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8" r:id="rId4"/>
    <p:sldId id="259" r:id="rId5"/>
    <p:sldId id="260" r:id="rId6"/>
    <p:sldId id="287" r:id="rId7"/>
    <p:sldId id="288" r:id="rId8"/>
    <p:sldId id="292" r:id="rId9"/>
    <p:sldId id="294" r:id="rId10"/>
    <p:sldId id="293" r:id="rId11"/>
    <p:sldId id="295" r:id="rId12"/>
    <p:sldId id="296" r:id="rId13"/>
    <p:sldId id="297" r:id="rId14"/>
    <p:sldId id="298" r:id="rId15"/>
    <p:sldId id="299" r:id="rId16"/>
    <p:sldId id="30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D:\Hoi%20thao,%20hoi%20nghi\Hoi%20nghi%20Phap%20quy%202018\Bieu%20do%20cap%20phe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err="1" smtClean="0"/>
              <a:t>Lĩnh</a:t>
            </a:r>
            <a:r>
              <a:rPr lang="en-US" sz="1400" baseline="0" dirty="0" smtClean="0"/>
              <a:t> </a:t>
            </a:r>
            <a:r>
              <a:rPr lang="en-US" sz="1400" baseline="0" dirty="0" err="1" smtClean="0"/>
              <a:t>vực</a:t>
            </a:r>
            <a:r>
              <a:rPr lang="en-US" sz="1400" baseline="0" dirty="0" smtClean="0"/>
              <a:t> </a:t>
            </a:r>
            <a:r>
              <a:rPr lang="en-US" sz="1400" baseline="0" dirty="0" err="1" smtClean="0"/>
              <a:t>cấp</a:t>
            </a:r>
            <a:r>
              <a:rPr lang="en-US" sz="1400" baseline="0" dirty="0" smtClean="0"/>
              <a:t> </a:t>
            </a:r>
            <a:r>
              <a:rPr lang="en-US" sz="1400" baseline="0" dirty="0" err="1" smtClean="0"/>
              <a:t>phép</a:t>
            </a:r>
            <a:endParaRPr lang="en-US" sz="1400" dirty="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Sheet2!$B$3:$B$7</c:f>
              <c:strCache>
                <c:ptCount val="5"/>
                <c:pt idx="0">
                  <c:v>Công nghiệp</c:v>
                </c:pt>
                <c:pt idx="1">
                  <c:v>Nghiên cứu và đào tạo</c:v>
                </c:pt>
                <c:pt idx="2">
                  <c:v>Y tế</c:v>
                </c:pt>
                <c:pt idx="3">
                  <c:v>Kinh doanh</c:v>
                </c:pt>
                <c:pt idx="4">
                  <c:v>Lĩnh vực khác</c:v>
                </c:pt>
              </c:strCache>
            </c:strRef>
          </c:cat>
          <c:val>
            <c:numRef>
              <c:f>Sheet2!$C$3:$C$7</c:f>
              <c:numCache>
                <c:formatCode>General</c:formatCode>
                <c:ptCount val="5"/>
                <c:pt idx="0">
                  <c:v>655</c:v>
                </c:pt>
                <c:pt idx="1">
                  <c:v>14</c:v>
                </c:pt>
                <c:pt idx="2">
                  <c:v>49</c:v>
                </c:pt>
                <c:pt idx="3">
                  <c:v>59</c:v>
                </c:pt>
                <c:pt idx="4">
                  <c:v>205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endParaRPr lang="en-US"/>
          </a:p>
        </p:txBody>
      </p:sp>
      <p:grpSp>
        <p:nvGrpSpPr>
          <p:cNvPr id="4111" name="Group 15"/>
          <p:cNvGrpSpPr>
            <a:grpSpLocks/>
          </p:cNvGrpSpPr>
          <p:nvPr/>
        </p:nvGrpSpPr>
        <p:grpSpPr bwMode="auto">
          <a:xfrm>
            <a:off x="152400" y="381000"/>
            <a:ext cx="6838950" cy="3365500"/>
            <a:chOff x="664" y="1951"/>
            <a:chExt cx="4308" cy="2120"/>
          </a:xfrm>
        </p:grpSpPr>
        <p:sp>
          <p:nvSpPr>
            <p:cNvPr id="4112"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3"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4"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5"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6"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7"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8"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9"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0"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1"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2"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3"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4"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5"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6"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7"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8"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9"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0"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1"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2"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3"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4"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5"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6"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7"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8"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9"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0"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1"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2"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3"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4"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5"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6"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7"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8"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9"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0"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1"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2"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3"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4"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5"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6"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7"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8"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9"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0"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1"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2"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3"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4"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5"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6"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7"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8"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9"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0"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1"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2"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3"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4"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5"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6"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7"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8"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9"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0"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1"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2"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3"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4"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5"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6"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7"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8"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9"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0"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1"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2"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3"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4"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5"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6"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7"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8"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9"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0"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1"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2"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3"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4"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5"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6"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7"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8"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9"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0"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1"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2"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3"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4"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5"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6"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7"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8"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9"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grpSp>
      <p:sp>
        <p:nvSpPr>
          <p:cNvPr id="4100" name="Rectangle 4"/>
          <p:cNvSpPr>
            <a:spLocks noGrp="1" noChangeArrowheads="1"/>
          </p:cNvSpPr>
          <p:nvPr>
            <p:ph type="dt" sz="half" idx="2"/>
          </p:nvPr>
        </p:nvSpPr>
        <p:spPr>
          <a:xfrm>
            <a:off x="304800" y="6477000"/>
            <a:ext cx="2133600" cy="168275"/>
          </a:xfrm>
        </p:spPr>
        <p:txBody>
          <a:bodyPr/>
          <a:lstStyle>
            <a:lvl1pPr>
              <a:defRPr/>
            </a:lvl1pPr>
          </a:lstStyle>
          <a:p>
            <a:endParaRPr lang="en-US"/>
          </a:p>
        </p:txBody>
      </p:sp>
      <p:sp>
        <p:nvSpPr>
          <p:cNvPr id="4101" name="Rectangle 5"/>
          <p:cNvSpPr>
            <a:spLocks noGrp="1" noChangeArrowheads="1"/>
          </p:cNvSpPr>
          <p:nvPr>
            <p:ph type="ftr" sz="quarter" idx="3"/>
          </p:nvPr>
        </p:nvSpPr>
        <p:spPr>
          <a:xfrm>
            <a:off x="6705600" y="6477000"/>
            <a:ext cx="2286000" cy="168275"/>
          </a:xfrm>
        </p:spPr>
        <p:txBody>
          <a:bodyPr/>
          <a:lstStyle>
            <a:lvl1pPr algn="r">
              <a:defRPr/>
            </a:lvl1pPr>
          </a:lstStyle>
          <a:p>
            <a:endParaRPr lang="en-US"/>
          </a:p>
        </p:txBody>
      </p:sp>
      <p:sp>
        <p:nvSpPr>
          <p:cNvPr id="4102" name="Rectangle 6"/>
          <p:cNvSpPr>
            <a:spLocks noGrp="1" noChangeArrowheads="1"/>
          </p:cNvSpPr>
          <p:nvPr>
            <p:ph type="sldNum" sz="quarter" idx="4"/>
          </p:nvPr>
        </p:nvSpPr>
        <p:spPr>
          <a:xfrm>
            <a:off x="3657600" y="6477000"/>
            <a:ext cx="2133600" cy="168275"/>
          </a:xfrm>
        </p:spPr>
        <p:txBody>
          <a:bodyPr/>
          <a:lstStyle>
            <a:lvl1pPr algn="ctr">
              <a:defRPr/>
            </a:lvl1pPr>
          </a:lstStyle>
          <a:p>
            <a:fld id="{C8AF1AFF-9E7F-4D80-8D1C-666315FFE84C}" type="slidenum">
              <a:rPr lang="en-US"/>
              <a:pPr/>
              <a:t>‹#›</a:t>
            </a:fld>
            <a:endParaRPr lang="en-US"/>
          </a:p>
        </p:txBody>
      </p:sp>
      <p:pic>
        <p:nvPicPr>
          <p:cNvPr id="4103" name="Picture 7" descr="artplus_nature_naturalcity42_a"/>
          <p:cNvPicPr>
            <a:picLocks noChangeAspect="1" noChangeArrowheads="1"/>
          </p:cNvPicPr>
          <p:nvPr/>
        </p:nvPicPr>
        <p:blipFill>
          <a:blip r:embed="rId3"/>
          <a:srcRect/>
          <a:stretch>
            <a:fillRect/>
          </a:stretch>
        </p:blipFill>
        <p:spPr bwMode="auto">
          <a:xfrm>
            <a:off x="4870450" y="3167063"/>
            <a:ext cx="4425950" cy="2989262"/>
          </a:xfrm>
          <a:prstGeom prst="rect">
            <a:avLst/>
          </a:prstGeom>
          <a:noFill/>
        </p:spPr>
      </p:pic>
      <p:pic>
        <p:nvPicPr>
          <p:cNvPr id="4108" name="Picture 12" descr="artplus_nature_naturalcity42_i"/>
          <p:cNvPicPr>
            <a:picLocks noChangeAspect="1" noChangeArrowheads="1"/>
          </p:cNvPicPr>
          <p:nvPr/>
        </p:nvPicPr>
        <p:blipFill>
          <a:blip r:embed="rId4"/>
          <a:srcRect/>
          <a:stretch>
            <a:fillRect/>
          </a:stretch>
        </p:blipFill>
        <p:spPr bwMode="auto">
          <a:xfrm>
            <a:off x="6956425" y="3352800"/>
            <a:ext cx="1654175" cy="877888"/>
          </a:xfrm>
          <a:prstGeom prst="rect">
            <a:avLst/>
          </a:prstGeom>
          <a:noFill/>
        </p:spPr>
      </p:pic>
      <p:pic>
        <p:nvPicPr>
          <p:cNvPr id="4106" name="Picture 10" descr="artplus_nature_naturalcity42_c"/>
          <p:cNvPicPr>
            <a:picLocks noChangeAspect="1" noChangeArrowheads="1"/>
          </p:cNvPicPr>
          <p:nvPr/>
        </p:nvPicPr>
        <p:blipFill>
          <a:blip r:embed="rId5"/>
          <a:srcRect/>
          <a:stretch>
            <a:fillRect/>
          </a:stretch>
        </p:blipFill>
        <p:spPr bwMode="auto">
          <a:xfrm>
            <a:off x="9296400" y="2895600"/>
            <a:ext cx="1112838" cy="866775"/>
          </a:xfrm>
          <a:prstGeom prst="rect">
            <a:avLst/>
          </a:prstGeom>
          <a:noFill/>
        </p:spPr>
      </p:pic>
      <p:pic>
        <p:nvPicPr>
          <p:cNvPr id="4109" name="Picture 13" descr="artplus_nature_naturalcity42_f"/>
          <p:cNvPicPr>
            <a:picLocks noChangeAspect="1" noChangeArrowheads="1"/>
          </p:cNvPicPr>
          <p:nvPr/>
        </p:nvPicPr>
        <p:blipFill>
          <a:blip r:embed="rId6"/>
          <a:srcRect/>
          <a:stretch>
            <a:fillRect/>
          </a:stretch>
        </p:blipFill>
        <p:spPr bwMode="auto">
          <a:xfrm>
            <a:off x="4994275" y="4594225"/>
            <a:ext cx="4911725" cy="1882775"/>
          </a:xfrm>
          <a:prstGeom prst="rect">
            <a:avLst/>
          </a:prstGeom>
          <a:noFill/>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n-US" smtClean="0"/>
              <a:t>Click to edit Master subtitle style</a:t>
            </a:r>
            <a:endParaRPr lang="en-US"/>
          </a:p>
        </p:txBody>
      </p:sp>
      <p:sp>
        <p:nvSpPr>
          <p:cNvPr id="4222" name="Text Box 126"/>
          <p:cNvSpPr txBox="1">
            <a:spLocks noChangeArrowheads="1"/>
          </p:cNvSpPr>
          <p:nvPr/>
        </p:nvSpPr>
        <p:spPr bwMode="auto">
          <a:xfrm>
            <a:off x="7614299" y="152400"/>
            <a:ext cx="1377301" cy="400110"/>
          </a:xfrm>
          <a:prstGeom prst="rect">
            <a:avLst/>
          </a:prstGeom>
          <a:noFill/>
          <a:ln w="9525">
            <a:noFill/>
            <a:miter lim="800000"/>
            <a:headEnd/>
            <a:tailEnd/>
          </a:ln>
          <a:effectLst/>
        </p:spPr>
        <p:txBody>
          <a:bodyPr wrap="none">
            <a:spAutoFit/>
          </a:bodyPr>
          <a:lstStyle/>
          <a:p>
            <a:pPr algn="r"/>
            <a:r>
              <a:rPr lang="en-US" sz="2000" b="1" dirty="0" smtClean="0">
                <a:solidFill>
                  <a:srgbClr val="000000"/>
                </a:solidFill>
                <a:latin typeface="Verdana" pitchFamily="34" charset="0"/>
              </a:rPr>
              <a:t>VARANS</a:t>
            </a:r>
            <a:endParaRPr lang="en-US" sz="2000" b="1" dirty="0">
              <a:solidFill>
                <a:srgbClr val="000000"/>
              </a:solidFill>
              <a:latin typeface="Verdana" pitchFamily="34" charset="0"/>
            </a:endParaRPr>
          </a:p>
        </p:txBody>
      </p:sp>
      <p:pic>
        <p:nvPicPr>
          <p:cNvPr id="4105" name="Picture 9" descr="artplus_nature_naturalcity42_b"/>
          <p:cNvPicPr>
            <a:picLocks noChangeAspect="1" noChangeArrowheads="1"/>
          </p:cNvPicPr>
          <p:nvPr/>
        </p:nvPicPr>
        <p:blipFill>
          <a:blip r:embed="rId7"/>
          <a:srcRect/>
          <a:stretch>
            <a:fillRect/>
          </a:stretch>
        </p:blipFill>
        <p:spPr bwMode="auto">
          <a:xfrm>
            <a:off x="5195888" y="3097213"/>
            <a:ext cx="2971800" cy="571500"/>
          </a:xfrm>
          <a:prstGeom prst="rect">
            <a:avLst/>
          </a:prstGeom>
          <a:noFill/>
        </p:spPr>
      </p:pic>
      <p:pic>
        <p:nvPicPr>
          <p:cNvPr id="4104" name="Picture 8" descr="artplus_nature_naturalcity42_e"/>
          <p:cNvPicPr>
            <a:picLocks noChangeAspect="1" noChangeArrowheads="1"/>
          </p:cNvPicPr>
          <p:nvPr/>
        </p:nvPicPr>
        <p:blipFill>
          <a:blip r:embed="rId8"/>
          <a:srcRect/>
          <a:stretch>
            <a:fillRect/>
          </a:stretch>
        </p:blipFill>
        <p:spPr bwMode="auto">
          <a:xfrm>
            <a:off x="5943600" y="1993900"/>
            <a:ext cx="1546225" cy="1663700"/>
          </a:xfrm>
          <a:prstGeom prst="rect">
            <a:avLst/>
          </a:prstGeom>
          <a:noFill/>
        </p:spPr>
      </p:pic>
      <p:pic>
        <p:nvPicPr>
          <p:cNvPr id="4107" name="Picture 11" descr="artplus_nature_naturalcity42_d"/>
          <p:cNvPicPr>
            <a:picLocks noChangeAspect="1" noChangeArrowheads="1"/>
          </p:cNvPicPr>
          <p:nvPr/>
        </p:nvPicPr>
        <p:blipFill>
          <a:blip r:embed="rId9"/>
          <a:srcRect/>
          <a:stretch>
            <a:fillRect/>
          </a:stretch>
        </p:blipFill>
        <p:spPr bwMode="auto">
          <a:xfrm>
            <a:off x="5626100" y="2862263"/>
            <a:ext cx="623888" cy="579437"/>
          </a:xfrm>
          <a:prstGeom prst="rect">
            <a:avLst/>
          </a:prstGeom>
          <a:noFill/>
        </p:spPr>
      </p:pic>
      <p:pic>
        <p:nvPicPr>
          <p:cNvPr id="4224" name="Picture 128" descr="a1"/>
          <p:cNvPicPr>
            <a:picLocks noChangeAspect="1" noChangeArrowheads="1"/>
          </p:cNvPicPr>
          <p:nvPr userDrawn="1"/>
        </p:nvPicPr>
        <p:blipFill>
          <a:blip r:embed="rId10"/>
          <a:srcRect/>
          <a:stretch>
            <a:fillRect/>
          </a:stretch>
        </p:blipFill>
        <p:spPr bwMode="auto">
          <a:xfrm>
            <a:off x="9359900" y="95250"/>
            <a:ext cx="1803400" cy="2070100"/>
          </a:xfrm>
          <a:prstGeom prst="rect">
            <a:avLst/>
          </a:prstGeom>
          <a:noFill/>
        </p:spPr>
      </p:pic>
      <p:pic>
        <p:nvPicPr>
          <p:cNvPr id="4225" name="Picture 129" descr="b_1"/>
          <p:cNvPicPr>
            <a:picLocks noChangeAspect="1" noChangeArrowheads="1"/>
          </p:cNvPicPr>
          <p:nvPr userDrawn="1"/>
        </p:nvPicPr>
        <p:blipFill>
          <a:blip r:embed="rId11"/>
          <a:srcRect/>
          <a:stretch>
            <a:fillRect/>
          </a:stretch>
        </p:blipFill>
        <p:spPr bwMode="auto">
          <a:xfrm>
            <a:off x="10204450" y="1968500"/>
            <a:ext cx="1079500" cy="469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000"/>
                                        <p:tgtEl>
                                          <p:spTgt spid="410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500"/>
                                        <p:tgtEl>
                                          <p:spTgt spid="4107"/>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4106"/>
                                        </p:tgtEl>
                                        <p:attrNameLst>
                                          <p:attrName>ppt_x</p:attrName>
                                          <p:attrName>ppt_y</p:attrName>
                                        </p:attrNameLst>
                                      </p:cBhvr>
                                      <p:rCtr x="-10500" y="2400"/>
                                    </p:animMotion>
                                  </p:childTnLst>
                                </p:cTn>
                              </p:par>
                              <p:par>
                                <p:cTn id="26" presetID="10" presetClass="entr" presetSubtype="0" fill="hold" nodeType="with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fade">
                                      <p:cBhvr>
                                        <p:cTn id="28" dur="1000"/>
                                        <p:tgtEl>
                                          <p:spTgt spid="410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wipe(down)">
                                      <p:cBhvr>
                                        <p:cTn id="32" dur="500"/>
                                        <p:tgtEl>
                                          <p:spTgt spid="4108"/>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wipe(down)">
                                      <p:cBhvr>
                                        <p:cTn id="36" dur="1000"/>
                                        <p:tgtEl>
                                          <p:spTgt spid="4109"/>
                                        </p:tgtEl>
                                      </p:cBhvr>
                                    </p:animEffect>
                                  </p:childTnLst>
                                </p:cTn>
                              </p:par>
                              <p:par>
                                <p:cTn id="37" presetID="10" presetClass="entr" presetSubtype="0" fill="hold" nodeType="withEffect">
                                  <p:stCondLst>
                                    <p:cond delay="800"/>
                                  </p:stCondLst>
                                  <p:childTnLst>
                                    <p:set>
                                      <p:cBhvr>
                                        <p:cTn id="38" dur="1" fill="hold">
                                          <p:stCondLst>
                                            <p:cond delay="0"/>
                                          </p:stCondLst>
                                        </p:cTn>
                                        <p:tgtEl>
                                          <p:spTgt spid="4111"/>
                                        </p:tgtEl>
                                        <p:attrNameLst>
                                          <p:attrName>style.visibility</p:attrName>
                                        </p:attrNameLst>
                                      </p:cBhvr>
                                      <p:to>
                                        <p:strVal val="visible"/>
                                      </p:to>
                                    </p:set>
                                    <p:animEffect transition="in" filter="fade">
                                      <p:cBhvr>
                                        <p:cTn id="39" dur="2000"/>
                                        <p:tgtEl>
                                          <p:spTgt spid="4111"/>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4224"/>
                                        </p:tgtEl>
                                        <p:attrNameLst>
                                          <p:attrName>ppt_x</p:attrName>
                                          <p:attrName>ppt_y</p:attrName>
                                        </p:attrNameLst>
                                      </p:cBhvr>
                                      <p:rCtr x="-475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4225"/>
                                        </p:tgtEl>
                                        <p:attrNameLst>
                                          <p:attrName>ppt_x</p:attrName>
                                          <p:attrName>ppt_y</p:attrName>
                                        </p:attrNameLst>
                                      </p:cBhvr>
                                      <p:rCtr x="-43300" y="7000"/>
                                    </p:animMotion>
                                  </p:childTnLst>
                                </p:cTn>
                              </p:par>
                            </p:childTnLst>
                          </p:cTn>
                        </p:par>
                        <p:par>
                          <p:cTn id="45" fill="hold">
                            <p:stCondLst>
                              <p:cond delay="11800"/>
                            </p:stCondLst>
                            <p:childTnLst>
                              <p:par>
                                <p:cTn id="46" presetID="22" presetClass="entr" presetSubtype="8" fill="hold" grpId="0" nodeType="afterEffect">
                                  <p:stCondLst>
                                    <p:cond delay="0"/>
                                  </p:stCondLst>
                                  <p:childTnLst>
                                    <p:set>
                                      <p:cBhvr>
                                        <p:cTn id="47" dur="1" fill="hold">
                                          <p:stCondLst>
                                            <p:cond delay="0"/>
                                          </p:stCondLst>
                                        </p:cTn>
                                        <p:tgtEl>
                                          <p:spTgt spid="4098"/>
                                        </p:tgtEl>
                                        <p:attrNameLst>
                                          <p:attrName>style.visibility</p:attrName>
                                        </p:attrNameLst>
                                      </p:cBhvr>
                                      <p:to>
                                        <p:strVal val="visible"/>
                                      </p:to>
                                    </p:set>
                                    <p:animEffect transition="in" filter="wipe(left)">
                                      <p:cBhvr>
                                        <p:cTn id="48" dur="1000"/>
                                        <p:tgtEl>
                                          <p:spTgt spid="4098"/>
                                        </p:tgtEl>
                                      </p:cBhvr>
                                    </p:animEffect>
                                  </p:childTnLst>
                                </p:cTn>
                              </p:par>
                            </p:childTnLst>
                          </p:cTn>
                        </p:par>
                        <p:par>
                          <p:cTn id="49" fill="hold">
                            <p:stCondLst>
                              <p:cond delay="12800"/>
                            </p:stCondLst>
                            <p:childTnLst>
                              <p:par>
                                <p:cTn id="50" presetID="22" presetClass="entr" presetSubtype="8" fill="hold" grpId="0" nodeType="afterEffect">
                                  <p:stCondLst>
                                    <p:cond delay="0"/>
                                  </p:stCondLst>
                                  <p:childTnLst>
                                    <p:set>
                                      <p:cBhvr>
                                        <p:cTn id="51" dur="1" fill="hold">
                                          <p:stCondLst>
                                            <p:cond delay="0"/>
                                          </p:stCondLst>
                                        </p:cTn>
                                        <p:tgtEl>
                                          <p:spTgt spid="4099">
                                            <p:txEl>
                                              <p:pRg st="0" end="0"/>
                                            </p:txEl>
                                          </p:spTgt>
                                        </p:tgtEl>
                                        <p:attrNameLst>
                                          <p:attrName>style.visibility</p:attrName>
                                        </p:attrNameLst>
                                      </p:cBhvr>
                                      <p:to>
                                        <p:strVal val="visible"/>
                                      </p:to>
                                    </p:set>
                                    <p:animEffect transition="in" filter="wipe(left)">
                                      <p:cBhvr>
                                        <p:cTn id="52"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63A193-151D-48F6-ABE6-FDDB0BC0AEC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164F13-48D1-4ADC-B1EB-3904AA61B63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37325"/>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3124200" y="6537325"/>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537325"/>
            <a:ext cx="2133600" cy="244475"/>
          </a:xfrm>
        </p:spPr>
        <p:txBody>
          <a:bodyPr/>
          <a:lstStyle>
            <a:lvl1pPr>
              <a:defRPr/>
            </a:lvl1pPr>
          </a:lstStyle>
          <a:p>
            <a:fld id="{37BA5889-3889-48EB-8ABB-7988F2FA738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FFFFFF"/>
        </a:solidFill>
        <a:effectLst/>
      </p:bgPr>
    </p:bg>
    <p:spTree>
      <p:nvGrpSpPr>
        <p:cNvPr id="1" name=""/>
        <p:cNvGrpSpPr/>
        <p:nvPr/>
      </p:nvGrpSpPr>
      <p:grpSpPr>
        <a:xfrm>
          <a:off x="0" y="0"/>
          <a:ext cx="0" cy="0"/>
          <a:chOff x="0" y="0"/>
          <a:chExt cx="0" cy="0"/>
        </a:xfrm>
      </p:grpSpPr>
      <p:pic>
        <p:nvPicPr>
          <p:cNvPr id="3233" name="Picture 161" descr="artplus_nature_naturalcity38_g"/>
          <p:cNvPicPr>
            <a:picLocks noChangeAspect="1" noChangeArrowheads="1"/>
          </p:cNvPicPr>
          <p:nvPr/>
        </p:nvPicPr>
        <p:blipFill>
          <a:blip r:embed="rId2">
            <a:lum bright="6000" contrast="6000"/>
          </a:blip>
          <a:srcRect l="12500"/>
          <a:stretch>
            <a:fillRect/>
          </a:stretch>
        </p:blipFill>
        <p:spPr bwMode="auto">
          <a:xfrm>
            <a:off x="1905000" y="4681538"/>
            <a:ext cx="1970088" cy="1795462"/>
          </a:xfrm>
          <a:prstGeom prst="rect">
            <a:avLst/>
          </a:prstGeom>
          <a:noFill/>
        </p:spPr>
      </p:pic>
      <p:pic>
        <p:nvPicPr>
          <p:cNvPr id="3232" name="Picture 160" descr="artplus_nature_naturalcity38_g"/>
          <p:cNvPicPr>
            <a:picLocks noChangeAspect="1" noChangeArrowheads="1"/>
          </p:cNvPicPr>
          <p:nvPr/>
        </p:nvPicPr>
        <p:blipFill>
          <a:blip r:embed="rId2">
            <a:lum bright="6000" contrast="6000"/>
          </a:blip>
          <a:srcRect l="12500"/>
          <a:stretch>
            <a:fillRect/>
          </a:stretch>
        </p:blipFill>
        <p:spPr bwMode="auto">
          <a:xfrm>
            <a:off x="0" y="3205163"/>
            <a:ext cx="2990850" cy="3271837"/>
          </a:xfrm>
          <a:prstGeom prst="rect">
            <a:avLst/>
          </a:prstGeom>
          <a:noFill/>
        </p:spPr>
      </p:pic>
      <p:pic>
        <p:nvPicPr>
          <p:cNvPr id="3231" name="Picture 159" descr="artplus_nature_naturalcity38_e"/>
          <p:cNvPicPr>
            <a:picLocks noChangeAspect="1" noChangeArrowheads="1"/>
          </p:cNvPicPr>
          <p:nvPr/>
        </p:nvPicPr>
        <p:blipFill>
          <a:blip r:embed="rId3"/>
          <a:srcRect b="11525"/>
          <a:stretch>
            <a:fillRect/>
          </a:stretch>
        </p:blipFill>
        <p:spPr bwMode="auto">
          <a:xfrm>
            <a:off x="0" y="4114800"/>
            <a:ext cx="9144000" cy="2743200"/>
          </a:xfrm>
          <a:prstGeom prst="rect">
            <a:avLst/>
          </a:prstGeom>
          <a:noFill/>
        </p:spPr>
      </p:pic>
      <p:grpSp>
        <p:nvGrpSpPr>
          <p:cNvPr id="3234" name="Group 162"/>
          <p:cNvGrpSpPr>
            <a:grpSpLocks/>
          </p:cNvGrpSpPr>
          <p:nvPr/>
        </p:nvGrpSpPr>
        <p:grpSpPr bwMode="auto">
          <a:xfrm>
            <a:off x="0" y="0"/>
            <a:ext cx="9144000" cy="3200400"/>
            <a:chOff x="0" y="0"/>
            <a:chExt cx="5760" cy="2016"/>
          </a:xfrm>
        </p:grpSpPr>
        <p:pic>
          <p:nvPicPr>
            <p:cNvPr id="3225" name="Picture 153" descr="7"/>
            <p:cNvPicPr>
              <a:picLocks noChangeAspect="1" noChangeArrowheads="1"/>
            </p:cNvPicPr>
            <p:nvPr/>
          </p:nvPicPr>
          <p:blipFill>
            <a:blip r:embed="rId4"/>
            <a:srcRect/>
            <a:stretch>
              <a:fillRect/>
            </a:stretch>
          </p:blipFill>
          <p:spPr bwMode="auto">
            <a:xfrm>
              <a:off x="0" y="0"/>
              <a:ext cx="5760" cy="2016"/>
            </a:xfrm>
            <a:prstGeom prst="rect">
              <a:avLst/>
            </a:prstGeom>
            <a:noFill/>
          </p:spPr>
        </p:pic>
        <p:pic>
          <p:nvPicPr>
            <p:cNvPr id="3212" name="Picture 140" descr="04"/>
            <p:cNvPicPr>
              <a:picLocks noChangeAspect="1" noChangeArrowheads="1"/>
            </p:cNvPicPr>
            <p:nvPr/>
          </p:nvPicPr>
          <p:blipFill>
            <a:blip r:embed="rId5"/>
            <a:srcRect/>
            <a:stretch>
              <a:fillRect/>
            </a:stretch>
          </p:blipFill>
          <p:spPr bwMode="auto">
            <a:xfrm>
              <a:off x="3360" y="0"/>
              <a:ext cx="858" cy="733"/>
            </a:xfrm>
            <a:prstGeom prst="rect">
              <a:avLst/>
            </a:prstGeom>
            <a:noFill/>
          </p:spPr>
        </p:pic>
      </p:grpSp>
      <p:sp>
        <p:nvSpPr>
          <p:cNvPr id="3077" name="Rectangle 5"/>
          <p:cNvSpPr>
            <a:spLocks noGrp="1" noChangeArrowheads="1"/>
          </p:cNvSpPr>
          <p:nvPr>
            <p:ph type="ftr" sz="quarter" idx="3"/>
          </p:nvPr>
        </p:nvSpPr>
        <p:spPr>
          <a:xfrm>
            <a:off x="76200" y="6477000"/>
            <a:ext cx="2895600" cy="304800"/>
          </a:xfrm>
        </p:spPr>
        <p:txBody>
          <a:bodyPr/>
          <a:lstStyle>
            <a:lvl1pPr algn="l">
              <a:defRPr sz="1700">
                <a:solidFill>
                  <a:srgbClr val="000000"/>
                </a:solidFill>
              </a:defRPr>
            </a:lvl1pPr>
          </a:lstStyle>
          <a:p>
            <a:endParaRPr lang="en-US"/>
          </a:p>
        </p:txBody>
      </p:sp>
      <p:sp>
        <p:nvSpPr>
          <p:cNvPr id="3075" name="Rectangle 3"/>
          <p:cNvSpPr>
            <a:spLocks noGrp="1" noChangeArrowheads="1"/>
          </p:cNvSpPr>
          <p:nvPr>
            <p:ph type="subTitle" idx="1"/>
          </p:nvPr>
        </p:nvSpPr>
        <p:spPr>
          <a:xfrm>
            <a:off x="1066800" y="3581400"/>
            <a:ext cx="7010400" cy="381000"/>
          </a:xfrm>
        </p:spPr>
        <p:txBody>
          <a:bodyPr/>
          <a:lstStyle>
            <a:lvl1pPr marL="0" indent="0" algn="ctr">
              <a:buFont typeface="Wingdings" pitchFamily="2" charset="2"/>
              <a:buNone/>
              <a:defRPr sz="2000" b="0">
                <a:solidFill>
                  <a:srgbClr val="000000"/>
                </a:solidFill>
              </a:defRPr>
            </a:lvl1pPr>
          </a:lstStyle>
          <a:p>
            <a:r>
              <a:rPr lang="en-US" smtClean="0"/>
              <a:t>Click to edit Master subtitle style</a:t>
            </a:r>
            <a:endParaRPr lang="en-US"/>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Arial" charset="0"/>
              </a:defRPr>
            </a:lvl1pPr>
          </a:lstStyle>
          <a:p>
            <a:endParaRPr lang="en-US">
              <a:solidFill>
                <a:srgbClr val="4D4D4D"/>
              </a:solidFill>
            </a:endParaRPr>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Arial" charset="0"/>
              </a:defRPr>
            </a:lvl1pPr>
          </a:lstStyle>
          <a:p>
            <a:fld id="{4A43F15A-CF56-475F-B0D3-1CEDC0D61D12}" type="slidenum">
              <a:rPr lang="en-US">
                <a:solidFill>
                  <a:srgbClr val="FFFFFF"/>
                </a:solidFill>
              </a:rPr>
              <a:pPr/>
              <a:t>‹#›</a:t>
            </a:fld>
            <a:endParaRPr lang="en-US">
              <a:solidFill>
                <a:srgbClr val="FFFFFF"/>
              </a:solidFill>
            </a:endParaRPr>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4500">
                <a:latin typeface="Arial" charset="0"/>
              </a:defRPr>
            </a:lvl1pPr>
          </a:lstStyle>
          <a:p>
            <a:r>
              <a:rPr lang="en-US" smtClean="0"/>
              <a:t>Click to edit Master title style</a:t>
            </a:r>
            <a:endParaRPr lang="en-US"/>
          </a:p>
        </p:txBody>
      </p:sp>
      <p:sp>
        <p:nvSpPr>
          <p:cNvPr id="3086" name="Text Box 14"/>
          <p:cNvSpPr txBox="1">
            <a:spLocks noChangeArrowheads="1"/>
          </p:cNvSpPr>
          <p:nvPr/>
        </p:nvSpPr>
        <p:spPr bwMode="gray">
          <a:xfrm>
            <a:off x="3505200" y="5943600"/>
            <a:ext cx="2514600" cy="457200"/>
          </a:xfrm>
          <a:prstGeom prst="rect">
            <a:avLst/>
          </a:prstGeom>
          <a:noFill/>
          <a:ln w="9525">
            <a:noFill/>
            <a:miter lim="800000"/>
            <a:headEnd/>
            <a:tailEnd/>
          </a:ln>
          <a:effectLst/>
        </p:spPr>
        <p:txBody>
          <a:bodyPr>
            <a:spAutoFit/>
          </a:bodyPr>
          <a:lstStyle/>
          <a:p>
            <a:pPr algn="ctr"/>
            <a:r>
              <a:rPr lang="en-US" sz="2400">
                <a:solidFill>
                  <a:srgbClr val="D43636"/>
                </a:solidFill>
                <a:latin typeface="Arial Black" pitchFamily="34" charset="0"/>
              </a:rPr>
              <a:t>L/O/G/O</a:t>
            </a:r>
          </a:p>
        </p:txBody>
      </p:sp>
      <p:pic>
        <p:nvPicPr>
          <p:cNvPr id="3235" name="Picture 163" descr="water_2"/>
          <p:cNvPicPr>
            <a:picLocks noChangeAspect="1" noChangeArrowheads="1"/>
          </p:cNvPicPr>
          <p:nvPr/>
        </p:nvPicPr>
        <p:blipFill>
          <a:blip r:embed="rId6"/>
          <a:srcRect/>
          <a:stretch>
            <a:fillRect/>
          </a:stretch>
        </p:blipFill>
        <p:spPr bwMode="auto">
          <a:xfrm>
            <a:off x="762000" y="914400"/>
            <a:ext cx="866775" cy="533400"/>
          </a:xfrm>
          <a:prstGeom prst="rect">
            <a:avLst/>
          </a:prstGeom>
          <a:noFill/>
        </p:spPr>
      </p:pic>
      <p:sp>
        <p:nvSpPr>
          <p:cNvPr id="15" name="TextBox 14"/>
          <p:cNvSpPr txBox="1"/>
          <p:nvPr userDrawn="1"/>
        </p:nvSpPr>
        <p:spPr>
          <a:xfrm>
            <a:off x="-18180" y="0"/>
            <a:ext cx="1846980" cy="230832"/>
          </a:xfrm>
          <a:prstGeom prst="rect">
            <a:avLst/>
          </a:prstGeom>
          <a:noFill/>
        </p:spPr>
        <p:txBody>
          <a:bodyPr wrap="none" rtlCol="0">
            <a:spAutoFit/>
          </a:bodyPr>
          <a:lstStyle/>
          <a:p>
            <a:pPr algn="r"/>
            <a:r>
              <a:rPr lang="en-US" sz="900" smtClean="0">
                <a:solidFill>
                  <a:srgbClr val="FFFFFF"/>
                </a:solidFill>
                <a:latin typeface="Verdana"/>
              </a:rPr>
              <a:t>www.trungtamtinhoc.edu.vn</a:t>
            </a:r>
            <a:endParaRPr lang="en-US" sz="900">
              <a:solidFill>
                <a:srgbClr val="FFFFFF"/>
              </a:solidFill>
              <a:latin typeface="Verdana"/>
            </a:endParaRPr>
          </a:p>
        </p:txBody>
      </p:sp>
    </p:spTree>
    <p:extLst>
      <p:ext uri="{BB962C8B-B14F-4D97-AF65-F5344CB8AC3E}">
        <p14:creationId xmlns:p14="http://schemas.microsoft.com/office/powerpoint/2010/main" val="1320200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32"/>
                                        </p:tgtEl>
                                        <p:attrNameLst>
                                          <p:attrName>style.visibility</p:attrName>
                                        </p:attrNameLst>
                                      </p:cBhvr>
                                      <p:to>
                                        <p:strVal val="visible"/>
                                      </p:to>
                                    </p:set>
                                    <p:animEffect transition="in" filter="fade">
                                      <p:cBhvr>
                                        <p:cTn id="7" dur="1000"/>
                                        <p:tgtEl>
                                          <p:spTgt spid="3232"/>
                                        </p:tgtEl>
                                      </p:cBhvr>
                                    </p:animEffect>
                                  </p:childTnLst>
                                </p:cTn>
                              </p:par>
                              <p:par>
                                <p:cTn id="8" presetID="10" presetClass="entr" presetSubtype="0" fill="hold" nodeType="withEffect">
                                  <p:stCondLst>
                                    <p:cond delay="300"/>
                                  </p:stCondLst>
                                  <p:childTnLst>
                                    <p:set>
                                      <p:cBhvr>
                                        <p:cTn id="9" dur="1" fill="hold">
                                          <p:stCondLst>
                                            <p:cond delay="0"/>
                                          </p:stCondLst>
                                        </p:cTn>
                                        <p:tgtEl>
                                          <p:spTgt spid="3233"/>
                                        </p:tgtEl>
                                        <p:attrNameLst>
                                          <p:attrName>style.visibility</p:attrName>
                                        </p:attrNameLst>
                                      </p:cBhvr>
                                      <p:to>
                                        <p:strVal val="visible"/>
                                      </p:to>
                                    </p:set>
                                    <p:animEffect transition="in" filter="fade">
                                      <p:cBhvr>
                                        <p:cTn id="10" dur="1700"/>
                                        <p:tgtEl>
                                          <p:spTgt spid="323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234"/>
                                        </p:tgtEl>
                                        <p:attrNameLst>
                                          <p:attrName>style.visibility</p:attrName>
                                        </p:attrNameLst>
                                      </p:cBhvr>
                                      <p:to>
                                        <p:strVal val="visible"/>
                                      </p:to>
                                    </p:set>
                                    <p:animEffect transition="in" filter="fade">
                                      <p:cBhvr>
                                        <p:cTn id="14" dur="1000"/>
                                        <p:tgtEl>
                                          <p:spTgt spid="3234"/>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235"/>
                                        </p:tgtEl>
                                        <p:attrNameLst>
                                          <p:attrName>style.visibility</p:attrName>
                                        </p:attrNameLst>
                                      </p:cBhvr>
                                      <p:to>
                                        <p:strVal val="visible"/>
                                      </p:to>
                                    </p:set>
                                    <p:animEffect transition="in" filter="fade">
                                      <p:cBhvr>
                                        <p:cTn id="18" dur="1000"/>
                                        <p:tgtEl>
                                          <p:spTgt spid="3235"/>
                                        </p:tgtEl>
                                      </p:cBhvr>
                                    </p:animEffect>
                                  </p:childTnLst>
                                </p:cTn>
                              </p:par>
                            </p:childTnLst>
                          </p:cTn>
                        </p:par>
                        <p:par>
                          <p:cTn id="19" fill="hold">
                            <p:stCondLst>
                              <p:cond delay="4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074"/>
                                        </p:tgtEl>
                                        <p:attrNameLst>
                                          <p:attrName>ppt_y</p:attrName>
                                        </p:attrNameLst>
                                      </p:cBhvr>
                                      <p:tavLst>
                                        <p:tav tm="0">
                                          <p:val>
                                            <p:strVal val="#ppt_y"/>
                                          </p:val>
                                        </p:tav>
                                        <p:tav tm="100000">
                                          <p:val>
                                            <p:strVal val="#ppt_y"/>
                                          </p:val>
                                        </p:tav>
                                      </p:tavLst>
                                    </p:anim>
                                    <p:anim calcmode="lin" valueType="num">
                                      <p:cBhvr>
                                        <p:cTn id="24"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074"/>
                                        </p:tgtEl>
                                      </p:cBhvr>
                                    </p:animEffect>
                                  </p:childTnLst>
                                </p:cTn>
                              </p:par>
                            </p:childTnLst>
                          </p:cTn>
                        </p:par>
                        <p:par>
                          <p:cTn id="27" fill="hold">
                            <p:stCondLst>
                              <p:cond delay="5800"/>
                            </p:stCondLst>
                            <p:childTnLst>
                              <p:par>
                                <p:cTn id="28" presetID="10" presetClass="entr" presetSubtype="0" fill="hold" grpId="0" nodeType="afterEffect">
                                  <p:stCondLst>
                                    <p:cond delay="0"/>
                                  </p:stCondLst>
                                  <p:childTnLst>
                                    <p:set>
                                      <p:cBhvr>
                                        <p:cTn id="29" dur="1" fill="hold">
                                          <p:stCondLst>
                                            <p:cond delay="0"/>
                                          </p:stCondLst>
                                        </p:cTn>
                                        <p:tgtEl>
                                          <p:spTgt spid="3075">
                                            <p:txEl>
                                              <p:pRg st="0" end="0"/>
                                            </p:txEl>
                                          </p:spTgt>
                                        </p:tgtEl>
                                        <p:attrNameLst>
                                          <p:attrName>style.visibility</p:attrName>
                                        </p:attrNameLst>
                                      </p:cBhvr>
                                      <p:to>
                                        <p:strVal val="visible"/>
                                      </p:to>
                                    </p:set>
                                    <p:animEffect transition="in" filter="fade">
                                      <p:cBhvr>
                                        <p:cTn id="30" dur="1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tmplLst>
          <p:tmpl lvl="1">
            <p:tnLst>
              <p:par>
                <p:cTn presetID="10"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childTnLst>
                </p:cTn>
              </p:par>
            </p:tnLst>
          </p:tmpl>
        </p:tmplLst>
      </p:bldP>
      <p:bldP spid="307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F4371436-D1DD-406B-AB5A-1E29F4144433}"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113542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FD3BF19C-0ABC-437E-9E2C-6ACD3A797EF5}"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143892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AAC69C38-76A9-4B02-983B-9D5573221EBB}"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729901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20779AFA-DF02-4646-97F0-D93F9A73E6E5}" type="slidenum">
              <a:rPr lang="en-US">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414555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FA1044D8-4259-403E-9192-5CCD7AC1A76C}" type="slidenum">
              <a:rPr lang="en-US">
                <a:solidFill>
                  <a:srgbClr val="FFFFFF"/>
                </a:solidFill>
              </a:rPr>
              <a:pPr/>
              <a:t>‹#›</a:t>
            </a:fld>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931632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9784487A-8A8B-42F3-A6F9-721A50F4BA97}" type="slidenum">
              <a:rPr lang="en-US">
                <a:solidFill>
                  <a:srgbClr val="FFFFFF"/>
                </a:solidFill>
              </a:rPr>
              <a:pPr/>
              <a:t>‹#›</a:t>
            </a:fld>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5077909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676400" y="6597650"/>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9B6F444-4353-4DA7-95C4-BBD8D857DB3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F78E963C-8EF7-45FE-9F0E-673A4516B918}"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747802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178C4E29-1BE2-4A23-B86C-2EBE0248488E}"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832963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8CC3D34-56EC-4EFD-8AB5-A0D4D1450CAA}"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8804108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0838"/>
            <a:ext cx="20955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50838"/>
            <a:ext cx="61341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0108EFBA-3394-4680-A1F5-46B43B158DD0}"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837311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382000" cy="51054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A44D4578-98CB-4FAA-9DB3-39A82C190DD8}"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210234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219200"/>
            <a:ext cx="8382000" cy="5105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AFC4CDCF-FA73-416E-8255-EB02BFABDD18}"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644692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561CDB-809F-4F01-8B1D-FE5EAC2437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BBEBBD-17BD-4560-87E4-547DA4A47E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4299E6-7C00-4D22-A89F-1F9B3615D5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941182-25CA-4852-8295-F5606E8063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4D8CAD-8B7D-4421-84A6-58E0B706B09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7A2312-82E8-4FE4-9A01-ADEF37E3AE1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B3CDFB-B3A1-4232-AA4B-479C24C388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1.png"/><Relationship Id="rId2" Type="http://schemas.openxmlformats.org/officeDocument/2006/relationships/slideLayout" Target="../slideLayouts/slideLayout14.xml"/><Relationship Id="rId1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9.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1"/>
          <p:cNvPicPr>
            <a:picLocks noChangeAspect="1" noChangeArrowheads="1"/>
          </p:cNvPicPr>
          <p:nvPr/>
        </p:nvPicPr>
        <p:blipFill>
          <a:blip r:embed="rId14"/>
          <a:srcRect b="38461"/>
          <a:stretch>
            <a:fillRect/>
          </a:stretch>
        </p:blipFill>
        <p:spPr bwMode="auto">
          <a:xfrm>
            <a:off x="0" y="6324600"/>
            <a:ext cx="9144000" cy="542925"/>
          </a:xfrm>
          <a:prstGeom prst="rect">
            <a:avLst/>
          </a:prstGeom>
          <a:noFill/>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EE436440-C9A7-4386-89C9-F52B6C3604B3}" type="slidenum">
              <a:rPr lang="en-US"/>
              <a:pPr/>
              <a:t>‹#›</a:t>
            </a:fld>
            <a:endParaRPr lang="en-US"/>
          </a:p>
        </p:txBody>
      </p:sp>
      <p:pic>
        <p:nvPicPr>
          <p:cNvPr id="1033" name="Picture 9" descr="artplus_nature_naturalcity42_a"/>
          <p:cNvPicPr>
            <a:picLocks noChangeAspect="1" noChangeArrowheads="1"/>
          </p:cNvPicPr>
          <p:nvPr/>
        </p:nvPicPr>
        <p:blipFill>
          <a:blip r:embed="rId15" cstate="print"/>
          <a:srcRect/>
          <a:stretch>
            <a:fillRect/>
          </a:stretch>
        </p:blipFill>
        <p:spPr bwMode="auto">
          <a:xfrm>
            <a:off x="7891463" y="5935663"/>
            <a:ext cx="1235075" cy="833437"/>
          </a:xfrm>
          <a:prstGeom prst="rect">
            <a:avLst/>
          </a:prstGeom>
          <a:noFill/>
        </p:spPr>
      </p:pic>
      <p:pic>
        <p:nvPicPr>
          <p:cNvPr id="1034" name="Picture 10" descr="artplus_nature_naturalcity42_b"/>
          <p:cNvPicPr>
            <a:picLocks noChangeAspect="1" noChangeArrowheads="1"/>
          </p:cNvPicPr>
          <p:nvPr/>
        </p:nvPicPr>
        <p:blipFill>
          <a:blip r:embed="rId16" cstate="print"/>
          <a:srcRect/>
          <a:stretch>
            <a:fillRect/>
          </a:stretch>
        </p:blipFill>
        <p:spPr bwMode="auto">
          <a:xfrm>
            <a:off x="7981950" y="5916613"/>
            <a:ext cx="828675" cy="158750"/>
          </a:xfrm>
          <a:prstGeom prst="rect">
            <a:avLst/>
          </a:prstGeom>
          <a:noFill/>
        </p:spPr>
      </p:pic>
      <p:pic>
        <p:nvPicPr>
          <p:cNvPr id="1035" name="Picture 11" descr="artplus_nature_naturalcity42_e"/>
          <p:cNvPicPr>
            <a:picLocks noChangeAspect="1" noChangeArrowheads="1"/>
          </p:cNvPicPr>
          <p:nvPr/>
        </p:nvPicPr>
        <p:blipFill>
          <a:blip r:embed="rId17" cstate="print"/>
          <a:srcRect/>
          <a:stretch>
            <a:fillRect/>
          </a:stretch>
        </p:blipFill>
        <p:spPr bwMode="auto">
          <a:xfrm>
            <a:off x="8161338" y="5608638"/>
            <a:ext cx="430212" cy="463550"/>
          </a:xfrm>
          <a:prstGeom prst="rect">
            <a:avLst/>
          </a:prstGeom>
          <a:noFill/>
        </p:spPr>
      </p:pic>
      <p:pic>
        <p:nvPicPr>
          <p:cNvPr id="1036" name="Picture 12" descr="artplus_nature_naturalcity42_d"/>
          <p:cNvPicPr>
            <a:picLocks noChangeAspect="1" noChangeArrowheads="1"/>
          </p:cNvPicPr>
          <p:nvPr/>
        </p:nvPicPr>
        <p:blipFill>
          <a:blip r:embed="rId18" cstate="print"/>
          <a:srcRect/>
          <a:stretch>
            <a:fillRect/>
          </a:stretch>
        </p:blipFill>
        <p:spPr bwMode="auto">
          <a:xfrm>
            <a:off x="8102600" y="5849938"/>
            <a:ext cx="173038" cy="161925"/>
          </a:xfrm>
          <a:prstGeom prst="rect">
            <a:avLst/>
          </a:prstGeom>
          <a:noFill/>
        </p:spPr>
      </p:pic>
      <p:pic>
        <p:nvPicPr>
          <p:cNvPr id="1037" name="Picture 13" descr="artplus_nature_naturalcity42_i"/>
          <p:cNvPicPr>
            <a:picLocks noChangeAspect="1" noChangeArrowheads="1"/>
          </p:cNvPicPr>
          <p:nvPr/>
        </p:nvPicPr>
        <p:blipFill>
          <a:blip r:embed="rId19" cstate="print"/>
          <a:srcRect/>
          <a:stretch>
            <a:fillRect/>
          </a:stretch>
        </p:blipFill>
        <p:spPr bwMode="auto">
          <a:xfrm>
            <a:off x="8469313" y="5969000"/>
            <a:ext cx="461962" cy="244475"/>
          </a:xfrm>
          <a:prstGeom prst="rect">
            <a:avLst/>
          </a:prstGeom>
          <a:noFill/>
        </p:spPr>
      </p:pic>
      <p:pic>
        <p:nvPicPr>
          <p:cNvPr id="1038" name="Picture 14" descr="artplus_nature_naturalcity42_c"/>
          <p:cNvPicPr>
            <a:picLocks noChangeAspect="1" noChangeArrowheads="1"/>
          </p:cNvPicPr>
          <p:nvPr/>
        </p:nvPicPr>
        <p:blipFill>
          <a:blip r:embed="rId20" cstate="print"/>
          <a:srcRect/>
          <a:stretch>
            <a:fillRect/>
          </a:stretch>
        </p:blipFill>
        <p:spPr bwMode="auto">
          <a:xfrm>
            <a:off x="8562975" y="5943600"/>
            <a:ext cx="309563" cy="241300"/>
          </a:xfrm>
          <a:prstGeom prst="rect">
            <a:avLst/>
          </a:prstGeom>
          <a:noFill/>
        </p:spPr>
      </p:pic>
      <p:pic>
        <p:nvPicPr>
          <p:cNvPr id="1039" name="Picture 15" descr="artplus_nature_naturalcity42_f"/>
          <p:cNvPicPr>
            <a:picLocks noChangeAspect="1" noChangeArrowheads="1"/>
          </p:cNvPicPr>
          <p:nvPr/>
        </p:nvPicPr>
        <p:blipFill>
          <a:blip r:embed="rId21" cstate="print"/>
          <a:srcRect/>
          <a:stretch>
            <a:fillRect/>
          </a:stretch>
        </p:blipFill>
        <p:spPr bwMode="auto">
          <a:xfrm>
            <a:off x="7926388" y="6334125"/>
            <a:ext cx="1370012" cy="523875"/>
          </a:xfrm>
          <a:prstGeom prst="rect">
            <a:avLst/>
          </a:prstGeom>
          <a:noFill/>
        </p:spPr>
      </p:pic>
      <p:sp>
        <p:nvSpPr>
          <p:cNvPr id="1026"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4" name="Picture 20" descr="a1"/>
          <p:cNvPicPr>
            <a:picLocks noChangeAspect="1" noChangeArrowheads="1"/>
          </p:cNvPicPr>
          <p:nvPr/>
        </p:nvPicPr>
        <p:blipFill>
          <a:blip r:embed="rId22"/>
          <a:srcRect/>
          <a:stretch>
            <a:fillRect/>
          </a:stretch>
        </p:blipFill>
        <p:spPr bwMode="auto">
          <a:xfrm>
            <a:off x="9625013" y="328613"/>
            <a:ext cx="942975" cy="1082675"/>
          </a:xfrm>
          <a:prstGeom prst="rect">
            <a:avLst/>
          </a:prstGeom>
          <a:noFill/>
        </p:spPr>
      </p:pic>
      <p:pic>
        <p:nvPicPr>
          <p:cNvPr id="1045" name="Picture 21" descr="b_1"/>
          <p:cNvPicPr>
            <a:picLocks noChangeAspect="1" noChangeArrowheads="1"/>
          </p:cNvPicPr>
          <p:nvPr/>
        </p:nvPicPr>
        <p:blipFill>
          <a:blip r:embed="rId23"/>
          <a:srcRect/>
          <a:stretch>
            <a:fillRect/>
          </a:stretch>
        </p:blipFill>
        <p:spPr bwMode="auto">
          <a:xfrm>
            <a:off x="-990600" y="1371600"/>
            <a:ext cx="825500" cy="358775"/>
          </a:xfrm>
          <a:prstGeom prst="rect">
            <a:avLst/>
          </a:prstGeom>
          <a:noFill/>
        </p:spPr>
      </p:pic>
      <p:sp>
        <p:nvSpPr>
          <p:cNvPr id="18" name="TextBox 17"/>
          <p:cNvSpPr txBox="1"/>
          <p:nvPr userDrawn="1"/>
        </p:nvSpPr>
        <p:spPr>
          <a:xfrm>
            <a:off x="0" y="6627168"/>
            <a:ext cx="1608133" cy="230832"/>
          </a:xfrm>
          <a:prstGeom prst="rect">
            <a:avLst/>
          </a:prstGeom>
          <a:noFill/>
        </p:spPr>
        <p:txBody>
          <a:bodyPr wrap="none" rtlCol="0">
            <a:spAutoFit/>
          </a:bodyPr>
          <a:lstStyle/>
          <a:p>
            <a:r>
              <a:rPr lang="en-US" sz="900" smtClean="0">
                <a:solidFill>
                  <a:schemeClr val="bg1"/>
                </a:solidFill>
                <a:latin typeface="+mn-lt"/>
              </a:rPr>
              <a:t>www.trungtamtinhoc.edu.vn</a:t>
            </a:r>
            <a:endParaRPr lang="en-US" sz="90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00" y="-5200"/>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00" y="-4800"/>
                                    </p:animMotion>
                                  </p:childTnLst>
                                </p:cTn>
                              </p:par>
                              <p:par>
                                <p:cTn id="14" presetID="22" presetClass="entr" presetSubtype="8" fill="hold" grpId="0" nodeType="withEffect">
                                  <p:stCondLst>
                                    <p:cond delay="90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189" name="Group 165"/>
          <p:cNvGrpSpPr>
            <a:grpSpLocks/>
          </p:cNvGrpSpPr>
          <p:nvPr/>
        </p:nvGrpSpPr>
        <p:grpSpPr bwMode="auto">
          <a:xfrm>
            <a:off x="0" y="0"/>
            <a:ext cx="9144000" cy="1943100"/>
            <a:chOff x="0" y="0"/>
            <a:chExt cx="5760" cy="1224"/>
          </a:xfrm>
        </p:grpSpPr>
        <p:pic>
          <p:nvPicPr>
            <p:cNvPr id="1173" name="Picture 149" descr="4_1"/>
            <p:cNvPicPr>
              <a:picLocks noChangeAspect="1" noChangeArrowheads="1"/>
            </p:cNvPicPr>
            <p:nvPr/>
          </p:nvPicPr>
          <p:blipFill>
            <a:blip r:embed="rId15"/>
            <a:srcRect/>
            <a:stretch>
              <a:fillRect/>
            </a:stretch>
          </p:blipFill>
          <p:spPr bwMode="auto">
            <a:xfrm>
              <a:off x="0" y="0"/>
              <a:ext cx="5760" cy="1224"/>
            </a:xfrm>
            <a:prstGeom prst="rect">
              <a:avLst/>
            </a:prstGeom>
            <a:noFill/>
          </p:spPr>
        </p:pic>
        <p:pic>
          <p:nvPicPr>
            <p:cNvPr id="1177" name="Picture 153" descr="6"/>
            <p:cNvPicPr>
              <a:picLocks noChangeAspect="1" noChangeArrowheads="1"/>
            </p:cNvPicPr>
            <p:nvPr/>
          </p:nvPicPr>
          <p:blipFill>
            <a:blip r:embed="rId16"/>
            <a:srcRect/>
            <a:stretch>
              <a:fillRect/>
            </a:stretch>
          </p:blipFill>
          <p:spPr bwMode="auto">
            <a:xfrm>
              <a:off x="5094" y="0"/>
              <a:ext cx="666" cy="846"/>
            </a:xfrm>
            <a:prstGeom prst="rect">
              <a:avLst/>
            </a:prstGeom>
            <a:noFill/>
          </p:spPr>
        </p:pic>
        <p:pic>
          <p:nvPicPr>
            <p:cNvPr id="1182" name="Picture 158" descr="123"/>
            <p:cNvPicPr>
              <a:picLocks noChangeAspect="1" noChangeArrowheads="1"/>
            </p:cNvPicPr>
            <p:nvPr/>
          </p:nvPicPr>
          <p:blipFill>
            <a:blip r:embed="rId17" cstate="print"/>
            <a:srcRect/>
            <a:stretch>
              <a:fillRect/>
            </a:stretch>
          </p:blipFill>
          <p:spPr bwMode="auto">
            <a:xfrm rot="930090">
              <a:off x="48" y="96"/>
              <a:ext cx="543" cy="524"/>
            </a:xfrm>
            <a:prstGeom prst="rect">
              <a:avLst/>
            </a:prstGeom>
            <a:noFill/>
          </p:spPr>
        </p:pic>
      </p:grpSp>
      <p:sp>
        <p:nvSpPr>
          <p:cNvPr id="1188" name="Rectangle 164"/>
          <p:cNvSpPr>
            <a:spLocks noChangeArrowheads="1"/>
          </p:cNvSpPr>
          <p:nvPr/>
        </p:nvSpPr>
        <p:spPr bwMode="gray">
          <a:xfrm>
            <a:off x="0" y="6553200"/>
            <a:ext cx="9144000" cy="304800"/>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pPr algn="r"/>
            <a:endParaRPr lang="en-US">
              <a:solidFill>
                <a:srgbClr val="4D4D4D"/>
              </a:solidFill>
            </a:endParaRPr>
          </a:p>
        </p:txBody>
      </p:sp>
      <p:pic>
        <p:nvPicPr>
          <p:cNvPr id="1187" name="Picture 163" descr="artplus_nature_naturalcity38_g"/>
          <p:cNvPicPr>
            <a:picLocks noChangeAspect="1" noChangeArrowheads="1"/>
          </p:cNvPicPr>
          <p:nvPr/>
        </p:nvPicPr>
        <p:blipFill>
          <a:blip r:embed="rId18">
            <a:lum bright="12000" contrast="12000"/>
          </a:blip>
          <a:srcRect r="31580"/>
          <a:stretch>
            <a:fillRect/>
          </a:stretch>
        </p:blipFill>
        <p:spPr bwMode="auto">
          <a:xfrm>
            <a:off x="7543800" y="5322888"/>
            <a:ext cx="1600200" cy="1535112"/>
          </a:xfrm>
          <a:prstGeom prst="rect">
            <a:avLst/>
          </a:prstGeom>
          <a:noFill/>
        </p:spPr>
      </p:pic>
      <p:sp>
        <p:nvSpPr>
          <p:cNvPr id="1028" name="Rectangle 4"/>
          <p:cNvSpPr>
            <a:spLocks noGrp="1" noChangeArrowheads="1"/>
          </p:cNvSpPr>
          <p:nvPr>
            <p:ph type="dt" sz="half" idx="2"/>
          </p:nvPr>
        </p:nvSpPr>
        <p:spPr bwMode="gray">
          <a:xfrm>
            <a:off x="41148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pPr algn="r"/>
            <a:endParaRPr lang="en-US">
              <a:solidFill>
                <a:srgbClr val="FFFFFF"/>
              </a:solidFill>
            </a:endParaRPr>
          </a:p>
        </p:txBody>
      </p:sp>
      <p:sp>
        <p:nvSpPr>
          <p:cNvPr id="1027" name="Rectangle 3"/>
          <p:cNvSpPr>
            <a:spLocks noGrp="1" noChangeArrowheads="1"/>
          </p:cNvSpPr>
          <p:nvPr>
            <p:ph type="body" idx="1"/>
          </p:nvPr>
        </p:nvSpPr>
        <p:spPr bwMode="gray">
          <a:xfrm>
            <a:off x="304800" y="12192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defRPr>
            </a:lvl1pPr>
          </a:lstStyle>
          <a:p>
            <a:fld id="{A7627475-C514-4E4B-A5B5-C6D4FDA59536}" type="slidenum">
              <a:rPr lang="en-US">
                <a:solidFill>
                  <a:srgbClr val="FFFFFF"/>
                </a:solidFill>
              </a:rPr>
              <a:pPr/>
              <a:t>‹#›</a:t>
            </a:fld>
            <a:endParaRPr lang="en-US">
              <a:solidFill>
                <a:srgbClr val="FFFFFF"/>
              </a:solidFill>
            </a:endParaRPr>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p:spPr>
        <p:txBody>
          <a:bodyPr/>
          <a:lstStyle/>
          <a:p>
            <a:pPr algn="r"/>
            <a:endParaRPr lang="en-US">
              <a:solidFill>
                <a:srgbClr val="4D4D4D"/>
              </a:solidFill>
            </a:endParaRPr>
          </a:p>
        </p:txBody>
      </p:sp>
      <p:sp>
        <p:nvSpPr>
          <p:cNvPr id="1026" name="Rectangle 2"/>
          <p:cNvSpPr>
            <a:spLocks noGrp="1" noChangeArrowheads="1"/>
          </p:cNvSpPr>
          <p:nvPr>
            <p:ph type="title"/>
          </p:nvPr>
        </p:nvSpPr>
        <p:spPr bwMode="gray">
          <a:xfrm>
            <a:off x="838200" y="350838"/>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3" name="Rectangle 159"/>
          <p:cNvSpPr>
            <a:spLocks noGrp="1" noChangeArrowheads="1"/>
          </p:cNvSpPr>
          <p:nvPr>
            <p:ph type="ftr" sz="quarter" idx="3"/>
          </p:nvPr>
        </p:nvSpPr>
        <p:spPr bwMode="gray">
          <a:xfrm>
            <a:off x="9144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solidFill>
                <a:srgbClr val="FFFFFF"/>
              </a:solidFill>
            </a:endParaRPr>
          </a:p>
        </p:txBody>
      </p:sp>
      <p:sp>
        <p:nvSpPr>
          <p:cNvPr id="14" name="TextBox 13"/>
          <p:cNvSpPr txBox="1"/>
          <p:nvPr userDrawn="1"/>
        </p:nvSpPr>
        <p:spPr>
          <a:xfrm>
            <a:off x="0" y="6588668"/>
            <a:ext cx="1846980" cy="230832"/>
          </a:xfrm>
          <a:prstGeom prst="rect">
            <a:avLst/>
          </a:prstGeom>
          <a:noFill/>
        </p:spPr>
        <p:txBody>
          <a:bodyPr wrap="none" rtlCol="0">
            <a:spAutoFit/>
          </a:bodyPr>
          <a:lstStyle/>
          <a:p>
            <a:pPr algn="r"/>
            <a:r>
              <a:rPr lang="en-US" sz="900" smtClean="0">
                <a:solidFill>
                  <a:srgbClr val="FFFFFF"/>
                </a:solidFill>
                <a:latin typeface="Verdana"/>
              </a:rPr>
              <a:t>www.trungtamtinhoc.edu.vn</a:t>
            </a:r>
            <a:endParaRPr lang="en-US" sz="900">
              <a:solidFill>
                <a:srgbClr val="FFFFFF"/>
              </a:solidFill>
              <a:latin typeface="Verdana"/>
            </a:endParaRPr>
          </a:p>
        </p:txBody>
      </p:sp>
    </p:spTree>
    <p:extLst>
      <p:ext uri="{BB962C8B-B14F-4D97-AF65-F5344CB8AC3E}">
        <p14:creationId xmlns:p14="http://schemas.microsoft.com/office/powerpoint/2010/main" val="11733437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9"/>
                                        </p:tgtEl>
                                        <p:attrNameLst>
                                          <p:attrName>style.visibility</p:attrName>
                                        </p:attrNameLst>
                                      </p:cBhvr>
                                      <p:to>
                                        <p:strVal val="visible"/>
                                      </p:to>
                                    </p:set>
                                    <p:animEffect transition="in" filter="fade">
                                      <p:cBhvr>
                                        <p:cTn id="7" dur="1000"/>
                                        <p:tgtEl>
                                          <p:spTgt spid="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defRPr>
      </a:lvl2pPr>
      <a:lvl3pPr algn="l" rtl="0" eaLnBrk="1" fontAlgn="base" hangingPunct="1">
        <a:spcBef>
          <a:spcPct val="0"/>
        </a:spcBef>
        <a:spcAft>
          <a:spcPct val="0"/>
        </a:spcAft>
        <a:defRPr sz="3200" b="1">
          <a:solidFill>
            <a:srgbClr val="000000"/>
          </a:solidFill>
          <a:latin typeface="Verdana" pitchFamily="34" charset="0"/>
        </a:defRPr>
      </a:lvl3pPr>
      <a:lvl4pPr algn="l" rtl="0" eaLnBrk="1" fontAlgn="base" hangingPunct="1">
        <a:spcBef>
          <a:spcPct val="0"/>
        </a:spcBef>
        <a:spcAft>
          <a:spcPct val="0"/>
        </a:spcAft>
        <a:defRPr sz="3200" b="1">
          <a:solidFill>
            <a:srgbClr val="000000"/>
          </a:solidFill>
          <a:latin typeface="Verdana" pitchFamily="34" charset="0"/>
        </a:defRPr>
      </a:lvl4pPr>
      <a:lvl5pPr algn="l" rtl="0" eaLnBrk="1" fontAlgn="base" hangingPunct="1">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hlink"/>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dirty="0"/>
              <a:t>http://</a:t>
            </a:r>
            <a:r>
              <a:rPr lang="en-US" dirty="0" smtClean="0"/>
              <a:t>www.varans.vn</a:t>
            </a:r>
            <a:endParaRPr lang="en-US" dirty="0"/>
          </a:p>
        </p:txBody>
      </p:sp>
      <p:sp>
        <p:nvSpPr>
          <p:cNvPr id="2050" name="Rectangle 2"/>
          <p:cNvSpPr>
            <a:spLocks noGrp="1" noChangeArrowheads="1"/>
          </p:cNvSpPr>
          <p:nvPr>
            <p:ph type="ctrTitle"/>
          </p:nvPr>
        </p:nvSpPr>
        <p:spPr>
          <a:xfrm>
            <a:off x="609600" y="863600"/>
            <a:ext cx="8077200" cy="1143000"/>
          </a:xfrm>
        </p:spPr>
        <p:txBody>
          <a:bodyPr/>
          <a:lstStyle/>
          <a:p>
            <a:pPr algn="ctr"/>
            <a:r>
              <a:rPr lang="en-US" sz="2400" dirty="0" err="1">
                <a:solidFill>
                  <a:srgbClr val="C00000"/>
                </a:solidFill>
              </a:rPr>
              <a:t>Công</a:t>
            </a:r>
            <a:r>
              <a:rPr lang="en-US" sz="2400" dirty="0">
                <a:solidFill>
                  <a:srgbClr val="C00000"/>
                </a:solidFill>
              </a:rPr>
              <a:t> </a:t>
            </a:r>
            <a:r>
              <a:rPr lang="en-US" sz="2400" dirty="0" err="1">
                <a:solidFill>
                  <a:srgbClr val="C00000"/>
                </a:solidFill>
              </a:rPr>
              <a:t>tác</a:t>
            </a:r>
            <a:r>
              <a:rPr lang="en-US" sz="2400" dirty="0">
                <a:solidFill>
                  <a:srgbClr val="C00000"/>
                </a:solidFill>
              </a:rPr>
              <a:t> </a:t>
            </a:r>
            <a:r>
              <a:rPr lang="en-US" sz="2400" dirty="0" err="1">
                <a:solidFill>
                  <a:srgbClr val="C00000"/>
                </a:solidFill>
              </a:rPr>
              <a:t>cấp</a:t>
            </a:r>
            <a:r>
              <a:rPr lang="en-US" sz="2400" dirty="0">
                <a:solidFill>
                  <a:srgbClr val="C00000"/>
                </a:solidFill>
              </a:rPr>
              <a:t> </a:t>
            </a:r>
            <a:r>
              <a:rPr lang="en-US" sz="2400" dirty="0" err="1">
                <a:solidFill>
                  <a:srgbClr val="C00000"/>
                </a:solidFill>
              </a:rPr>
              <a:t>phép</a:t>
            </a:r>
            <a:r>
              <a:rPr lang="en-US" sz="2400" dirty="0">
                <a:solidFill>
                  <a:srgbClr val="C00000"/>
                </a:solidFill>
              </a:rPr>
              <a:t> </a:t>
            </a:r>
            <a:r>
              <a:rPr lang="en-US" sz="2400" dirty="0" err="1">
                <a:solidFill>
                  <a:srgbClr val="C00000"/>
                </a:solidFill>
              </a:rPr>
              <a:t>và</a:t>
            </a:r>
            <a:r>
              <a:rPr lang="en-US" sz="2400" dirty="0">
                <a:solidFill>
                  <a:srgbClr val="C00000"/>
                </a:solidFill>
              </a:rPr>
              <a:t> </a:t>
            </a:r>
            <a:r>
              <a:rPr lang="en-US" sz="2400" dirty="0" err="1">
                <a:solidFill>
                  <a:srgbClr val="C00000"/>
                </a:solidFill>
              </a:rPr>
              <a:t>quản</a:t>
            </a:r>
            <a:r>
              <a:rPr lang="en-US" sz="2400" dirty="0">
                <a:solidFill>
                  <a:srgbClr val="C00000"/>
                </a:solidFill>
              </a:rPr>
              <a:t> </a:t>
            </a:r>
            <a:r>
              <a:rPr lang="en-US" sz="2400" dirty="0" err="1">
                <a:solidFill>
                  <a:srgbClr val="C00000"/>
                </a:solidFill>
              </a:rPr>
              <a:t>lý</a:t>
            </a:r>
            <a:r>
              <a:rPr lang="en-US" sz="2400" dirty="0">
                <a:solidFill>
                  <a:srgbClr val="C00000"/>
                </a:solidFill>
              </a:rPr>
              <a:t> </a:t>
            </a:r>
            <a:r>
              <a:rPr lang="en-US" sz="2400" dirty="0" err="1">
                <a:solidFill>
                  <a:srgbClr val="C00000"/>
                </a:solidFill>
              </a:rPr>
              <a:t>các</a:t>
            </a:r>
            <a:r>
              <a:rPr lang="en-US" sz="2400" dirty="0">
                <a:solidFill>
                  <a:srgbClr val="C00000"/>
                </a:solidFill>
              </a:rPr>
              <a:t> </a:t>
            </a:r>
            <a:r>
              <a:rPr lang="en-US" sz="2400" dirty="0" err="1">
                <a:solidFill>
                  <a:srgbClr val="C00000"/>
                </a:solidFill>
              </a:rPr>
              <a:t>nguồn</a:t>
            </a:r>
            <a:r>
              <a:rPr lang="en-US" sz="2400" dirty="0">
                <a:solidFill>
                  <a:srgbClr val="C00000"/>
                </a:solidFill>
              </a:rPr>
              <a:t> </a:t>
            </a:r>
            <a:r>
              <a:rPr lang="en-US" sz="2400" dirty="0" err="1">
                <a:solidFill>
                  <a:srgbClr val="C00000"/>
                </a:solidFill>
              </a:rPr>
              <a:t>phóng</a:t>
            </a:r>
            <a:r>
              <a:rPr lang="en-US" sz="2400" dirty="0">
                <a:solidFill>
                  <a:srgbClr val="C00000"/>
                </a:solidFill>
              </a:rPr>
              <a:t> </a:t>
            </a:r>
            <a:r>
              <a:rPr lang="en-US" sz="2400" dirty="0" err="1">
                <a:solidFill>
                  <a:srgbClr val="C00000"/>
                </a:solidFill>
              </a:rPr>
              <a:t>xạ</a:t>
            </a:r>
            <a:r>
              <a:rPr lang="en-US" sz="2400" dirty="0">
                <a:solidFill>
                  <a:srgbClr val="C00000"/>
                </a:solidFill>
              </a:rPr>
              <a:t> </a:t>
            </a:r>
            <a:r>
              <a:rPr lang="en-US" sz="2400" dirty="0" err="1">
                <a:solidFill>
                  <a:srgbClr val="C00000"/>
                </a:solidFill>
              </a:rPr>
              <a:t>tại</a:t>
            </a:r>
            <a:r>
              <a:rPr lang="en-US" sz="2400" dirty="0">
                <a:solidFill>
                  <a:srgbClr val="C00000"/>
                </a:solidFill>
              </a:rPr>
              <a:t> </a:t>
            </a:r>
            <a:r>
              <a:rPr lang="en-US" sz="2400" dirty="0" err="1">
                <a:solidFill>
                  <a:srgbClr val="C00000"/>
                </a:solidFill>
              </a:rPr>
              <a:t>Việt</a:t>
            </a:r>
            <a:r>
              <a:rPr lang="en-US" sz="2400" dirty="0">
                <a:solidFill>
                  <a:srgbClr val="C00000"/>
                </a:solidFill>
              </a:rPr>
              <a:t> Nam </a:t>
            </a:r>
            <a:r>
              <a:rPr lang="en-US" sz="2400" dirty="0" err="1">
                <a:solidFill>
                  <a:srgbClr val="C00000"/>
                </a:solidFill>
              </a:rPr>
              <a:t>thời</a:t>
            </a:r>
            <a:r>
              <a:rPr lang="en-US" sz="2400" dirty="0">
                <a:solidFill>
                  <a:srgbClr val="C00000"/>
                </a:solidFill>
              </a:rPr>
              <a:t> </a:t>
            </a:r>
            <a:r>
              <a:rPr lang="en-US" sz="2400" dirty="0" err="1">
                <a:solidFill>
                  <a:srgbClr val="C00000"/>
                </a:solidFill>
              </a:rPr>
              <a:t>gian</a:t>
            </a:r>
            <a:r>
              <a:rPr lang="en-US" sz="2400" dirty="0">
                <a:solidFill>
                  <a:srgbClr val="C00000"/>
                </a:solidFill>
              </a:rPr>
              <a:t> qua, </a:t>
            </a:r>
            <a:r>
              <a:rPr lang="en-US" sz="2400" dirty="0" err="1">
                <a:solidFill>
                  <a:srgbClr val="C00000"/>
                </a:solidFill>
              </a:rPr>
              <a:t>các</a:t>
            </a:r>
            <a:r>
              <a:rPr lang="en-US" sz="2400" dirty="0">
                <a:solidFill>
                  <a:srgbClr val="C00000"/>
                </a:solidFill>
              </a:rPr>
              <a:t> </a:t>
            </a:r>
            <a:r>
              <a:rPr lang="en-US" sz="2400" dirty="0" err="1">
                <a:solidFill>
                  <a:srgbClr val="C00000"/>
                </a:solidFill>
              </a:rPr>
              <a:t>giải</a:t>
            </a:r>
            <a:r>
              <a:rPr lang="en-US" sz="2400" dirty="0">
                <a:solidFill>
                  <a:srgbClr val="C00000"/>
                </a:solidFill>
              </a:rPr>
              <a:t> </a:t>
            </a:r>
            <a:r>
              <a:rPr lang="en-US" sz="2400" dirty="0" err="1">
                <a:solidFill>
                  <a:srgbClr val="C00000"/>
                </a:solidFill>
              </a:rPr>
              <a:t>pháp</a:t>
            </a:r>
            <a:r>
              <a:rPr lang="en-US" sz="2400" dirty="0">
                <a:solidFill>
                  <a:srgbClr val="C00000"/>
                </a:solidFill>
              </a:rPr>
              <a:t> </a:t>
            </a:r>
            <a:r>
              <a:rPr lang="en-US" sz="2400" dirty="0" err="1">
                <a:solidFill>
                  <a:srgbClr val="C00000"/>
                </a:solidFill>
              </a:rPr>
              <a:t>tăng</a:t>
            </a:r>
            <a:r>
              <a:rPr lang="en-US" sz="2400" dirty="0">
                <a:solidFill>
                  <a:srgbClr val="C00000"/>
                </a:solidFill>
              </a:rPr>
              <a:t> </a:t>
            </a:r>
            <a:r>
              <a:rPr lang="en-US" sz="2400" dirty="0" err="1">
                <a:solidFill>
                  <a:srgbClr val="C00000"/>
                </a:solidFill>
              </a:rPr>
              <a:t>cường</a:t>
            </a:r>
            <a:r>
              <a:rPr lang="en-US" sz="2400" dirty="0">
                <a:solidFill>
                  <a:srgbClr val="C00000"/>
                </a:solidFill>
              </a:rPr>
              <a:t> </a:t>
            </a:r>
            <a:r>
              <a:rPr lang="en-US" sz="2400" dirty="0" err="1">
                <a:solidFill>
                  <a:srgbClr val="C00000"/>
                </a:solidFill>
              </a:rPr>
              <a:t>công</a:t>
            </a:r>
            <a:r>
              <a:rPr lang="en-US" sz="2400" dirty="0">
                <a:solidFill>
                  <a:srgbClr val="C00000"/>
                </a:solidFill>
              </a:rPr>
              <a:t> </a:t>
            </a:r>
            <a:r>
              <a:rPr lang="en-US" sz="2400" dirty="0" err="1">
                <a:solidFill>
                  <a:srgbClr val="C00000"/>
                </a:solidFill>
              </a:rPr>
              <a:t>tác</a:t>
            </a:r>
            <a:r>
              <a:rPr lang="en-US" sz="2400" dirty="0">
                <a:solidFill>
                  <a:srgbClr val="C00000"/>
                </a:solidFill>
              </a:rPr>
              <a:t> </a:t>
            </a:r>
            <a:r>
              <a:rPr lang="en-US" sz="2400" dirty="0" err="1">
                <a:solidFill>
                  <a:srgbClr val="C00000"/>
                </a:solidFill>
              </a:rPr>
              <a:t>quản</a:t>
            </a:r>
            <a:r>
              <a:rPr lang="en-US" sz="2400" dirty="0">
                <a:solidFill>
                  <a:srgbClr val="C00000"/>
                </a:solidFill>
              </a:rPr>
              <a:t> </a:t>
            </a:r>
            <a:r>
              <a:rPr lang="en-US" sz="2400" dirty="0" err="1">
                <a:solidFill>
                  <a:srgbClr val="C00000"/>
                </a:solidFill>
              </a:rPr>
              <a:t>lý</a:t>
            </a:r>
            <a:r>
              <a:rPr lang="en-US" sz="2400" dirty="0">
                <a:solidFill>
                  <a:srgbClr val="C00000"/>
                </a:solidFill>
              </a:rPr>
              <a:t> </a:t>
            </a:r>
            <a:r>
              <a:rPr lang="en-US" sz="2400" dirty="0" err="1">
                <a:solidFill>
                  <a:srgbClr val="C00000"/>
                </a:solidFill>
              </a:rPr>
              <a:t>trong</a:t>
            </a:r>
            <a:r>
              <a:rPr lang="en-US" sz="2400" dirty="0">
                <a:solidFill>
                  <a:srgbClr val="C00000"/>
                </a:solidFill>
              </a:rPr>
              <a:t> </a:t>
            </a:r>
            <a:r>
              <a:rPr lang="en-US" sz="2400" dirty="0" err="1">
                <a:solidFill>
                  <a:srgbClr val="C00000"/>
                </a:solidFill>
              </a:rPr>
              <a:t>thời</a:t>
            </a:r>
            <a:r>
              <a:rPr lang="en-US" sz="2400" dirty="0">
                <a:solidFill>
                  <a:srgbClr val="C00000"/>
                </a:solidFill>
              </a:rPr>
              <a:t> </a:t>
            </a:r>
            <a:r>
              <a:rPr lang="en-US" sz="2400" dirty="0" err="1">
                <a:solidFill>
                  <a:srgbClr val="C00000"/>
                </a:solidFill>
              </a:rPr>
              <a:t>gian</a:t>
            </a:r>
            <a:r>
              <a:rPr lang="en-US" sz="2400" dirty="0">
                <a:solidFill>
                  <a:srgbClr val="C00000"/>
                </a:solidFill>
              </a:rPr>
              <a:t> </a:t>
            </a:r>
            <a:r>
              <a:rPr lang="en-US" sz="2400" dirty="0" err="1">
                <a:solidFill>
                  <a:srgbClr val="C00000"/>
                </a:solidFill>
              </a:rPr>
              <a:t>tới</a:t>
            </a:r>
            <a:endParaRPr lang="en-US" sz="2400" dirty="0">
              <a:solidFill>
                <a:srgbClr val="C00000"/>
              </a:solidFill>
            </a:endParaRPr>
          </a:p>
        </p:txBody>
      </p:sp>
      <p:sp>
        <p:nvSpPr>
          <p:cNvPr id="2051" name="Rectangle 3"/>
          <p:cNvSpPr>
            <a:spLocks noGrp="1" noChangeArrowheads="1"/>
          </p:cNvSpPr>
          <p:nvPr>
            <p:ph type="subTitle" idx="1"/>
          </p:nvPr>
        </p:nvSpPr>
        <p:spPr>
          <a:xfrm>
            <a:off x="304800" y="5791200"/>
            <a:ext cx="6400800" cy="381000"/>
          </a:xfrm>
        </p:spPr>
        <p:txBody>
          <a:bodyPr/>
          <a:lstStyle/>
          <a:p>
            <a:pPr lvl="0"/>
            <a:r>
              <a:rPr lang="en-US" dirty="0" err="1" smtClean="0"/>
              <a:t>Phạm</a:t>
            </a:r>
            <a:r>
              <a:rPr lang="en-US" dirty="0" smtClean="0"/>
              <a:t> </a:t>
            </a:r>
            <a:r>
              <a:rPr lang="en-US" dirty="0" err="1"/>
              <a:t>Xuân</a:t>
            </a:r>
            <a:r>
              <a:rPr lang="en-US" dirty="0"/>
              <a:t> Linh</a:t>
            </a:r>
          </a:p>
          <a:p>
            <a:r>
              <a:rPr lang="en-US" dirty="0" err="1"/>
              <a:t>Phòng</a:t>
            </a:r>
            <a:r>
              <a:rPr lang="en-US" dirty="0"/>
              <a:t> </a:t>
            </a:r>
            <a:r>
              <a:rPr lang="en-US" dirty="0" err="1"/>
              <a:t>Cấp</a:t>
            </a:r>
            <a:r>
              <a:rPr lang="en-US" dirty="0"/>
              <a:t> </a:t>
            </a:r>
            <a:r>
              <a:rPr lang="en-US" dirty="0" err="1"/>
              <a:t>phép</a:t>
            </a:r>
            <a:r>
              <a:rPr lang="en-US" dirty="0"/>
              <a:t> – </a:t>
            </a:r>
            <a:r>
              <a:rPr lang="en-US" dirty="0" err="1"/>
              <a:t>Cục</a:t>
            </a:r>
            <a:r>
              <a:rPr lang="en-US" dirty="0"/>
              <a:t> An </a:t>
            </a:r>
            <a:r>
              <a:rPr lang="en-US" dirty="0" err="1"/>
              <a:t>toàn</a:t>
            </a:r>
            <a:r>
              <a:rPr lang="en-US" dirty="0"/>
              <a:t> </a:t>
            </a:r>
            <a:r>
              <a:rPr lang="en-US" dirty="0" err="1"/>
              <a:t>bức</a:t>
            </a:r>
            <a:r>
              <a:rPr lang="en-US" dirty="0"/>
              <a:t> </a:t>
            </a:r>
            <a:r>
              <a:rPr lang="en-US" dirty="0" err="1"/>
              <a:t>xạ</a:t>
            </a:r>
            <a:r>
              <a:rPr lang="en-US" dirty="0"/>
              <a:t> </a:t>
            </a:r>
            <a:r>
              <a:rPr lang="en-US" dirty="0" err="1"/>
              <a:t>và</a:t>
            </a:r>
            <a:r>
              <a:rPr lang="en-US" dirty="0"/>
              <a:t> </a:t>
            </a:r>
            <a:r>
              <a:rPr lang="en-US" dirty="0" err="1"/>
              <a:t>hạt</a:t>
            </a:r>
            <a:r>
              <a:rPr lang="en-US" dirty="0"/>
              <a:t> </a:t>
            </a:r>
            <a:r>
              <a:rPr lang="en-US" dirty="0" err="1"/>
              <a:t>nhân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lvl="0"/>
            <a:r>
              <a:rPr lang="it-IT" sz="2800" dirty="0" smtClean="0"/>
              <a:t>2. Một </a:t>
            </a:r>
            <a:r>
              <a:rPr lang="it-IT" sz="2800" dirty="0"/>
              <a:t>số bất cập, khó khăn trong hoạt động cấp giấy phép tiến hành công việc bức xạ</a:t>
            </a:r>
            <a:endParaRPr lang="en-US" sz="2800" dirty="0"/>
          </a:p>
        </p:txBody>
      </p:sp>
      <p:sp>
        <p:nvSpPr>
          <p:cNvPr id="24584" name="Rectangle 8"/>
          <p:cNvSpPr>
            <a:spLocks noChangeArrowheads="1"/>
          </p:cNvSpPr>
          <p:nvPr/>
        </p:nvSpPr>
        <p:spPr bwMode="gray">
          <a:xfrm>
            <a:off x="2495550" y="4787900"/>
            <a:ext cx="1219200" cy="366713"/>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b="1">
                <a:solidFill>
                  <a:srgbClr val="F8F8F8"/>
                </a:solidFill>
              </a:rPr>
              <a:t>Contents</a:t>
            </a:r>
          </a:p>
        </p:txBody>
      </p:sp>
      <p:sp>
        <p:nvSpPr>
          <p:cNvPr id="24587" name="Text Box 11"/>
          <p:cNvSpPr txBox="1">
            <a:spLocks noChangeArrowheads="1"/>
          </p:cNvSpPr>
          <p:nvPr/>
        </p:nvSpPr>
        <p:spPr bwMode="gray">
          <a:xfrm>
            <a:off x="684213" y="3871913"/>
            <a:ext cx="1773237" cy="1155700"/>
          </a:xfrm>
          <a:prstGeom prst="rect">
            <a:avLst/>
          </a:prstGeom>
          <a:noFill/>
          <a:ln w="9525" algn="ctr">
            <a:noFill/>
            <a:miter lim="800000"/>
            <a:headEnd/>
            <a:tailEnd/>
          </a:ln>
          <a:effectLst/>
        </p:spPr>
        <p:txBody>
          <a:bodyPr>
            <a:spAutoFit/>
          </a:bodyPr>
          <a:lstStyle/>
          <a:p>
            <a:pPr eaLnBrk="0" hangingPunct="0"/>
            <a:r>
              <a:rPr lang="en-US" sz="1400">
                <a:solidFill>
                  <a:srgbClr val="F8F8F8"/>
                </a:solidFill>
              </a:rPr>
              <a:t>ThemeGallery is a Design Digital Content &amp; Contents mall developed by Guild Design Inc.</a:t>
            </a:r>
          </a:p>
        </p:txBody>
      </p:sp>
      <p:grpSp>
        <p:nvGrpSpPr>
          <p:cNvPr id="24609" name="Group 33"/>
          <p:cNvGrpSpPr>
            <a:grpSpLocks/>
          </p:cNvGrpSpPr>
          <p:nvPr/>
        </p:nvGrpSpPr>
        <p:grpSpPr bwMode="auto">
          <a:xfrm>
            <a:off x="457200" y="3020190"/>
            <a:ext cx="1468437" cy="1424625"/>
            <a:chOff x="2457" y="2000"/>
            <a:chExt cx="901" cy="904"/>
          </a:xfrm>
        </p:grpSpPr>
        <p:pic>
          <p:nvPicPr>
            <p:cNvPr id="24610" name="Picture 34" descr="circuler_1"/>
            <p:cNvPicPr>
              <a:picLocks noChangeAspect="1" noChangeArrowheads="1"/>
            </p:cNvPicPr>
            <p:nvPr/>
          </p:nvPicPr>
          <p:blipFill>
            <a:blip r:embed="rId2"/>
            <a:srcRect/>
            <a:stretch>
              <a:fillRect/>
            </a:stretch>
          </p:blipFill>
          <p:spPr bwMode="gray">
            <a:xfrm>
              <a:off x="2457" y="2018"/>
              <a:ext cx="901" cy="886"/>
            </a:xfrm>
            <a:prstGeom prst="rect">
              <a:avLst/>
            </a:prstGeom>
            <a:noFill/>
          </p:spPr>
        </p:pic>
        <p:sp>
          <p:nvSpPr>
            <p:cNvPr id="24611" name="Oval 35"/>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headEnd/>
              <a:tailEnd/>
            </a:ln>
            <a:effectLst/>
          </p:spPr>
          <p:txBody>
            <a:bodyPr wrap="none" anchor="ctr"/>
            <a:lstStyle/>
            <a:p>
              <a:endParaRPr lang="en-US"/>
            </a:p>
          </p:txBody>
        </p:sp>
        <p:sp>
          <p:nvSpPr>
            <p:cNvPr id="24612" name="Freeform 36"/>
            <p:cNvSpPr>
              <a:spLocks/>
            </p:cNvSpPr>
            <p:nvPr/>
          </p:nvSpPr>
          <p:spPr bwMode="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E2E1B7"/>
                </a:gs>
              </a:gsLst>
              <a:lin ang="5400000" scaled="1"/>
            </a:gradFill>
            <a:ln w="0">
              <a:noFill/>
              <a:prstDash val="solid"/>
              <a:round/>
              <a:headEnd/>
              <a:tailEnd/>
            </a:ln>
          </p:spPr>
          <p:txBody>
            <a:bodyPr/>
            <a:lstStyle/>
            <a:p>
              <a:endParaRPr lang="en-US"/>
            </a:p>
          </p:txBody>
        </p:sp>
        <p:grpSp>
          <p:nvGrpSpPr>
            <p:cNvPr id="24613" name="Group 37"/>
            <p:cNvGrpSpPr>
              <a:grpSpLocks/>
            </p:cNvGrpSpPr>
            <p:nvPr/>
          </p:nvGrpSpPr>
          <p:grpSpPr bwMode="auto">
            <a:xfrm rot="-1297425" flipH="1" flipV="1">
              <a:off x="2525" y="2693"/>
              <a:ext cx="781" cy="188"/>
              <a:chOff x="2532" y="1051"/>
              <a:chExt cx="893" cy="246"/>
            </a:xfrm>
          </p:grpSpPr>
          <p:grpSp>
            <p:nvGrpSpPr>
              <p:cNvPr id="24614" name="Group 38"/>
              <p:cNvGrpSpPr>
                <a:grpSpLocks/>
              </p:cNvGrpSpPr>
              <p:nvPr/>
            </p:nvGrpSpPr>
            <p:grpSpPr bwMode="auto">
              <a:xfrm>
                <a:off x="2532" y="1051"/>
                <a:ext cx="743" cy="185"/>
                <a:chOff x="1565" y="2568"/>
                <a:chExt cx="1118" cy="279"/>
              </a:xfrm>
            </p:grpSpPr>
            <p:sp>
              <p:nvSpPr>
                <p:cNvPr id="24615" name="AutoShape 39"/>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6" name="AutoShape 40"/>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7" name="AutoShape 41"/>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8" name="AutoShape 42"/>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nvGrpSpPr>
              <p:cNvPr id="24619" name="Group 43"/>
              <p:cNvGrpSpPr>
                <a:grpSpLocks/>
              </p:cNvGrpSpPr>
              <p:nvPr/>
            </p:nvGrpSpPr>
            <p:grpSpPr bwMode="auto">
              <a:xfrm rot="1353540">
                <a:off x="2682" y="1111"/>
                <a:ext cx="743" cy="186"/>
                <a:chOff x="1565" y="2568"/>
                <a:chExt cx="1118" cy="279"/>
              </a:xfrm>
            </p:grpSpPr>
            <p:sp>
              <p:nvSpPr>
                <p:cNvPr id="24620" name="AutoShape 44"/>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1" name="AutoShape 45"/>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2" name="AutoShape 46"/>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3" name="AutoShape 47"/>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grpSp>
      <p:sp>
        <p:nvSpPr>
          <p:cNvPr id="24624" name="Text Box 48"/>
          <p:cNvSpPr txBox="1">
            <a:spLocks noChangeArrowheads="1"/>
          </p:cNvSpPr>
          <p:nvPr/>
        </p:nvSpPr>
        <p:spPr bwMode="gray">
          <a:xfrm>
            <a:off x="533400" y="3330714"/>
            <a:ext cx="1289050" cy="707886"/>
          </a:xfrm>
          <a:prstGeom prst="rect">
            <a:avLst/>
          </a:prstGeom>
          <a:noFill/>
          <a:ln w="9525" algn="ctr">
            <a:noFill/>
            <a:miter lim="800000"/>
            <a:headEnd/>
            <a:tailEnd/>
          </a:ln>
          <a:effectLst/>
        </p:spPr>
        <p:txBody>
          <a:bodyPr>
            <a:spAutoFit/>
          </a:bodyPr>
          <a:lstStyle/>
          <a:p>
            <a:pPr algn="ctr" eaLnBrk="0" hangingPunct="0"/>
            <a:r>
              <a:rPr lang="en-US" sz="2000" b="1" dirty="0" err="1" smtClean="0">
                <a:solidFill>
                  <a:srgbClr val="080808"/>
                </a:solidFill>
              </a:rPr>
              <a:t>Hệ</a:t>
            </a:r>
            <a:r>
              <a:rPr lang="en-US" sz="2000" b="1" dirty="0" smtClean="0">
                <a:solidFill>
                  <a:srgbClr val="080808"/>
                </a:solidFill>
              </a:rPr>
              <a:t> </a:t>
            </a:r>
            <a:r>
              <a:rPr lang="en-US" sz="2000" b="1" dirty="0" err="1" smtClean="0">
                <a:solidFill>
                  <a:srgbClr val="080808"/>
                </a:solidFill>
              </a:rPr>
              <a:t>thống</a:t>
            </a:r>
            <a:r>
              <a:rPr lang="en-US" sz="2000" b="1" dirty="0" smtClean="0">
                <a:solidFill>
                  <a:srgbClr val="080808"/>
                </a:solidFill>
              </a:rPr>
              <a:t> </a:t>
            </a:r>
            <a:r>
              <a:rPr lang="en-US" sz="2000" b="1" dirty="0" err="1" smtClean="0">
                <a:solidFill>
                  <a:srgbClr val="080808"/>
                </a:solidFill>
              </a:rPr>
              <a:t>văn</a:t>
            </a:r>
            <a:r>
              <a:rPr lang="en-US" sz="2000" b="1" dirty="0" smtClean="0">
                <a:solidFill>
                  <a:srgbClr val="080808"/>
                </a:solidFill>
              </a:rPr>
              <a:t> </a:t>
            </a:r>
            <a:r>
              <a:rPr lang="en-US" sz="2000" b="1" dirty="0" err="1" smtClean="0">
                <a:solidFill>
                  <a:srgbClr val="080808"/>
                </a:solidFill>
              </a:rPr>
              <a:t>bản</a:t>
            </a:r>
            <a:endParaRPr lang="en-US" sz="2000" b="1" dirty="0">
              <a:solidFill>
                <a:srgbClr val="080808"/>
              </a:solidFill>
            </a:endParaRPr>
          </a:p>
        </p:txBody>
      </p:sp>
      <p:sp>
        <p:nvSpPr>
          <p:cNvPr id="3" name="Rounded Rectangle 2"/>
          <p:cNvSpPr/>
          <p:nvPr/>
        </p:nvSpPr>
        <p:spPr>
          <a:xfrm>
            <a:off x="2001006" y="1219200"/>
            <a:ext cx="5999993" cy="511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Tx/>
              <a:buChar char="-"/>
            </a:pPr>
            <a:r>
              <a:rPr lang="it-IT" dirty="0" smtClean="0">
                <a:solidFill>
                  <a:schemeClr val="tx1"/>
                </a:solidFill>
                <a:latin typeface="Times New Roman" panose="02020603050405020304" pitchFamily="18" charset="0"/>
                <a:cs typeface="Times New Roman" panose="02020603050405020304" pitchFamily="18" charset="0"/>
              </a:rPr>
              <a:t>Một số bất cập do thiếu các văn bản hướng dẫn chi tiết</a:t>
            </a:r>
          </a:p>
          <a:p>
            <a:pPr marL="742950" lvl="1" indent="-285750" algn="just">
              <a:buFont typeface="Arial" panose="020B0604020202020204" pitchFamily="34" charset="0"/>
              <a:buChar char="•"/>
            </a:pPr>
            <a:r>
              <a:rPr lang="it-IT" sz="1600" dirty="0">
                <a:latin typeface="Times New Roman" panose="02020603050405020304" pitchFamily="18" charset="0"/>
                <a:cs typeface="Times New Roman" panose="02020603050405020304" pitchFamily="18" charset="0"/>
              </a:rPr>
              <a:t>Vấn đề cấp phép với các sản phẩm hàng tiêu dùng (như thiết bị báo khói, báo cháy), các văn bản pháp luật hiện hành chưa có quy định chi tiết về việc miễn trừ cấp phép cho hàng tiêu </a:t>
            </a:r>
            <a:r>
              <a:rPr lang="it-IT" sz="1600" dirty="0" smtClean="0">
                <a:latin typeface="Times New Roman" panose="02020603050405020304" pitchFamily="18" charset="0"/>
                <a:cs typeface="Times New Roman" panose="02020603050405020304" pitchFamily="18" charset="0"/>
              </a:rPr>
              <a:t>dùng</a:t>
            </a:r>
          </a:p>
          <a:p>
            <a:pPr marL="742950" lvl="1" indent="-285750" algn="just">
              <a:buFont typeface="Arial" panose="020B0604020202020204" pitchFamily="34" charset="0"/>
              <a:buChar char="•"/>
            </a:pPr>
            <a:r>
              <a:rPr lang="it-IT" sz="1600" dirty="0">
                <a:latin typeface="Times New Roman" panose="02020603050405020304" pitchFamily="18" charset="0"/>
                <a:cs typeface="Times New Roman" panose="02020603050405020304" pitchFamily="18" charset="0"/>
              </a:rPr>
              <a:t>Xuất khẩu sa khoáng: theo quy định của Luật NLNT, nếu quặng chứa hàm lượng Uran, thori có hàm lượng lớn hơn hoặc bằng 0.05% trọng lượng thì thuộc vật liệu hạt nhân nguồn, khi </a:t>
            </a:r>
            <a:r>
              <a:rPr lang="it-IT" sz="1600" dirty="0" smtClean="0">
                <a:latin typeface="Times New Roman" panose="02020603050405020304" pitchFamily="18" charset="0"/>
                <a:cs typeface="Times New Roman" panose="02020603050405020304" pitchFamily="18" charset="0"/>
              </a:rPr>
              <a:t>đó </a:t>
            </a:r>
            <a:r>
              <a:rPr lang="it-IT" sz="1600" dirty="0">
                <a:latin typeface="Times New Roman" panose="02020603050405020304" pitchFamily="18" charset="0"/>
                <a:cs typeface="Times New Roman" panose="02020603050405020304" pitchFamily="18" charset="0"/>
              </a:rPr>
              <a:t>kiểm soát rất ngặt nghèo theo các hiệp định quốc tế. Điều này gây khó khăn cho các doanh nghiệp khai thác sa khoáng Việt Nam khi xuất khẩu;</a:t>
            </a:r>
          </a:p>
          <a:p>
            <a:pPr marL="742950" lvl="1" indent="-285750" algn="just">
              <a:buFont typeface="Arial" panose="020B0604020202020204" pitchFamily="34" charset="0"/>
              <a:buChar char="•"/>
            </a:pPr>
            <a:r>
              <a:rPr lang="it-IT" sz="1600" dirty="0">
                <a:latin typeface="Times New Roman" panose="02020603050405020304" pitchFamily="18" charset="0"/>
                <a:cs typeface="Times New Roman" panose="02020603050405020304" pitchFamily="18" charset="0"/>
              </a:rPr>
              <a:t>Cấp phép trong chụp ảnh phóng xạ công nghiệp (NDT): hiện nay cấp phép trong NDT được </a:t>
            </a:r>
            <a:r>
              <a:rPr lang="it-IT" sz="1600" dirty="0" smtClean="0">
                <a:latin typeface="Times New Roman" panose="02020603050405020304" pitchFamily="18" charset="0"/>
                <a:cs typeface="Times New Roman" panose="02020603050405020304" pitchFamily="18" charset="0"/>
              </a:rPr>
              <a:t>cấp </a:t>
            </a:r>
            <a:r>
              <a:rPr lang="it-IT" sz="1600" dirty="0">
                <a:latin typeface="Times New Roman" panose="02020603050405020304" pitchFamily="18" charset="0"/>
                <a:cs typeface="Times New Roman" panose="02020603050405020304" pitchFamily="18" charset="0"/>
              </a:rPr>
              <a:t>phép theo thiết bị chụp, trong thời gian thực hiện giấy phép (3 năm) cơ sở thay, nạp nguồn phóng xạ nhiều lần dẫn đến khó khăn trong việc theo dõi, quản lý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phóng</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xạ</a:t>
            </a:r>
            <a:r>
              <a:rPr lang="it-IT" sz="1600" dirty="0">
                <a:latin typeface="Times New Roman" panose="02020603050405020304" pitchFamily="18" charset="0"/>
                <a:cs typeface="Times New Roman" panose="02020603050405020304" pitchFamily="18" charset="0"/>
              </a:rPr>
              <a:t> </a:t>
            </a:r>
            <a:r>
              <a:rPr lang="it-IT" sz="1600" dirty="0" smtClean="0">
                <a:latin typeface="Times New Roman" panose="02020603050405020304" pitchFamily="18" charset="0"/>
                <a:cs typeface="Times New Roman" panose="02020603050405020304" pitchFamily="18" charset="0"/>
              </a:rPr>
              <a:t>đi kèm trong các thiết bị này. </a:t>
            </a:r>
            <a:endParaRPr lang="en-US" sz="16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94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lvl="0"/>
            <a:r>
              <a:rPr lang="it-IT" sz="2800" dirty="0" smtClean="0"/>
              <a:t>2. Một </a:t>
            </a:r>
            <a:r>
              <a:rPr lang="it-IT" sz="2800" dirty="0"/>
              <a:t>số bất cập, khó khăn trong hoạt động cấp giấy phép tiến hành công việc bức xạ</a:t>
            </a:r>
            <a:endParaRPr lang="en-US" sz="2800" dirty="0"/>
          </a:p>
        </p:txBody>
      </p:sp>
      <p:sp>
        <p:nvSpPr>
          <p:cNvPr id="24584" name="Rectangle 8"/>
          <p:cNvSpPr>
            <a:spLocks noChangeArrowheads="1"/>
          </p:cNvSpPr>
          <p:nvPr/>
        </p:nvSpPr>
        <p:spPr bwMode="gray">
          <a:xfrm>
            <a:off x="2495550" y="4787900"/>
            <a:ext cx="1219200" cy="366713"/>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b="1">
                <a:solidFill>
                  <a:srgbClr val="F8F8F8"/>
                </a:solidFill>
              </a:rPr>
              <a:t>Contents</a:t>
            </a:r>
          </a:p>
        </p:txBody>
      </p:sp>
      <p:sp>
        <p:nvSpPr>
          <p:cNvPr id="24587" name="Text Box 11"/>
          <p:cNvSpPr txBox="1">
            <a:spLocks noChangeArrowheads="1"/>
          </p:cNvSpPr>
          <p:nvPr/>
        </p:nvSpPr>
        <p:spPr bwMode="gray">
          <a:xfrm>
            <a:off x="684213" y="3871913"/>
            <a:ext cx="1773237" cy="1155700"/>
          </a:xfrm>
          <a:prstGeom prst="rect">
            <a:avLst/>
          </a:prstGeom>
          <a:noFill/>
          <a:ln w="9525" algn="ctr">
            <a:noFill/>
            <a:miter lim="800000"/>
            <a:headEnd/>
            <a:tailEnd/>
          </a:ln>
          <a:effectLst/>
        </p:spPr>
        <p:txBody>
          <a:bodyPr>
            <a:spAutoFit/>
          </a:bodyPr>
          <a:lstStyle/>
          <a:p>
            <a:pPr eaLnBrk="0" hangingPunct="0"/>
            <a:r>
              <a:rPr lang="en-US" sz="1400">
                <a:solidFill>
                  <a:srgbClr val="F8F8F8"/>
                </a:solidFill>
              </a:rPr>
              <a:t>ThemeGallery is a Design Digital Content &amp; Contents mall developed by Guild Design Inc.</a:t>
            </a:r>
          </a:p>
        </p:txBody>
      </p:sp>
      <p:grpSp>
        <p:nvGrpSpPr>
          <p:cNvPr id="24609" name="Group 33"/>
          <p:cNvGrpSpPr>
            <a:grpSpLocks/>
          </p:cNvGrpSpPr>
          <p:nvPr/>
        </p:nvGrpSpPr>
        <p:grpSpPr bwMode="auto">
          <a:xfrm>
            <a:off x="457200" y="3020190"/>
            <a:ext cx="1468437" cy="1424625"/>
            <a:chOff x="2457" y="2000"/>
            <a:chExt cx="901" cy="904"/>
          </a:xfrm>
        </p:grpSpPr>
        <p:pic>
          <p:nvPicPr>
            <p:cNvPr id="24610" name="Picture 34" descr="circuler_1"/>
            <p:cNvPicPr>
              <a:picLocks noChangeAspect="1" noChangeArrowheads="1"/>
            </p:cNvPicPr>
            <p:nvPr/>
          </p:nvPicPr>
          <p:blipFill>
            <a:blip r:embed="rId2"/>
            <a:srcRect/>
            <a:stretch>
              <a:fillRect/>
            </a:stretch>
          </p:blipFill>
          <p:spPr bwMode="gray">
            <a:xfrm>
              <a:off x="2457" y="2018"/>
              <a:ext cx="901" cy="886"/>
            </a:xfrm>
            <a:prstGeom prst="rect">
              <a:avLst/>
            </a:prstGeom>
            <a:noFill/>
          </p:spPr>
        </p:pic>
        <p:sp>
          <p:nvSpPr>
            <p:cNvPr id="24611" name="Oval 35"/>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headEnd/>
              <a:tailEnd/>
            </a:ln>
            <a:effectLst/>
          </p:spPr>
          <p:txBody>
            <a:bodyPr wrap="none" anchor="ctr"/>
            <a:lstStyle/>
            <a:p>
              <a:endParaRPr lang="en-US"/>
            </a:p>
          </p:txBody>
        </p:sp>
        <p:sp>
          <p:nvSpPr>
            <p:cNvPr id="24612" name="Freeform 36"/>
            <p:cNvSpPr>
              <a:spLocks/>
            </p:cNvSpPr>
            <p:nvPr/>
          </p:nvSpPr>
          <p:spPr bwMode="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E2E1B7"/>
                </a:gs>
              </a:gsLst>
              <a:lin ang="5400000" scaled="1"/>
            </a:gradFill>
            <a:ln w="0">
              <a:noFill/>
              <a:prstDash val="solid"/>
              <a:round/>
              <a:headEnd/>
              <a:tailEnd/>
            </a:ln>
          </p:spPr>
          <p:txBody>
            <a:bodyPr/>
            <a:lstStyle/>
            <a:p>
              <a:endParaRPr lang="en-US"/>
            </a:p>
          </p:txBody>
        </p:sp>
        <p:grpSp>
          <p:nvGrpSpPr>
            <p:cNvPr id="24613" name="Group 37"/>
            <p:cNvGrpSpPr>
              <a:grpSpLocks/>
            </p:cNvGrpSpPr>
            <p:nvPr/>
          </p:nvGrpSpPr>
          <p:grpSpPr bwMode="auto">
            <a:xfrm rot="-1297425" flipH="1" flipV="1">
              <a:off x="2525" y="2693"/>
              <a:ext cx="781" cy="188"/>
              <a:chOff x="2532" y="1051"/>
              <a:chExt cx="893" cy="246"/>
            </a:xfrm>
          </p:grpSpPr>
          <p:grpSp>
            <p:nvGrpSpPr>
              <p:cNvPr id="24614" name="Group 38"/>
              <p:cNvGrpSpPr>
                <a:grpSpLocks/>
              </p:cNvGrpSpPr>
              <p:nvPr/>
            </p:nvGrpSpPr>
            <p:grpSpPr bwMode="auto">
              <a:xfrm>
                <a:off x="2532" y="1051"/>
                <a:ext cx="743" cy="185"/>
                <a:chOff x="1565" y="2568"/>
                <a:chExt cx="1118" cy="279"/>
              </a:xfrm>
            </p:grpSpPr>
            <p:sp>
              <p:nvSpPr>
                <p:cNvPr id="24615" name="AutoShape 39"/>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6" name="AutoShape 40"/>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7" name="AutoShape 41"/>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8" name="AutoShape 42"/>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nvGrpSpPr>
              <p:cNvPr id="24619" name="Group 43"/>
              <p:cNvGrpSpPr>
                <a:grpSpLocks/>
              </p:cNvGrpSpPr>
              <p:nvPr/>
            </p:nvGrpSpPr>
            <p:grpSpPr bwMode="auto">
              <a:xfrm rot="1353540">
                <a:off x="2682" y="1111"/>
                <a:ext cx="743" cy="186"/>
                <a:chOff x="1565" y="2568"/>
                <a:chExt cx="1118" cy="279"/>
              </a:xfrm>
            </p:grpSpPr>
            <p:sp>
              <p:nvSpPr>
                <p:cNvPr id="24620" name="AutoShape 44"/>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1" name="AutoShape 45"/>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2" name="AutoShape 46"/>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3" name="AutoShape 47"/>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grpSp>
      <p:sp>
        <p:nvSpPr>
          <p:cNvPr id="24624" name="Text Box 48"/>
          <p:cNvSpPr txBox="1">
            <a:spLocks noChangeArrowheads="1"/>
          </p:cNvSpPr>
          <p:nvPr/>
        </p:nvSpPr>
        <p:spPr bwMode="gray">
          <a:xfrm>
            <a:off x="533400" y="3330714"/>
            <a:ext cx="1289050" cy="923330"/>
          </a:xfrm>
          <a:prstGeom prst="rect">
            <a:avLst/>
          </a:prstGeom>
          <a:noFill/>
          <a:ln w="9525" algn="ctr">
            <a:noFill/>
            <a:miter lim="800000"/>
            <a:headEnd/>
            <a:tailEnd/>
          </a:ln>
          <a:effectLst/>
        </p:spPr>
        <p:txBody>
          <a:bodyPr>
            <a:spAutoFit/>
          </a:bodyPr>
          <a:lstStyle/>
          <a:p>
            <a:pPr algn="ctr" eaLnBrk="0" hangingPunct="0"/>
            <a:r>
              <a:rPr lang="en-US" b="1" dirty="0" err="1" smtClean="0">
                <a:solidFill>
                  <a:srgbClr val="080808"/>
                </a:solidFill>
              </a:rPr>
              <a:t>Sự</a:t>
            </a:r>
            <a:r>
              <a:rPr lang="en-US" b="1" dirty="0" smtClean="0">
                <a:solidFill>
                  <a:srgbClr val="080808"/>
                </a:solidFill>
              </a:rPr>
              <a:t> </a:t>
            </a:r>
            <a:r>
              <a:rPr lang="en-US" b="1" dirty="0" err="1" smtClean="0">
                <a:solidFill>
                  <a:srgbClr val="080808"/>
                </a:solidFill>
              </a:rPr>
              <a:t>chấp</a:t>
            </a:r>
            <a:r>
              <a:rPr lang="en-US" b="1" dirty="0" smtClean="0">
                <a:solidFill>
                  <a:srgbClr val="080808"/>
                </a:solidFill>
              </a:rPr>
              <a:t> </a:t>
            </a:r>
            <a:r>
              <a:rPr lang="en-US" b="1" dirty="0" err="1" smtClean="0">
                <a:solidFill>
                  <a:srgbClr val="080808"/>
                </a:solidFill>
              </a:rPr>
              <a:t>hành</a:t>
            </a:r>
            <a:r>
              <a:rPr lang="en-US" b="1" dirty="0" smtClean="0">
                <a:solidFill>
                  <a:srgbClr val="080808"/>
                </a:solidFill>
              </a:rPr>
              <a:t> </a:t>
            </a:r>
            <a:r>
              <a:rPr lang="en-US" b="1" dirty="0" err="1" smtClean="0">
                <a:solidFill>
                  <a:srgbClr val="080808"/>
                </a:solidFill>
              </a:rPr>
              <a:t>quy</a:t>
            </a:r>
            <a:r>
              <a:rPr lang="en-US" b="1" dirty="0" smtClean="0">
                <a:solidFill>
                  <a:srgbClr val="080808"/>
                </a:solidFill>
              </a:rPr>
              <a:t> </a:t>
            </a:r>
            <a:r>
              <a:rPr lang="en-US" b="1" dirty="0" err="1" smtClean="0">
                <a:solidFill>
                  <a:srgbClr val="080808"/>
                </a:solidFill>
              </a:rPr>
              <a:t>định</a:t>
            </a:r>
            <a:endParaRPr lang="en-US" b="1" dirty="0">
              <a:solidFill>
                <a:srgbClr val="080808"/>
              </a:solidFill>
            </a:endParaRPr>
          </a:p>
        </p:txBody>
      </p:sp>
      <p:sp>
        <p:nvSpPr>
          <p:cNvPr id="3" name="Rounded Rectangle 2"/>
          <p:cNvSpPr/>
          <p:nvPr/>
        </p:nvSpPr>
        <p:spPr>
          <a:xfrm>
            <a:off x="2001006" y="1219200"/>
            <a:ext cx="5999993" cy="511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Tx/>
              <a:buChar char="-"/>
            </a:pPr>
            <a:r>
              <a:rPr lang="it-IT" sz="1600" b="1" dirty="0">
                <a:solidFill>
                  <a:schemeClr val="tx1"/>
                </a:solidFill>
                <a:latin typeface="Times New Roman" panose="02020603050405020304" pitchFamily="18" charset="0"/>
                <a:cs typeface="Times New Roman" panose="02020603050405020304" pitchFamily="18" charset="0"/>
              </a:rPr>
              <a:t>Trong thời gian qua, mặc dù các cơ sở tiến hành công việc bức xạ đã có nhiều cố gắng trong việc thực hiện các yêu cầu về cấp phép, đảm bảo an toàn bức xạ và an ninh nguồn phóng xạ. </a:t>
            </a:r>
            <a:r>
              <a:rPr lang="en-US" sz="1600" b="1" dirty="0" err="1">
                <a:solidFill>
                  <a:schemeClr val="tx1"/>
                </a:solidFill>
                <a:latin typeface="Times New Roman" panose="02020603050405020304" pitchFamily="18" charset="0"/>
                <a:cs typeface="Times New Roman" panose="02020603050405020304" pitchFamily="18" charset="0"/>
              </a:rPr>
              <a:t>Tuy</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nhiên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thực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tế</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thấy</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vẫn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còn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nhiều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tồn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tại</a:t>
            </a:r>
            <a:r>
              <a:rPr lang="en-US" sz="1600" b="1" dirty="0">
                <a:solidFill>
                  <a:schemeClr val="tx1"/>
                </a:solidFill>
                <a:latin typeface="Times New Roman" panose="02020603050405020304" pitchFamily="18" charset="0"/>
                <a:cs typeface="Times New Roman" panose="02020603050405020304" pitchFamily="18" charset="0"/>
              </a:rPr>
              <a:t>:</a:t>
            </a:r>
          </a:p>
          <a:p>
            <a:pPr marL="742950" lvl="1" indent="-285750" algn="just">
              <a:spcAft>
                <a:spcPts val="600"/>
              </a:spcAft>
              <a:buFont typeface="Arial" panose="020B0604020202020204" pitchFamily="34" charset="0"/>
              <a:buChar char="•"/>
            </a:pPr>
            <a:r>
              <a:rPr lang="it-IT" sz="1600" dirty="0" smtClean="0">
                <a:latin typeface="Times New Roman" panose="02020603050405020304" pitchFamily="18" charset="0"/>
                <a:cs typeface="Times New Roman" panose="02020603050405020304" pitchFamily="18" charset="0"/>
              </a:rPr>
              <a:t>Nhiều </a:t>
            </a:r>
            <a:r>
              <a:rPr lang="it-IT" sz="1600" dirty="0">
                <a:latin typeface="Times New Roman" panose="02020603050405020304" pitchFamily="18" charset="0"/>
                <a:cs typeface="Times New Roman" panose="02020603050405020304" pitchFamily="18" charset="0"/>
              </a:rPr>
              <a:t>cơ sở chưa lập hồ sơ đề nghị phê duyệt hoặc kế hoạch ứng phó sự cố bức xạ hoặc đã gửi hồ sơ đề nghị phê duyệt nhưng không chỉnh sửa bổ sung theo ý kiến thẩm định của Cục </a:t>
            </a:r>
            <a:r>
              <a:rPr lang="it-IT" sz="1600" dirty="0" smtClean="0">
                <a:latin typeface="Times New Roman" panose="02020603050405020304" pitchFamily="18" charset="0"/>
                <a:cs typeface="Times New Roman" panose="02020603050405020304" pitchFamily="18" charset="0"/>
              </a:rPr>
              <a:t>ATBXHN</a:t>
            </a:r>
          </a:p>
          <a:p>
            <a:pPr marL="742950" lvl="1" indent="-285750" algn="just">
              <a:spcAft>
                <a:spcPts val="600"/>
              </a:spcAft>
              <a:buFont typeface="Arial" panose="020B0604020202020204" pitchFamily="34" charset="0"/>
              <a:buChar char="•"/>
            </a:pPr>
            <a:r>
              <a:rPr lang="it-IT" sz="1600" dirty="0">
                <a:latin typeface="Times New Roman" panose="02020603050405020304" pitchFamily="18" charset="0"/>
                <a:cs typeface="Times New Roman" panose="02020603050405020304" pitchFamily="18" charset="0"/>
              </a:rPr>
              <a:t>Nhiều cơ sở vẫn để xảy ra tình trạng không thực hiện gia hạn giấy phép theo thời hạn quy định; tiến hành công việc bức xạ </a:t>
            </a:r>
            <a:r>
              <a:rPr lang="it-IT" sz="1600" dirty="0" smtClean="0">
                <a:latin typeface="Times New Roman" panose="02020603050405020304" pitchFamily="18" charset="0"/>
                <a:cs typeface="Times New Roman" panose="02020603050405020304" pitchFamily="18" charset="0"/>
              </a:rPr>
              <a:t>khi chưa có </a:t>
            </a:r>
            <a:r>
              <a:rPr lang="it-IT" sz="1600" dirty="0">
                <a:latin typeface="Times New Roman" panose="02020603050405020304" pitchFamily="18" charset="0"/>
                <a:cs typeface="Times New Roman" panose="02020603050405020304" pitchFamily="18" charset="0"/>
              </a:rPr>
              <a:t>giấy </a:t>
            </a:r>
            <a:r>
              <a:rPr lang="it-IT" sz="1600" dirty="0" smtClean="0">
                <a:latin typeface="Times New Roman" panose="02020603050405020304" pitchFamily="18" charset="0"/>
                <a:cs typeface="Times New Roman" panose="02020603050405020304" pitchFamily="18" charset="0"/>
              </a:rPr>
              <a:t>phép</a:t>
            </a:r>
          </a:p>
          <a:p>
            <a:pPr marL="742950" lvl="1" indent="-285750" algn="just">
              <a:spcAft>
                <a:spcPts val="600"/>
              </a:spcAft>
              <a:buFont typeface="Arial" panose="020B0604020202020204" pitchFamily="34" charset="0"/>
              <a:buChar char="•"/>
            </a:pPr>
            <a:r>
              <a:rPr lang="it-IT" sz="1600" dirty="0">
                <a:latin typeface="Times New Roman" panose="02020603050405020304" pitchFamily="18" charset="0"/>
                <a:cs typeface="Times New Roman" panose="02020603050405020304" pitchFamily="18" charset="0"/>
              </a:rPr>
              <a:t>Chưa thực hiện đầy đủ các điều kiện của giấy phép, đặc biệt đối với các giấy phép xuất, nhập khẩu (không thực hiện việc khai báo, cấp giấy phép tiến hành công việc bức xạ liên quan sau khi xuất, nhập khẩu nguồn)</a:t>
            </a:r>
          </a:p>
          <a:p>
            <a:pPr marL="742950" lvl="1"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51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lvl="0"/>
            <a:r>
              <a:rPr lang="it-IT" sz="2800" dirty="0" smtClean="0"/>
              <a:t>2. Một </a:t>
            </a:r>
            <a:r>
              <a:rPr lang="it-IT" sz="2800" dirty="0"/>
              <a:t>số bất cập, khó khăn trong hoạt động cấp giấy phép tiến hành công việc bức xạ</a:t>
            </a:r>
            <a:endParaRPr lang="en-US" sz="2800" dirty="0"/>
          </a:p>
        </p:txBody>
      </p:sp>
      <p:sp>
        <p:nvSpPr>
          <p:cNvPr id="24584" name="Rectangle 8"/>
          <p:cNvSpPr>
            <a:spLocks noChangeArrowheads="1"/>
          </p:cNvSpPr>
          <p:nvPr/>
        </p:nvSpPr>
        <p:spPr bwMode="gray">
          <a:xfrm>
            <a:off x="2495550" y="4787900"/>
            <a:ext cx="1219200" cy="366713"/>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b="1">
                <a:solidFill>
                  <a:srgbClr val="F8F8F8"/>
                </a:solidFill>
              </a:rPr>
              <a:t>Contents</a:t>
            </a:r>
          </a:p>
        </p:txBody>
      </p:sp>
      <p:sp>
        <p:nvSpPr>
          <p:cNvPr id="24587" name="Text Box 11"/>
          <p:cNvSpPr txBox="1">
            <a:spLocks noChangeArrowheads="1"/>
          </p:cNvSpPr>
          <p:nvPr/>
        </p:nvSpPr>
        <p:spPr bwMode="gray">
          <a:xfrm>
            <a:off x="684213" y="3871913"/>
            <a:ext cx="1773237" cy="1155700"/>
          </a:xfrm>
          <a:prstGeom prst="rect">
            <a:avLst/>
          </a:prstGeom>
          <a:noFill/>
          <a:ln w="9525" algn="ctr">
            <a:noFill/>
            <a:miter lim="800000"/>
            <a:headEnd/>
            <a:tailEnd/>
          </a:ln>
          <a:effectLst/>
        </p:spPr>
        <p:txBody>
          <a:bodyPr>
            <a:spAutoFit/>
          </a:bodyPr>
          <a:lstStyle/>
          <a:p>
            <a:pPr eaLnBrk="0" hangingPunct="0"/>
            <a:r>
              <a:rPr lang="en-US" sz="1400">
                <a:solidFill>
                  <a:srgbClr val="F8F8F8"/>
                </a:solidFill>
              </a:rPr>
              <a:t>ThemeGallery is a Design Digital Content &amp; Contents mall developed by Guild Design Inc.</a:t>
            </a:r>
          </a:p>
        </p:txBody>
      </p:sp>
      <p:grpSp>
        <p:nvGrpSpPr>
          <p:cNvPr id="24609" name="Group 33"/>
          <p:cNvGrpSpPr>
            <a:grpSpLocks/>
          </p:cNvGrpSpPr>
          <p:nvPr/>
        </p:nvGrpSpPr>
        <p:grpSpPr bwMode="auto">
          <a:xfrm>
            <a:off x="457200" y="3020190"/>
            <a:ext cx="1468437" cy="1424625"/>
            <a:chOff x="2457" y="2000"/>
            <a:chExt cx="901" cy="904"/>
          </a:xfrm>
        </p:grpSpPr>
        <p:pic>
          <p:nvPicPr>
            <p:cNvPr id="24610" name="Picture 34" descr="circuler_1"/>
            <p:cNvPicPr>
              <a:picLocks noChangeAspect="1" noChangeArrowheads="1"/>
            </p:cNvPicPr>
            <p:nvPr/>
          </p:nvPicPr>
          <p:blipFill>
            <a:blip r:embed="rId2"/>
            <a:srcRect/>
            <a:stretch>
              <a:fillRect/>
            </a:stretch>
          </p:blipFill>
          <p:spPr bwMode="gray">
            <a:xfrm>
              <a:off x="2457" y="2018"/>
              <a:ext cx="901" cy="886"/>
            </a:xfrm>
            <a:prstGeom prst="rect">
              <a:avLst/>
            </a:prstGeom>
            <a:noFill/>
          </p:spPr>
        </p:pic>
        <p:sp>
          <p:nvSpPr>
            <p:cNvPr id="24611" name="Oval 35"/>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headEnd/>
              <a:tailEnd/>
            </a:ln>
            <a:effectLst/>
          </p:spPr>
          <p:txBody>
            <a:bodyPr wrap="none" anchor="ctr"/>
            <a:lstStyle/>
            <a:p>
              <a:endParaRPr lang="en-US"/>
            </a:p>
          </p:txBody>
        </p:sp>
        <p:sp>
          <p:nvSpPr>
            <p:cNvPr id="24612" name="Freeform 36"/>
            <p:cNvSpPr>
              <a:spLocks/>
            </p:cNvSpPr>
            <p:nvPr/>
          </p:nvSpPr>
          <p:spPr bwMode="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E2E1B7"/>
                </a:gs>
              </a:gsLst>
              <a:lin ang="5400000" scaled="1"/>
            </a:gradFill>
            <a:ln w="0">
              <a:noFill/>
              <a:prstDash val="solid"/>
              <a:round/>
              <a:headEnd/>
              <a:tailEnd/>
            </a:ln>
          </p:spPr>
          <p:txBody>
            <a:bodyPr/>
            <a:lstStyle/>
            <a:p>
              <a:endParaRPr lang="en-US"/>
            </a:p>
          </p:txBody>
        </p:sp>
        <p:grpSp>
          <p:nvGrpSpPr>
            <p:cNvPr id="24613" name="Group 37"/>
            <p:cNvGrpSpPr>
              <a:grpSpLocks/>
            </p:cNvGrpSpPr>
            <p:nvPr/>
          </p:nvGrpSpPr>
          <p:grpSpPr bwMode="auto">
            <a:xfrm rot="-1297425" flipH="1" flipV="1">
              <a:off x="2525" y="2693"/>
              <a:ext cx="781" cy="188"/>
              <a:chOff x="2532" y="1051"/>
              <a:chExt cx="893" cy="246"/>
            </a:xfrm>
          </p:grpSpPr>
          <p:grpSp>
            <p:nvGrpSpPr>
              <p:cNvPr id="24614" name="Group 38"/>
              <p:cNvGrpSpPr>
                <a:grpSpLocks/>
              </p:cNvGrpSpPr>
              <p:nvPr/>
            </p:nvGrpSpPr>
            <p:grpSpPr bwMode="auto">
              <a:xfrm>
                <a:off x="2532" y="1051"/>
                <a:ext cx="743" cy="185"/>
                <a:chOff x="1565" y="2568"/>
                <a:chExt cx="1118" cy="279"/>
              </a:xfrm>
            </p:grpSpPr>
            <p:sp>
              <p:nvSpPr>
                <p:cNvPr id="24615" name="AutoShape 39"/>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6" name="AutoShape 40"/>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7" name="AutoShape 41"/>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8" name="AutoShape 42"/>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nvGrpSpPr>
              <p:cNvPr id="24619" name="Group 43"/>
              <p:cNvGrpSpPr>
                <a:grpSpLocks/>
              </p:cNvGrpSpPr>
              <p:nvPr/>
            </p:nvGrpSpPr>
            <p:grpSpPr bwMode="auto">
              <a:xfrm rot="1353540">
                <a:off x="2682" y="1111"/>
                <a:ext cx="743" cy="186"/>
                <a:chOff x="1565" y="2568"/>
                <a:chExt cx="1118" cy="279"/>
              </a:xfrm>
            </p:grpSpPr>
            <p:sp>
              <p:nvSpPr>
                <p:cNvPr id="24620" name="AutoShape 44"/>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1" name="AutoShape 45"/>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2" name="AutoShape 46"/>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3" name="AutoShape 47"/>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grpSp>
      <p:sp>
        <p:nvSpPr>
          <p:cNvPr id="24624" name="Text Box 48"/>
          <p:cNvSpPr txBox="1">
            <a:spLocks noChangeArrowheads="1"/>
          </p:cNvSpPr>
          <p:nvPr/>
        </p:nvSpPr>
        <p:spPr bwMode="gray">
          <a:xfrm>
            <a:off x="533400" y="3330714"/>
            <a:ext cx="1289050" cy="923330"/>
          </a:xfrm>
          <a:prstGeom prst="rect">
            <a:avLst/>
          </a:prstGeom>
          <a:noFill/>
          <a:ln w="9525" algn="ctr">
            <a:noFill/>
            <a:miter lim="800000"/>
            <a:headEnd/>
            <a:tailEnd/>
          </a:ln>
          <a:effectLst/>
        </p:spPr>
        <p:txBody>
          <a:bodyPr>
            <a:spAutoFit/>
          </a:bodyPr>
          <a:lstStyle/>
          <a:p>
            <a:pPr algn="ctr" eaLnBrk="0" hangingPunct="0"/>
            <a:r>
              <a:rPr lang="en-US" b="1" dirty="0" err="1" smtClean="0">
                <a:solidFill>
                  <a:srgbClr val="080808"/>
                </a:solidFill>
              </a:rPr>
              <a:t>Sự</a:t>
            </a:r>
            <a:r>
              <a:rPr lang="en-US" b="1" dirty="0" smtClean="0">
                <a:solidFill>
                  <a:srgbClr val="080808"/>
                </a:solidFill>
              </a:rPr>
              <a:t> </a:t>
            </a:r>
            <a:r>
              <a:rPr lang="en-US" b="1" dirty="0" err="1" smtClean="0">
                <a:solidFill>
                  <a:srgbClr val="080808"/>
                </a:solidFill>
              </a:rPr>
              <a:t>chấp</a:t>
            </a:r>
            <a:r>
              <a:rPr lang="en-US" b="1" dirty="0" smtClean="0">
                <a:solidFill>
                  <a:srgbClr val="080808"/>
                </a:solidFill>
              </a:rPr>
              <a:t> </a:t>
            </a:r>
            <a:r>
              <a:rPr lang="en-US" b="1" dirty="0" err="1" smtClean="0">
                <a:solidFill>
                  <a:srgbClr val="080808"/>
                </a:solidFill>
              </a:rPr>
              <a:t>hành</a:t>
            </a:r>
            <a:r>
              <a:rPr lang="en-US" b="1" dirty="0" smtClean="0">
                <a:solidFill>
                  <a:srgbClr val="080808"/>
                </a:solidFill>
              </a:rPr>
              <a:t> </a:t>
            </a:r>
            <a:r>
              <a:rPr lang="en-US" b="1" dirty="0" err="1" smtClean="0">
                <a:solidFill>
                  <a:srgbClr val="080808"/>
                </a:solidFill>
              </a:rPr>
              <a:t>quy</a:t>
            </a:r>
            <a:r>
              <a:rPr lang="en-US" b="1" dirty="0" smtClean="0">
                <a:solidFill>
                  <a:srgbClr val="080808"/>
                </a:solidFill>
              </a:rPr>
              <a:t> </a:t>
            </a:r>
            <a:r>
              <a:rPr lang="en-US" b="1" dirty="0" err="1" smtClean="0">
                <a:solidFill>
                  <a:srgbClr val="080808"/>
                </a:solidFill>
              </a:rPr>
              <a:t>định</a:t>
            </a:r>
            <a:endParaRPr lang="en-US" b="1" dirty="0">
              <a:solidFill>
                <a:srgbClr val="080808"/>
              </a:solidFill>
            </a:endParaRPr>
          </a:p>
        </p:txBody>
      </p:sp>
      <p:sp>
        <p:nvSpPr>
          <p:cNvPr id="3" name="Rounded Rectangle 2"/>
          <p:cNvSpPr/>
          <p:nvPr/>
        </p:nvSpPr>
        <p:spPr>
          <a:xfrm>
            <a:off x="2001006" y="1219200"/>
            <a:ext cx="5999993" cy="511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Tx/>
              <a:buChar char="-"/>
            </a:pPr>
            <a:r>
              <a:rPr lang="it-IT" sz="1600" b="1" dirty="0">
                <a:solidFill>
                  <a:schemeClr val="tx1"/>
                </a:solidFill>
                <a:latin typeface="Times New Roman" panose="02020603050405020304" pitchFamily="18" charset="0"/>
                <a:cs typeface="Times New Roman" panose="02020603050405020304" pitchFamily="18" charset="0"/>
              </a:rPr>
              <a:t>Trong thời gian qua, mặc dù các cơ sở tiến hành công việc bức xạ đã có nhiều cố gắng trong việc thực hiện các yêu cầu về cấp phép, đảm bảo an toàn bức xạ và an ninh nguồn phóng xạ. </a:t>
            </a:r>
            <a:r>
              <a:rPr lang="en-US" sz="1600" b="1" dirty="0" err="1">
                <a:solidFill>
                  <a:schemeClr val="tx1"/>
                </a:solidFill>
                <a:latin typeface="Times New Roman" panose="02020603050405020304" pitchFamily="18" charset="0"/>
                <a:cs typeface="Times New Roman" panose="02020603050405020304" pitchFamily="18" charset="0"/>
              </a:rPr>
              <a:t>Tuy</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nhiên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thực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tế</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thấy</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vẫn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còn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nhiều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tồn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tại</a:t>
            </a:r>
            <a:r>
              <a:rPr lang="en-US" sz="1600" b="1" dirty="0">
                <a:solidFill>
                  <a:schemeClr val="tx1"/>
                </a:solidFill>
                <a:latin typeface="Times New Roman" panose="02020603050405020304" pitchFamily="18" charset="0"/>
                <a:cs typeface="Times New Roman" panose="02020603050405020304" pitchFamily="18" charset="0"/>
              </a:rPr>
              <a:t>:</a:t>
            </a:r>
          </a:p>
          <a:p>
            <a:pPr marL="742950" lvl="1" indent="-285750" algn="just">
              <a:spcAft>
                <a:spcPts val="600"/>
              </a:spcAft>
              <a:buFont typeface="Arial" panose="020B0604020202020204" pitchFamily="34" charset="0"/>
              <a:buChar char="•"/>
            </a:pPr>
            <a:r>
              <a:rPr lang="it-IT" sz="1600" dirty="0">
                <a:latin typeface="Times New Roman" panose="02020603050405020304" pitchFamily="18" charset="0"/>
                <a:cs typeface="Times New Roman" panose="02020603050405020304" pitchFamily="18" charset="0"/>
              </a:rPr>
              <a:t>Một số nhân viên bức xạ còn nhận mức liều cao hơn giá trị giới hạn liều hàng năm, đặc biệt tại: cơ sở chụp ảnh phóng xạ công nghiệp, cơ sở y học hạt nhân...</a:t>
            </a:r>
            <a:endParaRPr lang="en-US" sz="1600" dirty="0">
              <a:latin typeface="Times New Roman" panose="02020603050405020304" pitchFamily="18" charset="0"/>
              <a:cs typeface="Times New Roman" panose="02020603050405020304" pitchFamily="18" charset="0"/>
            </a:endParaRPr>
          </a:p>
          <a:p>
            <a:pPr marL="742950" lvl="1" indent="-285750" algn="just">
              <a:spcAft>
                <a:spcPts val="600"/>
              </a:spcAft>
              <a:buFont typeface="Arial" panose="020B0604020202020204" pitchFamily="34" charset="0"/>
              <a:buChar char="•"/>
            </a:pPr>
            <a:r>
              <a:rPr lang="it-IT" sz="1600" dirty="0">
                <a:latin typeface="Times New Roman" panose="02020603050405020304" pitchFamily="18" charset="0"/>
                <a:cs typeface="Times New Roman" panose="02020603050405020304" pitchFamily="18" charset="0"/>
              </a:rPr>
              <a:t>Một số lãnh đạo cơ sở tiến hành công việc bức xạ chưa quan tâm thích đáng đến công tác đảm bảo an toàn bức xạ và an ninh nguồn phóng xạ;</a:t>
            </a:r>
            <a:endParaRPr lang="en-US" sz="1600" dirty="0">
              <a:latin typeface="Times New Roman" panose="02020603050405020304" pitchFamily="18" charset="0"/>
              <a:cs typeface="Times New Roman" panose="02020603050405020304" pitchFamily="18" charset="0"/>
            </a:endParaRPr>
          </a:p>
          <a:p>
            <a:pPr marL="742950" lvl="1" indent="-285750" algn="just">
              <a:spcAft>
                <a:spcPts val="600"/>
              </a:spcAft>
              <a:buFont typeface="Arial" panose="020B0604020202020204" pitchFamily="34" charset="0"/>
              <a:buChar char="•"/>
            </a:pPr>
            <a:r>
              <a:rPr lang="it-IT" sz="1600" dirty="0">
                <a:latin typeface="Times New Roman" panose="02020603050405020304" pitchFamily="18" charset="0"/>
                <a:cs typeface="Times New Roman" panose="02020603050405020304" pitchFamily="18" charset="0"/>
              </a:rPr>
              <a:t>Người phụ trách an toàn bức xạ tại cơ sở mặc dù đã được quy định trách nhiệm rất lớn, rõ </a:t>
            </a:r>
            <a:r>
              <a:rPr lang="it-IT" sz="1600" dirty="0" smtClean="0">
                <a:latin typeface="Times New Roman" panose="02020603050405020304" pitchFamily="18" charset="0"/>
                <a:cs typeface="Times New Roman" panose="02020603050405020304" pitchFamily="18" charset="0"/>
              </a:rPr>
              <a:t>ràng </a:t>
            </a:r>
            <a:r>
              <a:rPr lang="it-IT" sz="1600" dirty="0">
                <a:latin typeface="Times New Roman" panose="02020603050405020304" pitchFamily="18" charset="0"/>
                <a:cs typeface="Times New Roman" panose="02020603050405020304" pitchFamily="18" charset="0"/>
              </a:rPr>
              <a:t>trong Luật NLNT nhưng chưa được giao đủ thẩm quyền theo quy định để thực hiện chức năng giám sát, quản lý an </a:t>
            </a:r>
            <a:r>
              <a:rPr lang="it-IT" sz="1600" dirty="0" smtClean="0">
                <a:latin typeface="Times New Roman" panose="02020603050405020304" pitchFamily="18" charset="0"/>
                <a:cs typeface="Times New Roman" panose="02020603050405020304" pitchFamily="18" charset="0"/>
              </a:rPr>
              <a:t>toàn</a:t>
            </a:r>
            <a:endParaRPr lang="en-US" sz="16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69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gray">
          <a:xfrm>
            <a:off x="2355850" y="2438400"/>
            <a:ext cx="2743200" cy="2743200"/>
          </a:xfrm>
          <a:prstGeom prst="ellipse">
            <a:avLst/>
          </a:prstGeom>
          <a:solidFill>
            <a:schemeClr val="bg1">
              <a:alpha val="80000"/>
            </a:schemeClr>
          </a:solidFill>
          <a:ln w="9525" algn="ctr">
            <a:noFill/>
            <a:round/>
            <a:headEnd/>
            <a:tailEnd/>
          </a:ln>
          <a:effectLst/>
        </p:spPr>
        <p:txBody>
          <a:bodyPr wrap="none" anchor="ctr"/>
          <a:lstStyle/>
          <a:p>
            <a:endParaRPr lang="en-US"/>
          </a:p>
        </p:txBody>
      </p:sp>
      <p:sp>
        <p:nvSpPr>
          <p:cNvPr id="15363" name="Oval 3"/>
          <p:cNvSpPr>
            <a:spLocks noChangeArrowheads="1"/>
          </p:cNvSpPr>
          <p:nvPr/>
        </p:nvSpPr>
        <p:spPr bwMode="gray">
          <a:xfrm>
            <a:off x="3498850" y="2952750"/>
            <a:ext cx="1619250" cy="1619250"/>
          </a:xfrm>
          <a:prstGeom prst="ellipse">
            <a:avLst/>
          </a:prstGeom>
          <a:solidFill>
            <a:srgbClr val="DCDCDC">
              <a:alpha val="50000"/>
            </a:srgbClr>
          </a:solidFill>
          <a:ln w="9525" algn="ctr">
            <a:noFill/>
            <a:round/>
            <a:headEnd/>
            <a:tailEnd/>
          </a:ln>
          <a:effectLst/>
        </p:spPr>
        <p:txBody>
          <a:bodyPr wrap="none" anchor="ctr"/>
          <a:lstStyle/>
          <a:p>
            <a:endParaRPr lang="en-US"/>
          </a:p>
        </p:txBody>
      </p:sp>
      <p:sp>
        <p:nvSpPr>
          <p:cNvPr id="15364" name="Line 4"/>
          <p:cNvSpPr>
            <a:spLocks noChangeShapeType="1"/>
          </p:cNvSpPr>
          <p:nvPr/>
        </p:nvSpPr>
        <p:spPr bwMode="gray">
          <a:xfrm>
            <a:off x="2736850" y="3733800"/>
            <a:ext cx="1524000" cy="76200"/>
          </a:xfrm>
          <a:prstGeom prst="line">
            <a:avLst/>
          </a:prstGeom>
          <a:noFill/>
          <a:ln w="12700">
            <a:solidFill>
              <a:schemeClr val="tx1"/>
            </a:solidFill>
            <a:round/>
            <a:headEnd/>
            <a:tailEnd/>
          </a:ln>
          <a:effectLst/>
        </p:spPr>
        <p:txBody>
          <a:bodyPr wrap="none" anchor="ctr"/>
          <a:lstStyle/>
          <a:p>
            <a:endParaRPr lang="en-US"/>
          </a:p>
        </p:txBody>
      </p:sp>
      <p:sp>
        <p:nvSpPr>
          <p:cNvPr id="15365" name="Line 5"/>
          <p:cNvSpPr>
            <a:spLocks noChangeShapeType="1"/>
          </p:cNvSpPr>
          <p:nvPr/>
        </p:nvSpPr>
        <p:spPr bwMode="gray">
          <a:xfrm>
            <a:off x="3575050" y="2590800"/>
            <a:ext cx="914400" cy="914400"/>
          </a:xfrm>
          <a:prstGeom prst="line">
            <a:avLst/>
          </a:prstGeom>
          <a:noFill/>
          <a:ln w="12700">
            <a:solidFill>
              <a:schemeClr val="tx1"/>
            </a:solidFill>
            <a:round/>
            <a:headEnd/>
            <a:tailEnd/>
          </a:ln>
          <a:effectLst/>
        </p:spPr>
        <p:txBody>
          <a:bodyPr wrap="none" anchor="ctr"/>
          <a:lstStyle/>
          <a:p>
            <a:endParaRPr lang="en-US"/>
          </a:p>
        </p:txBody>
      </p:sp>
      <p:sp>
        <p:nvSpPr>
          <p:cNvPr id="15366" name="Line 6"/>
          <p:cNvSpPr>
            <a:spLocks noChangeShapeType="1"/>
          </p:cNvSpPr>
          <p:nvPr/>
        </p:nvSpPr>
        <p:spPr bwMode="gray">
          <a:xfrm flipH="1">
            <a:off x="3234121" y="4114800"/>
            <a:ext cx="1255329" cy="1102433"/>
          </a:xfrm>
          <a:prstGeom prst="line">
            <a:avLst/>
          </a:prstGeom>
          <a:noFill/>
          <a:ln w="12700">
            <a:solidFill>
              <a:schemeClr val="tx1"/>
            </a:solidFill>
            <a:round/>
            <a:headEnd/>
            <a:tailEnd/>
          </a:ln>
          <a:effectLst/>
        </p:spPr>
        <p:txBody>
          <a:bodyPr wrap="none" anchor="ctr"/>
          <a:lstStyle/>
          <a:p>
            <a:endParaRPr lang="en-US"/>
          </a:p>
        </p:txBody>
      </p:sp>
      <p:sp>
        <p:nvSpPr>
          <p:cNvPr id="15367" name="Line 7"/>
          <p:cNvSpPr>
            <a:spLocks noChangeShapeType="1"/>
          </p:cNvSpPr>
          <p:nvPr/>
        </p:nvSpPr>
        <p:spPr bwMode="gray">
          <a:xfrm>
            <a:off x="4870450" y="4038600"/>
            <a:ext cx="228600" cy="152400"/>
          </a:xfrm>
          <a:prstGeom prst="line">
            <a:avLst/>
          </a:prstGeom>
          <a:noFill/>
          <a:ln w="12700">
            <a:solidFill>
              <a:schemeClr val="tx1"/>
            </a:solidFill>
            <a:round/>
            <a:headEnd/>
            <a:tailEnd/>
          </a:ln>
          <a:effectLst/>
        </p:spPr>
        <p:txBody>
          <a:bodyPr wrap="none" anchor="ctr"/>
          <a:lstStyle/>
          <a:p>
            <a:endParaRPr lang="en-US"/>
          </a:p>
        </p:txBody>
      </p:sp>
      <p:sp>
        <p:nvSpPr>
          <p:cNvPr id="15368" name="Line 8"/>
          <p:cNvSpPr>
            <a:spLocks noChangeShapeType="1"/>
          </p:cNvSpPr>
          <p:nvPr/>
        </p:nvSpPr>
        <p:spPr bwMode="gray">
          <a:xfrm flipV="1">
            <a:off x="4870450" y="2743200"/>
            <a:ext cx="533400" cy="838200"/>
          </a:xfrm>
          <a:prstGeom prst="line">
            <a:avLst/>
          </a:prstGeom>
          <a:noFill/>
          <a:ln w="12700">
            <a:solidFill>
              <a:schemeClr val="tx1"/>
            </a:solidFill>
            <a:round/>
            <a:headEnd/>
            <a:tailEnd/>
          </a:ln>
          <a:effectLst/>
        </p:spPr>
        <p:txBody>
          <a:bodyPr wrap="none" anchor="ctr"/>
          <a:lstStyle/>
          <a:p>
            <a:endParaRPr lang="en-US"/>
          </a:p>
        </p:txBody>
      </p:sp>
      <p:sp>
        <p:nvSpPr>
          <p:cNvPr id="15369" name="Oval 9"/>
          <p:cNvSpPr>
            <a:spLocks noChangeArrowheads="1"/>
          </p:cNvSpPr>
          <p:nvPr/>
        </p:nvSpPr>
        <p:spPr bwMode="gray">
          <a:xfrm>
            <a:off x="4137025" y="3343275"/>
            <a:ext cx="895350" cy="895350"/>
          </a:xfrm>
          <a:prstGeom prst="ellipse">
            <a:avLst/>
          </a:prstGeom>
          <a:solidFill>
            <a:srgbClr val="C0C0C0">
              <a:alpha val="50000"/>
            </a:srgbClr>
          </a:solidFill>
          <a:ln w="9525" algn="ctr">
            <a:noFill/>
            <a:round/>
            <a:headEnd/>
            <a:tailEnd/>
          </a:ln>
          <a:effectLst/>
        </p:spPr>
        <p:txBody>
          <a:bodyPr wrap="none" anchor="ctr"/>
          <a:lstStyle/>
          <a:p>
            <a:endParaRPr lang="en-US"/>
          </a:p>
        </p:txBody>
      </p:sp>
      <p:sp>
        <p:nvSpPr>
          <p:cNvPr id="15370" name="Rectangle 10"/>
          <p:cNvSpPr>
            <a:spLocks noGrp="1" noChangeArrowheads="1"/>
          </p:cNvSpPr>
          <p:nvPr>
            <p:ph type="title"/>
          </p:nvPr>
        </p:nvSpPr>
        <p:spPr/>
        <p:txBody>
          <a:bodyPr/>
          <a:lstStyle/>
          <a:p>
            <a:pPr lvl="0" algn="just"/>
            <a:r>
              <a:rPr lang="en-US" sz="2400" i="0" dirty="0" smtClean="0"/>
              <a:t>II. </a:t>
            </a:r>
            <a:r>
              <a:rPr lang="en-US" sz="2400" i="0" dirty="0" err="1" smtClean="0"/>
              <a:t>Một</a:t>
            </a:r>
            <a:r>
              <a:rPr lang="en-US" sz="2400" i="0" dirty="0" smtClean="0"/>
              <a:t> </a:t>
            </a:r>
            <a:r>
              <a:rPr lang="en-US" sz="2400" i="0" dirty="0" err="1"/>
              <a:t>số</a:t>
            </a:r>
            <a:r>
              <a:rPr lang="en-US" sz="2400" i="0" dirty="0"/>
              <a:t> </a:t>
            </a:r>
            <a:r>
              <a:rPr lang="en-US" sz="2400" i="0" dirty="0" err="1"/>
              <a:t>giải</a:t>
            </a:r>
            <a:r>
              <a:rPr lang="en-US" sz="2400" i="0" dirty="0"/>
              <a:t> </a:t>
            </a:r>
            <a:r>
              <a:rPr lang="en-US" sz="2400" i="0" dirty="0" err="1"/>
              <a:t>pháp</a:t>
            </a:r>
            <a:r>
              <a:rPr lang="en-US" sz="2400" i="0" dirty="0"/>
              <a:t> </a:t>
            </a:r>
            <a:r>
              <a:rPr lang="en-US" sz="2400" i="0" dirty="0" err="1"/>
              <a:t>tăng</a:t>
            </a:r>
            <a:r>
              <a:rPr lang="en-US" sz="2400" i="0" dirty="0"/>
              <a:t> </a:t>
            </a:r>
            <a:r>
              <a:rPr lang="en-US" sz="2400" i="0" dirty="0" err="1"/>
              <a:t>cường</a:t>
            </a:r>
            <a:r>
              <a:rPr lang="en-US" sz="2400" i="0" dirty="0"/>
              <a:t> </a:t>
            </a:r>
            <a:r>
              <a:rPr lang="en-US" sz="2400" i="0" dirty="0" err="1"/>
              <a:t>công</a:t>
            </a:r>
            <a:r>
              <a:rPr lang="en-US" sz="2400" i="0" dirty="0"/>
              <a:t> </a:t>
            </a:r>
            <a:r>
              <a:rPr lang="en-US" sz="2400" i="0" dirty="0" err="1"/>
              <a:t>tác</a:t>
            </a:r>
            <a:r>
              <a:rPr lang="en-US" sz="2400" i="0" dirty="0"/>
              <a:t> </a:t>
            </a:r>
            <a:r>
              <a:rPr lang="en-US" sz="2400" i="0" dirty="0" err="1"/>
              <a:t>quản</a:t>
            </a:r>
            <a:r>
              <a:rPr lang="en-US" sz="2400" i="0" dirty="0"/>
              <a:t> </a:t>
            </a:r>
            <a:r>
              <a:rPr lang="en-US" sz="2400" i="0" dirty="0" err="1"/>
              <a:t>lý</a:t>
            </a:r>
            <a:r>
              <a:rPr lang="en-US" sz="2400" i="0" dirty="0"/>
              <a:t> </a:t>
            </a:r>
            <a:r>
              <a:rPr lang="en-US" sz="2400" i="0" dirty="0" err="1"/>
              <a:t>trong</a:t>
            </a:r>
            <a:r>
              <a:rPr lang="en-US" sz="2400" i="0" dirty="0"/>
              <a:t> </a:t>
            </a:r>
            <a:r>
              <a:rPr lang="en-US" sz="2400" i="0" dirty="0" err="1"/>
              <a:t>thời</a:t>
            </a:r>
            <a:r>
              <a:rPr lang="en-US" sz="2400" i="0" dirty="0"/>
              <a:t> </a:t>
            </a:r>
            <a:r>
              <a:rPr lang="en-US" sz="2400" i="0" dirty="0" err="1"/>
              <a:t>gian</a:t>
            </a:r>
            <a:r>
              <a:rPr lang="en-US" sz="2400" i="0" dirty="0"/>
              <a:t> </a:t>
            </a:r>
            <a:r>
              <a:rPr lang="en-US" sz="2400" i="0" dirty="0" err="1" smtClean="0"/>
              <a:t>tới</a:t>
            </a:r>
            <a:endParaRPr lang="en-US" sz="2400" i="0" dirty="0"/>
          </a:p>
        </p:txBody>
      </p:sp>
      <p:grpSp>
        <p:nvGrpSpPr>
          <p:cNvPr id="15371" name="Group 11"/>
          <p:cNvGrpSpPr>
            <a:grpSpLocks/>
          </p:cNvGrpSpPr>
          <p:nvPr/>
        </p:nvGrpSpPr>
        <p:grpSpPr bwMode="auto">
          <a:xfrm>
            <a:off x="2660650" y="1600200"/>
            <a:ext cx="1146175" cy="1384300"/>
            <a:chOff x="2064" y="1008"/>
            <a:chExt cx="722" cy="872"/>
          </a:xfrm>
        </p:grpSpPr>
        <p:sp>
          <p:nvSpPr>
            <p:cNvPr id="15372" name="Oval 12"/>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en-US"/>
            </a:p>
          </p:txBody>
        </p:sp>
        <p:grpSp>
          <p:nvGrpSpPr>
            <p:cNvPr id="15373" name="Group 13"/>
            <p:cNvGrpSpPr>
              <a:grpSpLocks/>
            </p:cNvGrpSpPr>
            <p:nvPr/>
          </p:nvGrpSpPr>
          <p:grpSpPr bwMode="auto">
            <a:xfrm>
              <a:off x="2086" y="1031"/>
              <a:ext cx="680" cy="849"/>
              <a:chOff x="3975" y="1593"/>
              <a:chExt cx="931" cy="1163"/>
            </a:xfrm>
          </p:grpSpPr>
          <p:pic>
            <p:nvPicPr>
              <p:cNvPr id="15374" name="Picture 14"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15375" name="Oval 15"/>
              <p:cNvSpPr>
                <a:spLocks noChangeArrowheads="1"/>
              </p:cNvSpPr>
              <p:nvPr/>
            </p:nvSpPr>
            <p:spPr bwMode="gray">
              <a:xfrm>
                <a:off x="3975" y="1593"/>
                <a:ext cx="931" cy="937"/>
              </a:xfrm>
              <a:prstGeom prst="ellipse">
                <a:avLst/>
              </a:prstGeom>
              <a:solidFill>
                <a:schemeClr val="tx2">
                  <a:alpha val="50000"/>
                </a:schemeClr>
              </a:solidFill>
              <a:ln w="9525" algn="ctr">
                <a:noFill/>
                <a:round/>
                <a:headEnd/>
                <a:tailEnd/>
              </a:ln>
              <a:effectLst/>
            </p:spPr>
            <p:txBody>
              <a:bodyPr wrap="none" anchor="ctr"/>
              <a:lstStyle/>
              <a:p>
                <a:endParaRPr lang="en-US"/>
              </a:p>
            </p:txBody>
          </p:sp>
          <p:pic>
            <p:nvPicPr>
              <p:cNvPr id="15376" name="Picture 16" descr="light_shadow1"/>
              <p:cNvPicPr>
                <a:picLocks noChangeAspect="1" noChangeArrowheads="1"/>
              </p:cNvPicPr>
              <p:nvPr/>
            </p:nvPicPr>
            <p:blipFill>
              <a:blip r:embed="rId3" cstate="print"/>
              <a:srcRect t="14285"/>
              <a:stretch>
                <a:fillRect/>
              </a:stretch>
            </p:blipFill>
            <p:spPr bwMode="gray">
              <a:xfrm>
                <a:off x="3984" y="1632"/>
                <a:ext cx="682" cy="585"/>
              </a:xfrm>
              <a:prstGeom prst="rect">
                <a:avLst/>
              </a:prstGeom>
              <a:noFill/>
            </p:spPr>
          </p:pic>
          <p:grpSp>
            <p:nvGrpSpPr>
              <p:cNvPr id="15377" name="Group 17"/>
              <p:cNvGrpSpPr>
                <a:grpSpLocks/>
              </p:cNvGrpSpPr>
              <p:nvPr/>
            </p:nvGrpSpPr>
            <p:grpSpPr bwMode="auto">
              <a:xfrm rot="-3733502" flipH="1" flipV="1">
                <a:off x="4256" y="2247"/>
                <a:ext cx="820" cy="198"/>
                <a:chOff x="2532" y="1051"/>
                <a:chExt cx="893" cy="246"/>
              </a:xfrm>
            </p:grpSpPr>
            <p:grpSp>
              <p:nvGrpSpPr>
                <p:cNvPr id="15378" name="Group 18"/>
                <p:cNvGrpSpPr>
                  <a:grpSpLocks/>
                </p:cNvGrpSpPr>
                <p:nvPr/>
              </p:nvGrpSpPr>
              <p:grpSpPr bwMode="auto">
                <a:xfrm>
                  <a:off x="2532" y="1051"/>
                  <a:ext cx="743" cy="185"/>
                  <a:chOff x="1565" y="2568"/>
                  <a:chExt cx="1118" cy="279"/>
                </a:xfrm>
              </p:grpSpPr>
              <p:sp>
                <p:nvSpPr>
                  <p:cNvPr id="15379" name="AutoShape 1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80" name="AutoShape 2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81" name="AutoShape 2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82" name="AutoShape 2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383" name="Group 23"/>
                <p:cNvGrpSpPr>
                  <a:grpSpLocks/>
                </p:cNvGrpSpPr>
                <p:nvPr/>
              </p:nvGrpSpPr>
              <p:grpSpPr bwMode="auto">
                <a:xfrm rot="1353540">
                  <a:off x="2682" y="1111"/>
                  <a:ext cx="743" cy="186"/>
                  <a:chOff x="1565" y="2568"/>
                  <a:chExt cx="1118" cy="279"/>
                </a:xfrm>
              </p:grpSpPr>
              <p:sp>
                <p:nvSpPr>
                  <p:cNvPr id="15384" name="AutoShape 2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85" name="AutoShape 2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86" name="AutoShape 2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87" name="AutoShape 2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5388" name="Group 28"/>
            <p:cNvGrpSpPr>
              <a:grpSpLocks/>
            </p:cNvGrpSpPr>
            <p:nvPr/>
          </p:nvGrpSpPr>
          <p:grpSpPr bwMode="auto">
            <a:xfrm rot="-3733502" flipH="1" flipV="1">
              <a:off x="2362" y="1505"/>
              <a:ext cx="527" cy="128"/>
              <a:chOff x="2532" y="1051"/>
              <a:chExt cx="893" cy="246"/>
            </a:xfrm>
          </p:grpSpPr>
          <p:grpSp>
            <p:nvGrpSpPr>
              <p:cNvPr id="15389" name="Group 29"/>
              <p:cNvGrpSpPr>
                <a:grpSpLocks/>
              </p:cNvGrpSpPr>
              <p:nvPr/>
            </p:nvGrpSpPr>
            <p:grpSpPr bwMode="auto">
              <a:xfrm>
                <a:off x="2532" y="1051"/>
                <a:ext cx="743" cy="185"/>
                <a:chOff x="1565" y="2568"/>
                <a:chExt cx="1118" cy="279"/>
              </a:xfrm>
            </p:grpSpPr>
            <p:sp>
              <p:nvSpPr>
                <p:cNvPr id="15390" name="AutoShape 30"/>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91" name="AutoShape 3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92" name="AutoShape 3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93" name="AutoShape 3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394" name="Group 34"/>
              <p:cNvGrpSpPr>
                <a:grpSpLocks/>
              </p:cNvGrpSpPr>
              <p:nvPr/>
            </p:nvGrpSpPr>
            <p:grpSpPr bwMode="auto">
              <a:xfrm rot="1353540">
                <a:off x="2682" y="1111"/>
                <a:ext cx="743" cy="186"/>
                <a:chOff x="1565" y="2568"/>
                <a:chExt cx="1118" cy="279"/>
              </a:xfrm>
            </p:grpSpPr>
            <p:sp>
              <p:nvSpPr>
                <p:cNvPr id="15395" name="AutoShape 3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96" name="AutoShape 3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97" name="AutoShape 37"/>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398" name="AutoShape 3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sp>
          <p:nvSpPr>
            <p:cNvPr id="15399" name="Rectangle 39"/>
            <p:cNvSpPr>
              <a:spLocks noChangeArrowheads="1"/>
            </p:cNvSpPr>
            <p:nvPr/>
          </p:nvSpPr>
          <p:spPr bwMode="gray">
            <a:xfrm>
              <a:off x="2337" y="1272"/>
              <a:ext cx="188" cy="213"/>
            </a:xfrm>
            <a:prstGeom prst="rect">
              <a:avLst/>
            </a:prstGeom>
            <a:noFill/>
            <a:ln w="9525" algn="ctr">
              <a:noFill/>
              <a:miter lim="800000"/>
              <a:headEnd/>
              <a:tailEnd/>
            </a:ln>
            <a:effectLst/>
          </p:spPr>
          <p:txBody>
            <a:bodyPr wrap="none">
              <a:spAutoFit/>
              <a:flatTx/>
            </a:bodyPr>
            <a:lstStyle/>
            <a:p>
              <a:pPr algn="ctr"/>
              <a:r>
                <a:rPr lang="en-US" sz="1600" b="1" dirty="0" smtClean="0">
                  <a:solidFill>
                    <a:srgbClr val="000000"/>
                  </a:solidFill>
                </a:rPr>
                <a:t>1</a:t>
              </a:r>
              <a:endParaRPr lang="en-US" sz="1600" b="1" dirty="0">
                <a:solidFill>
                  <a:srgbClr val="000000"/>
                </a:solidFill>
              </a:endParaRPr>
            </a:p>
          </p:txBody>
        </p:sp>
      </p:grpSp>
      <p:grpSp>
        <p:nvGrpSpPr>
          <p:cNvPr id="15400" name="Group 40"/>
          <p:cNvGrpSpPr>
            <a:grpSpLocks/>
          </p:cNvGrpSpPr>
          <p:nvPr/>
        </p:nvGrpSpPr>
        <p:grpSpPr bwMode="auto">
          <a:xfrm>
            <a:off x="1671638" y="2997200"/>
            <a:ext cx="1146175" cy="1384300"/>
            <a:chOff x="2064" y="1008"/>
            <a:chExt cx="722" cy="872"/>
          </a:xfrm>
        </p:grpSpPr>
        <p:sp>
          <p:nvSpPr>
            <p:cNvPr id="15401" name="Oval 41"/>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en-US"/>
            </a:p>
          </p:txBody>
        </p:sp>
        <p:grpSp>
          <p:nvGrpSpPr>
            <p:cNvPr id="15402" name="Group 42"/>
            <p:cNvGrpSpPr>
              <a:grpSpLocks/>
            </p:cNvGrpSpPr>
            <p:nvPr/>
          </p:nvGrpSpPr>
          <p:grpSpPr bwMode="auto">
            <a:xfrm>
              <a:off x="2086" y="1031"/>
              <a:ext cx="680" cy="849"/>
              <a:chOff x="3975" y="1593"/>
              <a:chExt cx="931" cy="1163"/>
            </a:xfrm>
          </p:grpSpPr>
          <p:pic>
            <p:nvPicPr>
              <p:cNvPr id="15403" name="Picture 43"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15404" name="Oval 44"/>
              <p:cNvSpPr>
                <a:spLocks noChangeArrowheads="1"/>
              </p:cNvSpPr>
              <p:nvPr/>
            </p:nvSpPr>
            <p:spPr bwMode="gray">
              <a:xfrm>
                <a:off x="3975" y="1593"/>
                <a:ext cx="931" cy="937"/>
              </a:xfrm>
              <a:prstGeom prst="ellipse">
                <a:avLst/>
              </a:prstGeom>
              <a:solidFill>
                <a:schemeClr val="accent2">
                  <a:alpha val="50000"/>
                </a:schemeClr>
              </a:solidFill>
              <a:ln w="9525" algn="ctr">
                <a:noFill/>
                <a:round/>
                <a:headEnd/>
                <a:tailEnd/>
              </a:ln>
              <a:effectLst/>
            </p:spPr>
            <p:txBody>
              <a:bodyPr wrap="none" anchor="ctr"/>
              <a:lstStyle/>
              <a:p>
                <a:endParaRPr lang="en-US"/>
              </a:p>
            </p:txBody>
          </p:sp>
          <p:pic>
            <p:nvPicPr>
              <p:cNvPr id="15405" name="Picture 45" descr="light_shadow1"/>
              <p:cNvPicPr>
                <a:picLocks noChangeAspect="1" noChangeArrowheads="1"/>
              </p:cNvPicPr>
              <p:nvPr/>
            </p:nvPicPr>
            <p:blipFill>
              <a:blip r:embed="rId3" cstate="print"/>
              <a:srcRect t="14285"/>
              <a:stretch>
                <a:fillRect/>
              </a:stretch>
            </p:blipFill>
            <p:spPr bwMode="gray">
              <a:xfrm>
                <a:off x="3984" y="1632"/>
                <a:ext cx="682" cy="585"/>
              </a:xfrm>
              <a:prstGeom prst="rect">
                <a:avLst/>
              </a:prstGeom>
              <a:noFill/>
            </p:spPr>
          </p:pic>
          <p:grpSp>
            <p:nvGrpSpPr>
              <p:cNvPr id="15406" name="Group 46"/>
              <p:cNvGrpSpPr>
                <a:grpSpLocks/>
              </p:cNvGrpSpPr>
              <p:nvPr/>
            </p:nvGrpSpPr>
            <p:grpSpPr bwMode="auto">
              <a:xfrm rot="-3733502" flipH="1" flipV="1">
                <a:off x="4256" y="2247"/>
                <a:ext cx="820" cy="198"/>
                <a:chOff x="2532" y="1051"/>
                <a:chExt cx="893" cy="246"/>
              </a:xfrm>
            </p:grpSpPr>
            <p:grpSp>
              <p:nvGrpSpPr>
                <p:cNvPr id="15407" name="Group 47"/>
                <p:cNvGrpSpPr>
                  <a:grpSpLocks/>
                </p:cNvGrpSpPr>
                <p:nvPr/>
              </p:nvGrpSpPr>
              <p:grpSpPr bwMode="auto">
                <a:xfrm>
                  <a:off x="2532" y="1051"/>
                  <a:ext cx="743" cy="185"/>
                  <a:chOff x="1565" y="2568"/>
                  <a:chExt cx="1118" cy="279"/>
                </a:xfrm>
              </p:grpSpPr>
              <p:sp>
                <p:nvSpPr>
                  <p:cNvPr id="15408"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09"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10"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11"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412" name="Group 52"/>
                <p:cNvGrpSpPr>
                  <a:grpSpLocks/>
                </p:cNvGrpSpPr>
                <p:nvPr/>
              </p:nvGrpSpPr>
              <p:grpSpPr bwMode="auto">
                <a:xfrm rot="1353540">
                  <a:off x="2682" y="1111"/>
                  <a:ext cx="743" cy="186"/>
                  <a:chOff x="1565" y="2568"/>
                  <a:chExt cx="1118" cy="279"/>
                </a:xfrm>
              </p:grpSpPr>
              <p:sp>
                <p:nvSpPr>
                  <p:cNvPr id="15413" name="AutoShape 5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14" name="AutoShape 5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15" name="AutoShape 5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16" name="AutoShape 5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5417" name="Group 57"/>
            <p:cNvGrpSpPr>
              <a:grpSpLocks/>
            </p:cNvGrpSpPr>
            <p:nvPr/>
          </p:nvGrpSpPr>
          <p:grpSpPr bwMode="auto">
            <a:xfrm rot="-3733502" flipH="1" flipV="1">
              <a:off x="2362" y="1505"/>
              <a:ext cx="527" cy="128"/>
              <a:chOff x="2532" y="1051"/>
              <a:chExt cx="893" cy="246"/>
            </a:xfrm>
          </p:grpSpPr>
          <p:grpSp>
            <p:nvGrpSpPr>
              <p:cNvPr id="15418" name="Group 58"/>
              <p:cNvGrpSpPr>
                <a:grpSpLocks/>
              </p:cNvGrpSpPr>
              <p:nvPr/>
            </p:nvGrpSpPr>
            <p:grpSpPr bwMode="auto">
              <a:xfrm>
                <a:off x="2532" y="1051"/>
                <a:ext cx="743" cy="185"/>
                <a:chOff x="1565" y="2568"/>
                <a:chExt cx="1118" cy="279"/>
              </a:xfrm>
            </p:grpSpPr>
            <p:sp>
              <p:nvSpPr>
                <p:cNvPr id="15419" name="AutoShape 5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20" name="AutoShape 6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21" name="AutoShape 6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22" name="AutoShape 6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423" name="Group 63"/>
              <p:cNvGrpSpPr>
                <a:grpSpLocks/>
              </p:cNvGrpSpPr>
              <p:nvPr/>
            </p:nvGrpSpPr>
            <p:grpSpPr bwMode="auto">
              <a:xfrm rot="1353540">
                <a:off x="2682" y="1111"/>
                <a:ext cx="743" cy="186"/>
                <a:chOff x="1565" y="2568"/>
                <a:chExt cx="1118" cy="279"/>
              </a:xfrm>
            </p:grpSpPr>
            <p:sp>
              <p:nvSpPr>
                <p:cNvPr id="15424" name="AutoShape 6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25" name="AutoShape 6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26" name="AutoShape 6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27" name="AutoShape 6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sp>
          <p:nvSpPr>
            <p:cNvPr id="15428" name="Rectangle 68"/>
            <p:cNvSpPr>
              <a:spLocks noChangeArrowheads="1"/>
            </p:cNvSpPr>
            <p:nvPr/>
          </p:nvSpPr>
          <p:spPr bwMode="gray">
            <a:xfrm>
              <a:off x="2337" y="1272"/>
              <a:ext cx="188" cy="213"/>
            </a:xfrm>
            <a:prstGeom prst="rect">
              <a:avLst/>
            </a:prstGeom>
            <a:noFill/>
            <a:ln w="9525" algn="ctr">
              <a:noFill/>
              <a:miter lim="800000"/>
              <a:headEnd/>
              <a:tailEnd/>
            </a:ln>
            <a:effectLst/>
          </p:spPr>
          <p:txBody>
            <a:bodyPr wrap="none">
              <a:spAutoFit/>
              <a:flatTx/>
            </a:bodyPr>
            <a:lstStyle/>
            <a:p>
              <a:pPr algn="ctr"/>
              <a:r>
                <a:rPr lang="en-US" sz="1600" b="1" dirty="0" smtClean="0">
                  <a:solidFill>
                    <a:srgbClr val="000000"/>
                  </a:solidFill>
                </a:rPr>
                <a:t>2</a:t>
              </a:r>
              <a:endParaRPr lang="en-US" sz="1600" b="1" dirty="0">
                <a:solidFill>
                  <a:srgbClr val="000000"/>
                </a:solidFill>
              </a:endParaRPr>
            </a:p>
          </p:txBody>
        </p:sp>
      </p:grpSp>
      <p:grpSp>
        <p:nvGrpSpPr>
          <p:cNvPr id="15429" name="Group 69"/>
          <p:cNvGrpSpPr>
            <a:grpSpLocks/>
          </p:cNvGrpSpPr>
          <p:nvPr/>
        </p:nvGrpSpPr>
        <p:grpSpPr bwMode="auto">
          <a:xfrm>
            <a:off x="2249953" y="4988934"/>
            <a:ext cx="1146175" cy="1384300"/>
            <a:chOff x="2064" y="1008"/>
            <a:chExt cx="722" cy="872"/>
          </a:xfrm>
        </p:grpSpPr>
        <p:sp>
          <p:nvSpPr>
            <p:cNvPr id="15430" name="Oval 70"/>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en-US"/>
            </a:p>
          </p:txBody>
        </p:sp>
        <p:grpSp>
          <p:nvGrpSpPr>
            <p:cNvPr id="15431" name="Group 71"/>
            <p:cNvGrpSpPr>
              <a:grpSpLocks/>
            </p:cNvGrpSpPr>
            <p:nvPr/>
          </p:nvGrpSpPr>
          <p:grpSpPr bwMode="auto">
            <a:xfrm>
              <a:off x="2086" y="1031"/>
              <a:ext cx="680" cy="849"/>
              <a:chOff x="3975" y="1593"/>
              <a:chExt cx="931" cy="1163"/>
            </a:xfrm>
          </p:grpSpPr>
          <p:pic>
            <p:nvPicPr>
              <p:cNvPr id="15432" name="Picture 72"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15433" name="Oval 73"/>
              <p:cNvSpPr>
                <a:spLocks noChangeArrowheads="1"/>
              </p:cNvSpPr>
              <p:nvPr/>
            </p:nvSpPr>
            <p:spPr bwMode="gray">
              <a:xfrm>
                <a:off x="3975" y="1593"/>
                <a:ext cx="931" cy="937"/>
              </a:xfrm>
              <a:prstGeom prst="ellipse">
                <a:avLst/>
              </a:prstGeom>
              <a:solidFill>
                <a:schemeClr val="accent1">
                  <a:alpha val="50000"/>
                </a:schemeClr>
              </a:solidFill>
              <a:ln w="9525" algn="ctr">
                <a:noFill/>
                <a:round/>
                <a:headEnd/>
                <a:tailEnd/>
              </a:ln>
              <a:effectLst/>
            </p:spPr>
            <p:txBody>
              <a:bodyPr wrap="none" anchor="ctr"/>
              <a:lstStyle/>
              <a:p>
                <a:endParaRPr lang="en-US"/>
              </a:p>
            </p:txBody>
          </p:sp>
          <p:pic>
            <p:nvPicPr>
              <p:cNvPr id="15434" name="Picture 74" descr="light_shadow1"/>
              <p:cNvPicPr>
                <a:picLocks noChangeAspect="1" noChangeArrowheads="1"/>
              </p:cNvPicPr>
              <p:nvPr/>
            </p:nvPicPr>
            <p:blipFill>
              <a:blip r:embed="rId3" cstate="print"/>
              <a:srcRect t="14285"/>
              <a:stretch>
                <a:fillRect/>
              </a:stretch>
            </p:blipFill>
            <p:spPr bwMode="gray">
              <a:xfrm>
                <a:off x="3984" y="1632"/>
                <a:ext cx="682" cy="585"/>
              </a:xfrm>
              <a:prstGeom prst="rect">
                <a:avLst/>
              </a:prstGeom>
              <a:noFill/>
            </p:spPr>
          </p:pic>
          <p:grpSp>
            <p:nvGrpSpPr>
              <p:cNvPr id="15435" name="Group 75"/>
              <p:cNvGrpSpPr>
                <a:grpSpLocks/>
              </p:cNvGrpSpPr>
              <p:nvPr/>
            </p:nvGrpSpPr>
            <p:grpSpPr bwMode="auto">
              <a:xfrm rot="-3733502" flipH="1" flipV="1">
                <a:off x="4256" y="2247"/>
                <a:ext cx="820" cy="198"/>
                <a:chOff x="2532" y="1051"/>
                <a:chExt cx="893" cy="246"/>
              </a:xfrm>
            </p:grpSpPr>
            <p:grpSp>
              <p:nvGrpSpPr>
                <p:cNvPr id="15436" name="Group 76"/>
                <p:cNvGrpSpPr>
                  <a:grpSpLocks/>
                </p:cNvGrpSpPr>
                <p:nvPr/>
              </p:nvGrpSpPr>
              <p:grpSpPr bwMode="auto">
                <a:xfrm>
                  <a:off x="2532" y="1051"/>
                  <a:ext cx="743" cy="185"/>
                  <a:chOff x="1565" y="2568"/>
                  <a:chExt cx="1118" cy="279"/>
                </a:xfrm>
              </p:grpSpPr>
              <p:sp>
                <p:nvSpPr>
                  <p:cNvPr id="15437"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38"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39"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40" name="AutoShape 80"/>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441" name="Group 81"/>
                <p:cNvGrpSpPr>
                  <a:grpSpLocks/>
                </p:cNvGrpSpPr>
                <p:nvPr/>
              </p:nvGrpSpPr>
              <p:grpSpPr bwMode="auto">
                <a:xfrm rot="1353540">
                  <a:off x="2682" y="1111"/>
                  <a:ext cx="743" cy="186"/>
                  <a:chOff x="1565" y="2568"/>
                  <a:chExt cx="1118" cy="279"/>
                </a:xfrm>
              </p:grpSpPr>
              <p:sp>
                <p:nvSpPr>
                  <p:cNvPr id="15442" name="AutoShape 8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43" name="AutoShape 8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44" name="AutoShape 84"/>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45" name="AutoShape 85"/>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5446" name="Group 86"/>
            <p:cNvGrpSpPr>
              <a:grpSpLocks/>
            </p:cNvGrpSpPr>
            <p:nvPr/>
          </p:nvGrpSpPr>
          <p:grpSpPr bwMode="auto">
            <a:xfrm rot="-3733502" flipH="1" flipV="1">
              <a:off x="2362" y="1505"/>
              <a:ext cx="527" cy="128"/>
              <a:chOff x="2532" y="1051"/>
              <a:chExt cx="893" cy="246"/>
            </a:xfrm>
          </p:grpSpPr>
          <p:grpSp>
            <p:nvGrpSpPr>
              <p:cNvPr id="15447" name="Group 87"/>
              <p:cNvGrpSpPr>
                <a:grpSpLocks/>
              </p:cNvGrpSpPr>
              <p:nvPr/>
            </p:nvGrpSpPr>
            <p:grpSpPr bwMode="auto">
              <a:xfrm>
                <a:off x="2532" y="1051"/>
                <a:ext cx="743" cy="185"/>
                <a:chOff x="1565" y="2568"/>
                <a:chExt cx="1118" cy="279"/>
              </a:xfrm>
            </p:grpSpPr>
            <p:sp>
              <p:nvSpPr>
                <p:cNvPr id="15448"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49"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50"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51"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452" name="Group 92"/>
              <p:cNvGrpSpPr>
                <a:grpSpLocks/>
              </p:cNvGrpSpPr>
              <p:nvPr/>
            </p:nvGrpSpPr>
            <p:grpSpPr bwMode="auto">
              <a:xfrm rot="1353540">
                <a:off x="2682" y="1111"/>
                <a:ext cx="743" cy="186"/>
                <a:chOff x="1565" y="2568"/>
                <a:chExt cx="1118" cy="279"/>
              </a:xfrm>
            </p:grpSpPr>
            <p:sp>
              <p:nvSpPr>
                <p:cNvPr id="15453" name="AutoShape 9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54" name="AutoShape 9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55" name="AutoShape 9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56" name="AutoShape 9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sp>
          <p:nvSpPr>
            <p:cNvPr id="15457" name="Rectangle 97"/>
            <p:cNvSpPr>
              <a:spLocks noChangeArrowheads="1"/>
            </p:cNvSpPr>
            <p:nvPr/>
          </p:nvSpPr>
          <p:spPr bwMode="gray">
            <a:xfrm>
              <a:off x="2337" y="1272"/>
              <a:ext cx="188" cy="213"/>
            </a:xfrm>
            <a:prstGeom prst="rect">
              <a:avLst/>
            </a:prstGeom>
            <a:noFill/>
            <a:ln w="9525" algn="ctr">
              <a:noFill/>
              <a:miter lim="800000"/>
              <a:headEnd/>
              <a:tailEnd/>
            </a:ln>
            <a:effectLst/>
          </p:spPr>
          <p:txBody>
            <a:bodyPr wrap="none">
              <a:spAutoFit/>
              <a:flatTx/>
            </a:bodyPr>
            <a:lstStyle/>
            <a:p>
              <a:pPr algn="ctr"/>
              <a:r>
                <a:rPr lang="en-US" sz="1600" b="1" dirty="0" smtClean="0">
                  <a:solidFill>
                    <a:srgbClr val="000000"/>
                  </a:solidFill>
                </a:rPr>
                <a:t>3</a:t>
              </a:r>
              <a:endParaRPr lang="en-US" sz="1600" b="1" dirty="0">
                <a:solidFill>
                  <a:srgbClr val="000000"/>
                </a:solidFill>
              </a:endParaRPr>
            </a:p>
          </p:txBody>
        </p:sp>
      </p:grpSp>
      <p:grpSp>
        <p:nvGrpSpPr>
          <p:cNvPr id="15458" name="Group 98"/>
          <p:cNvGrpSpPr>
            <a:grpSpLocks/>
          </p:cNvGrpSpPr>
          <p:nvPr/>
        </p:nvGrpSpPr>
        <p:grpSpPr bwMode="auto">
          <a:xfrm>
            <a:off x="5029200" y="3886200"/>
            <a:ext cx="1146175" cy="1384300"/>
            <a:chOff x="2064" y="1008"/>
            <a:chExt cx="722" cy="872"/>
          </a:xfrm>
        </p:grpSpPr>
        <p:sp>
          <p:nvSpPr>
            <p:cNvPr id="15459" name="Oval 99"/>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en-US"/>
            </a:p>
          </p:txBody>
        </p:sp>
        <p:grpSp>
          <p:nvGrpSpPr>
            <p:cNvPr id="15460" name="Group 100"/>
            <p:cNvGrpSpPr>
              <a:grpSpLocks/>
            </p:cNvGrpSpPr>
            <p:nvPr/>
          </p:nvGrpSpPr>
          <p:grpSpPr bwMode="auto">
            <a:xfrm>
              <a:off x="2086" y="1031"/>
              <a:ext cx="680" cy="849"/>
              <a:chOff x="3975" y="1593"/>
              <a:chExt cx="931" cy="1163"/>
            </a:xfrm>
          </p:grpSpPr>
          <p:pic>
            <p:nvPicPr>
              <p:cNvPr id="15461" name="Picture 101"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15462" name="Oval 102"/>
              <p:cNvSpPr>
                <a:spLocks noChangeArrowheads="1"/>
              </p:cNvSpPr>
              <p:nvPr/>
            </p:nvSpPr>
            <p:spPr bwMode="gray">
              <a:xfrm>
                <a:off x="3975" y="1593"/>
                <a:ext cx="931" cy="937"/>
              </a:xfrm>
              <a:prstGeom prst="ellipse">
                <a:avLst/>
              </a:prstGeom>
              <a:solidFill>
                <a:schemeClr val="bg2">
                  <a:alpha val="50000"/>
                </a:schemeClr>
              </a:solidFill>
              <a:ln w="9525" algn="ctr">
                <a:noFill/>
                <a:round/>
                <a:headEnd/>
                <a:tailEnd/>
              </a:ln>
              <a:effectLst/>
            </p:spPr>
            <p:txBody>
              <a:bodyPr wrap="none" anchor="ctr"/>
              <a:lstStyle/>
              <a:p>
                <a:endParaRPr lang="en-US"/>
              </a:p>
            </p:txBody>
          </p:sp>
          <p:pic>
            <p:nvPicPr>
              <p:cNvPr id="15463" name="Picture 103" descr="light_shadow1"/>
              <p:cNvPicPr>
                <a:picLocks noChangeAspect="1" noChangeArrowheads="1"/>
              </p:cNvPicPr>
              <p:nvPr/>
            </p:nvPicPr>
            <p:blipFill>
              <a:blip r:embed="rId3" cstate="print"/>
              <a:srcRect t="14285"/>
              <a:stretch>
                <a:fillRect/>
              </a:stretch>
            </p:blipFill>
            <p:spPr bwMode="gray">
              <a:xfrm>
                <a:off x="3984" y="1632"/>
                <a:ext cx="682" cy="585"/>
              </a:xfrm>
              <a:prstGeom prst="rect">
                <a:avLst/>
              </a:prstGeom>
              <a:noFill/>
            </p:spPr>
          </p:pic>
          <p:grpSp>
            <p:nvGrpSpPr>
              <p:cNvPr id="15464" name="Group 104"/>
              <p:cNvGrpSpPr>
                <a:grpSpLocks/>
              </p:cNvGrpSpPr>
              <p:nvPr/>
            </p:nvGrpSpPr>
            <p:grpSpPr bwMode="auto">
              <a:xfrm rot="-3733502" flipH="1" flipV="1">
                <a:off x="4256" y="2247"/>
                <a:ext cx="820" cy="198"/>
                <a:chOff x="2532" y="1051"/>
                <a:chExt cx="893" cy="246"/>
              </a:xfrm>
            </p:grpSpPr>
            <p:grpSp>
              <p:nvGrpSpPr>
                <p:cNvPr id="15465" name="Group 105"/>
                <p:cNvGrpSpPr>
                  <a:grpSpLocks/>
                </p:cNvGrpSpPr>
                <p:nvPr/>
              </p:nvGrpSpPr>
              <p:grpSpPr bwMode="auto">
                <a:xfrm>
                  <a:off x="2532" y="1051"/>
                  <a:ext cx="743" cy="185"/>
                  <a:chOff x="1565" y="2568"/>
                  <a:chExt cx="1118" cy="279"/>
                </a:xfrm>
              </p:grpSpPr>
              <p:sp>
                <p:nvSpPr>
                  <p:cNvPr id="15466"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67"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68"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69"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470" name="Group 110"/>
                <p:cNvGrpSpPr>
                  <a:grpSpLocks/>
                </p:cNvGrpSpPr>
                <p:nvPr/>
              </p:nvGrpSpPr>
              <p:grpSpPr bwMode="auto">
                <a:xfrm rot="1353540">
                  <a:off x="2682" y="1111"/>
                  <a:ext cx="743" cy="186"/>
                  <a:chOff x="1565" y="2568"/>
                  <a:chExt cx="1118" cy="279"/>
                </a:xfrm>
              </p:grpSpPr>
              <p:sp>
                <p:nvSpPr>
                  <p:cNvPr id="15471"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72"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73"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74" name="AutoShape 11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5475" name="Group 115"/>
            <p:cNvGrpSpPr>
              <a:grpSpLocks/>
            </p:cNvGrpSpPr>
            <p:nvPr/>
          </p:nvGrpSpPr>
          <p:grpSpPr bwMode="auto">
            <a:xfrm rot="-3733502" flipH="1" flipV="1">
              <a:off x="2362" y="1505"/>
              <a:ext cx="527" cy="128"/>
              <a:chOff x="2532" y="1051"/>
              <a:chExt cx="893" cy="246"/>
            </a:xfrm>
          </p:grpSpPr>
          <p:grpSp>
            <p:nvGrpSpPr>
              <p:cNvPr id="15476" name="Group 116"/>
              <p:cNvGrpSpPr>
                <a:grpSpLocks/>
              </p:cNvGrpSpPr>
              <p:nvPr/>
            </p:nvGrpSpPr>
            <p:grpSpPr bwMode="auto">
              <a:xfrm>
                <a:off x="2532" y="1051"/>
                <a:ext cx="743" cy="185"/>
                <a:chOff x="1565" y="2568"/>
                <a:chExt cx="1118" cy="279"/>
              </a:xfrm>
            </p:grpSpPr>
            <p:sp>
              <p:nvSpPr>
                <p:cNvPr id="15477"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78"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79"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80"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481" name="Group 121"/>
              <p:cNvGrpSpPr>
                <a:grpSpLocks/>
              </p:cNvGrpSpPr>
              <p:nvPr/>
            </p:nvGrpSpPr>
            <p:grpSpPr bwMode="auto">
              <a:xfrm rot="1353540">
                <a:off x="2682" y="1111"/>
                <a:ext cx="743" cy="186"/>
                <a:chOff x="1565" y="2568"/>
                <a:chExt cx="1118" cy="279"/>
              </a:xfrm>
            </p:grpSpPr>
            <p:sp>
              <p:nvSpPr>
                <p:cNvPr id="15482"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83" name="AutoShape 12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84" name="AutoShape 124"/>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85" name="AutoShape 125"/>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sp>
          <p:nvSpPr>
            <p:cNvPr id="15486" name="Rectangle 126"/>
            <p:cNvSpPr>
              <a:spLocks noChangeArrowheads="1"/>
            </p:cNvSpPr>
            <p:nvPr/>
          </p:nvSpPr>
          <p:spPr bwMode="gray">
            <a:xfrm>
              <a:off x="2337" y="1272"/>
              <a:ext cx="188" cy="213"/>
            </a:xfrm>
            <a:prstGeom prst="rect">
              <a:avLst/>
            </a:prstGeom>
            <a:noFill/>
            <a:ln w="9525" algn="ctr">
              <a:noFill/>
              <a:miter lim="800000"/>
              <a:headEnd/>
              <a:tailEnd/>
            </a:ln>
            <a:effectLst/>
          </p:spPr>
          <p:txBody>
            <a:bodyPr wrap="none">
              <a:spAutoFit/>
              <a:flatTx/>
            </a:bodyPr>
            <a:lstStyle/>
            <a:p>
              <a:pPr algn="ctr"/>
              <a:r>
                <a:rPr lang="en-US" sz="1600" b="1" dirty="0" smtClean="0">
                  <a:solidFill>
                    <a:srgbClr val="000000"/>
                  </a:solidFill>
                </a:rPr>
                <a:t>5</a:t>
              </a:r>
              <a:endParaRPr lang="en-US" sz="1600" b="1" dirty="0">
                <a:solidFill>
                  <a:srgbClr val="000000"/>
                </a:solidFill>
              </a:endParaRPr>
            </a:p>
          </p:txBody>
        </p:sp>
      </p:grpSp>
      <p:grpSp>
        <p:nvGrpSpPr>
          <p:cNvPr id="15487" name="Group 127"/>
          <p:cNvGrpSpPr>
            <a:grpSpLocks/>
          </p:cNvGrpSpPr>
          <p:nvPr/>
        </p:nvGrpSpPr>
        <p:grpSpPr bwMode="auto">
          <a:xfrm>
            <a:off x="5022850" y="1724025"/>
            <a:ext cx="1146175" cy="1384300"/>
            <a:chOff x="2064" y="1008"/>
            <a:chExt cx="722" cy="872"/>
          </a:xfrm>
        </p:grpSpPr>
        <p:sp>
          <p:nvSpPr>
            <p:cNvPr id="15488" name="Oval 128"/>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en-US"/>
            </a:p>
          </p:txBody>
        </p:sp>
        <p:grpSp>
          <p:nvGrpSpPr>
            <p:cNvPr id="15489" name="Group 129"/>
            <p:cNvGrpSpPr>
              <a:grpSpLocks/>
            </p:cNvGrpSpPr>
            <p:nvPr/>
          </p:nvGrpSpPr>
          <p:grpSpPr bwMode="auto">
            <a:xfrm>
              <a:off x="2086" y="1031"/>
              <a:ext cx="680" cy="849"/>
              <a:chOff x="3975" y="1593"/>
              <a:chExt cx="931" cy="1163"/>
            </a:xfrm>
          </p:grpSpPr>
          <p:pic>
            <p:nvPicPr>
              <p:cNvPr id="15490" name="Picture 130"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15491" name="Oval 131"/>
              <p:cNvSpPr>
                <a:spLocks noChangeArrowheads="1"/>
              </p:cNvSpPr>
              <p:nvPr/>
            </p:nvSpPr>
            <p:spPr bwMode="gray">
              <a:xfrm>
                <a:off x="3975" y="1593"/>
                <a:ext cx="931" cy="937"/>
              </a:xfrm>
              <a:prstGeom prst="ellipse">
                <a:avLst/>
              </a:prstGeom>
              <a:solidFill>
                <a:schemeClr val="folHlink">
                  <a:alpha val="50000"/>
                </a:schemeClr>
              </a:solidFill>
              <a:ln w="9525" algn="ctr">
                <a:noFill/>
                <a:round/>
                <a:headEnd/>
                <a:tailEnd/>
              </a:ln>
              <a:effectLst/>
            </p:spPr>
            <p:txBody>
              <a:bodyPr wrap="none" anchor="ctr"/>
              <a:lstStyle/>
              <a:p>
                <a:endParaRPr lang="en-US"/>
              </a:p>
            </p:txBody>
          </p:sp>
          <p:pic>
            <p:nvPicPr>
              <p:cNvPr id="15492" name="Picture 132" descr="light_shadow1"/>
              <p:cNvPicPr>
                <a:picLocks noChangeAspect="1" noChangeArrowheads="1"/>
              </p:cNvPicPr>
              <p:nvPr/>
            </p:nvPicPr>
            <p:blipFill>
              <a:blip r:embed="rId3" cstate="print"/>
              <a:srcRect t="14285"/>
              <a:stretch>
                <a:fillRect/>
              </a:stretch>
            </p:blipFill>
            <p:spPr bwMode="gray">
              <a:xfrm>
                <a:off x="3984" y="1632"/>
                <a:ext cx="682" cy="585"/>
              </a:xfrm>
              <a:prstGeom prst="rect">
                <a:avLst/>
              </a:prstGeom>
              <a:noFill/>
            </p:spPr>
          </p:pic>
          <p:grpSp>
            <p:nvGrpSpPr>
              <p:cNvPr id="15493" name="Group 133"/>
              <p:cNvGrpSpPr>
                <a:grpSpLocks/>
              </p:cNvGrpSpPr>
              <p:nvPr/>
            </p:nvGrpSpPr>
            <p:grpSpPr bwMode="auto">
              <a:xfrm rot="-3733502" flipH="1" flipV="1">
                <a:off x="4256" y="2247"/>
                <a:ext cx="820" cy="198"/>
                <a:chOff x="2532" y="1051"/>
                <a:chExt cx="893" cy="246"/>
              </a:xfrm>
            </p:grpSpPr>
            <p:grpSp>
              <p:nvGrpSpPr>
                <p:cNvPr id="15494" name="Group 134"/>
                <p:cNvGrpSpPr>
                  <a:grpSpLocks/>
                </p:cNvGrpSpPr>
                <p:nvPr/>
              </p:nvGrpSpPr>
              <p:grpSpPr bwMode="auto">
                <a:xfrm>
                  <a:off x="2532" y="1051"/>
                  <a:ext cx="743" cy="185"/>
                  <a:chOff x="1565" y="2568"/>
                  <a:chExt cx="1118" cy="279"/>
                </a:xfrm>
              </p:grpSpPr>
              <p:sp>
                <p:nvSpPr>
                  <p:cNvPr id="15495" name="AutoShape 13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96" name="AutoShape 13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97" name="AutoShape 137"/>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498" name="AutoShape 13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499" name="Group 139"/>
                <p:cNvGrpSpPr>
                  <a:grpSpLocks/>
                </p:cNvGrpSpPr>
                <p:nvPr/>
              </p:nvGrpSpPr>
              <p:grpSpPr bwMode="auto">
                <a:xfrm rot="1353540">
                  <a:off x="2682" y="1111"/>
                  <a:ext cx="743" cy="186"/>
                  <a:chOff x="1565" y="2568"/>
                  <a:chExt cx="1118" cy="279"/>
                </a:xfrm>
              </p:grpSpPr>
              <p:sp>
                <p:nvSpPr>
                  <p:cNvPr id="15500" name="AutoShape 140"/>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01" name="AutoShape 14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02" name="AutoShape 14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03" name="AutoShape 14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5504" name="Group 144"/>
            <p:cNvGrpSpPr>
              <a:grpSpLocks/>
            </p:cNvGrpSpPr>
            <p:nvPr/>
          </p:nvGrpSpPr>
          <p:grpSpPr bwMode="auto">
            <a:xfrm rot="-3733502" flipH="1" flipV="1">
              <a:off x="2362" y="1505"/>
              <a:ext cx="527" cy="128"/>
              <a:chOff x="2532" y="1051"/>
              <a:chExt cx="893" cy="246"/>
            </a:xfrm>
          </p:grpSpPr>
          <p:grpSp>
            <p:nvGrpSpPr>
              <p:cNvPr id="15505" name="Group 145"/>
              <p:cNvGrpSpPr>
                <a:grpSpLocks/>
              </p:cNvGrpSpPr>
              <p:nvPr/>
            </p:nvGrpSpPr>
            <p:grpSpPr bwMode="auto">
              <a:xfrm>
                <a:off x="2532" y="1051"/>
                <a:ext cx="743" cy="185"/>
                <a:chOff x="1565" y="2568"/>
                <a:chExt cx="1118" cy="279"/>
              </a:xfrm>
            </p:grpSpPr>
            <p:sp>
              <p:nvSpPr>
                <p:cNvPr id="15506" name="AutoShape 14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07" name="AutoShape 14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08" name="AutoShape 14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09" name="AutoShape 14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510" name="Group 150"/>
              <p:cNvGrpSpPr>
                <a:grpSpLocks/>
              </p:cNvGrpSpPr>
              <p:nvPr/>
            </p:nvGrpSpPr>
            <p:grpSpPr bwMode="auto">
              <a:xfrm rot="1353540">
                <a:off x="2682" y="1111"/>
                <a:ext cx="743" cy="186"/>
                <a:chOff x="1565" y="2568"/>
                <a:chExt cx="1118" cy="279"/>
              </a:xfrm>
            </p:grpSpPr>
            <p:sp>
              <p:nvSpPr>
                <p:cNvPr id="15511" name="AutoShape 15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12" name="AutoShape 15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13" name="AutoShape 15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14" name="AutoShape 15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sp>
          <p:nvSpPr>
            <p:cNvPr id="15515" name="Rectangle 155"/>
            <p:cNvSpPr>
              <a:spLocks noChangeArrowheads="1"/>
            </p:cNvSpPr>
            <p:nvPr/>
          </p:nvSpPr>
          <p:spPr bwMode="gray">
            <a:xfrm>
              <a:off x="2337" y="1272"/>
              <a:ext cx="188" cy="213"/>
            </a:xfrm>
            <a:prstGeom prst="rect">
              <a:avLst/>
            </a:prstGeom>
            <a:noFill/>
            <a:ln w="9525" algn="ctr">
              <a:noFill/>
              <a:miter lim="800000"/>
              <a:headEnd/>
              <a:tailEnd/>
            </a:ln>
            <a:effectLst/>
          </p:spPr>
          <p:txBody>
            <a:bodyPr wrap="none">
              <a:spAutoFit/>
              <a:flatTx/>
            </a:bodyPr>
            <a:lstStyle/>
            <a:p>
              <a:pPr algn="ctr"/>
              <a:r>
                <a:rPr lang="en-US" sz="1600" b="1" dirty="0" smtClean="0">
                  <a:solidFill>
                    <a:srgbClr val="000000"/>
                  </a:solidFill>
                </a:rPr>
                <a:t>6</a:t>
              </a:r>
              <a:endParaRPr lang="en-US" sz="1600" b="1" dirty="0">
                <a:solidFill>
                  <a:srgbClr val="000000"/>
                </a:solidFill>
              </a:endParaRPr>
            </a:p>
          </p:txBody>
        </p:sp>
      </p:grpSp>
      <p:grpSp>
        <p:nvGrpSpPr>
          <p:cNvPr id="15516" name="Group 156"/>
          <p:cNvGrpSpPr>
            <a:grpSpLocks/>
          </p:cNvGrpSpPr>
          <p:nvPr/>
        </p:nvGrpSpPr>
        <p:grpSpPr bwMode="auto">
          <a:xfrm rot="4976862" flipH="1">
            <a:off x="4324350" y="3517900"/>
            <a:ext cx="673100" cy="647700"/>
            <a:chOff x="1944" y="1111"/>
            <a:chExt cx="204" cy="196"/>
          </a:xfrm>
        </p:grpSpPr>
        <p:pic>
          <p:nvPicPr>
            <p:cNvPr id="15517" name="Picture 157" descr="circuler_1"/>
            <p:cNvPicPr>
              <a:picLocks noChangeAspect="1" noChangeArrowheads="1"/>
            </p:cNvPicPr>
            <p:nvPr/>
          </p:nvPicPr>
          <p:blipFill>
            <a:blip r:embed="rId4" cstate="print"/>
            <a:srcRect/>
            <a:stretch>
              <a:fillRect/>
            </a:stretch>
          </p:blipFill>
          <p:spPr bwMode="gray">
            <a:xfrm flipH="1">
              <a:off x="1961" y="1124"/>
              <a:ext cx="174" cy="172"/>
            </a:xfrm>
            <a:prstGeom prst="rect">
              <a:avLst/>
            </a:prstGeom>
            <a:noFill/>
          </p:spPr>
        </p:pic>
        <p:sp>
          <p:nvSpPr>
            <p:cNvPr id="15518" name="Oval 158"/>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w="9525" algn="ctr">
              <a:noFill/>
              <a:round/>
              <a:headEnd/>
              <a:tailEnd/>
            </a:ln>
            <a:effectLst/>
          </p:spPr>
          <p:txBody>
            <a:bodyPr wrap="none" anchor="ctr"/>
            <a:lstStyle/>
            <a:p>
              <a:endParaRPr lang="en-US"/>
            </a:p>
          </p:txBody>
        </p:sp>
        <p:grpSp>
          <p:nvGrpSpPr>
            <p:cNvPr id="15519" name="Group 159"/>
            <p:cNvGrpSpPr>
              <a:grpSpLocks/>
            </p:cNvGrpSpPr>
            <p:nvPr/>
          </p:nvGrpSpPr>
          <p:grpSpPr bwMode="auto">
            <a:xfrm rot="1297425" flipV="1">
              <a:off x="1971" y="1258"/>
              <a:ext cx="151" cy="37"/>
              <a:chOff x="2532" y="1051"/>
              <a:chExt cx="893" cy="246"/>
            </a:xfrm>
          </p:grpSpPr>
          <p:grpSp>
            <p:nvGrpSpPr>
              <p:cNvPr id="15520" name="Group 160"/>
              <p:cNvGrpSpPr>
                <a:grpSpLocks/>
              </p:cNvGrpSpPr>
              <p:nvPr/>
            </p:nvGrpSpPr>
            <p:grpSpPr bwMode="auto">
              <a:xfrm>
                <a:off x="2532" y="1051"/>
                <a:ext cx="743" cy="185"/>
                <a:chOff x="1565" y="2568"/>
                <a:chExt cx="1118" cy="279"/>
              </a:xfrm>
            </p:grpSpPr>
            <p:sp>
              <p:nvSpPr>
                <p:cNvPr id="15521" name="AutoShape 161"/>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22" name="AutoShape 162"/>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23" name="AutoShape 163"/>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24" name="AutoShape 164"/>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5525" name="Group 165"/>
              <p:cNvGrpSpPr>
                <a:grpSpLocks/>
              </p:cNvGrpSpPr>
              <p:nvPr/>
            </p:nvGrpSpPr>
            <p:grpSpPr bwMode="auto">
              <a:xfrm rot="1353540">
                <a:off x="2682" y="1111"/>
                <a:ext cx="743" cy="186"/>
                <a:chOff x="1565" y="2568"/>
                <a:chExt cx="1118" cy="279"/>
              </a:xfrm>
            </p:grpSpPr>
            <p:sp>
              <p:nvSpPr>
                <p:cNvPr id="15526" name="AutoShape 166"/>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27" name="AutoShape 167"/>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28" name="AutoShape 168"/>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5529" name="AutoShape 169"/>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sp>
          <p:nvSpPr>
            <p:cNvPr id="15530" name="Arc 170"/>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p:spPr>
          <p:txBody>
            <a:bodyPr wrap="none" anchor="ctr"/>
            <a:lstStyle/>
            <a:p>
              <a:endParaRPr lang="en-US"/>
            </a:p>
          </p:txBody>
        </p:sp>
        <p:pic>
          <p:nvPicPr>
            <p:cNvPr id="15531" name="Picture 171" descr="light_shadow1"/>
            <p:cNvPicPr>
              <a:picLocks noChangeAspect="1" noChangeArrowheads="1"/>
            </p:cNvPicPr>
            <p:nvPr/>
          </p:nvPicPr>
          <p:blipFill>
            <a:blip r:embed="rId5" cstate="print"/>
            <a:srcRect t="23740"/>
            <a:stretch>
              <a:fillRect/>
            </a:stretch>
          </p:blipFill>
          <p:spPr bwMode="gray">
            <a:xfrm rot="2569845" flipH="1">
              <a:off x="2015" y="1139"/>
              <a:ext cx="129" cy="84"/>
            </a:xfrm>
            <a:prstGeom prst="rect">
              <a:avLst/>
            </a:prstGeom>
            <a:noFill/>
          </p:spPr>
        </p:pic>
      </p:grpSp>
      <p:sp>
        <p:nvSpPr>
          <p:cNvPr id="15532" name="AutoShape 172"/>
          <p:cNvSpPr>
            <a:spLocks/>
          </p:cNvSpPr>
          <p:nvPr/>
        </p:nvSpPr>
        <p:spPr bwMode="auto">
          <a:xfrm>
            <a:off x="7018338" y="1995488"/>
            <a:ext cx="1509712" cy="366712"/>
          </a:xfrm>
          <a:prstGeom prst="accentCallout2">
            <a:avLst>
              <a:gd name="adj1" fmla="val 31167"/>
              <a:gd name="adj2" fmla="val -5046"/>
              <a:gd name="adj3" fmla="val 31167"/>
              <a:gd name="adj4" fmla="val -38907"/>
              <a:gd name="adj5" fmla="val 99565"/>
              <a:gd name="adj6" fmla="val -73185"/>
            </a:avLst>
          </a:prstGeom>
          <a:noFill/>
          <a:ln w="9525">
            <a:solidFill>
              <a:schemeClr val="folHlink"/>
            </a:solidFill>
            <a:miter lim="800000"/>
            <a:headEnd/>
            <a:tailEnd type="diamond" w="med" len="med"/>
          </a:ln>
          <a:effectLst/>
        </p:spPr>
        <p:txBody>
          <a:bodyPr anchor="ctr"/>
          <a:lstStyle/>
          <a:p>
            <a:pPr algn="just" eaLnBrk="0" hangingPunct="0"/>
            <a:r>
              <a:rPr lang="en-US" sz="1400" dirty="0">
                <a:solidFill>
                  <a:srgbClr val="000000"/>
                </a:solidFill>
              </a:rPr>
              <a:t>6</a:t>
            </a:r>
            <a:r>
              <a:rPr lang="en-US" sz="1400" dirty="0" smtClean="0">
                <a:solidFill>
                  <a:srgbClr val="000000"/>
                </a:solidFill>
              </a:rPr>
              <a:t>. </a:t>
            </a:r>
          </a:p>
          <a:p>
            <a:pPr marL="285750" indent="-285750" algn="just" eaLnBrk="0" hangingPunct="0">
              <a:buFontTx/>
              <a:buChar char="-"/>
            </a:pPr>
            <a:r>
              <a:rPr lang="en-US" sz="1400" dirty="0" err="1" smtClean="0">
                <a:solidFill>
                  <a:srgbClr val="000000"/>
                </a:solidFill>
              </a:rPr>
              <a:t>Tăng</a:t>
            </a:r>
            <a:r>
              <a:rPr lang="en-US" sz="1400" dirty="0" smtClean="0">
                <a:solidFill>
                  <a:srgbClr val="000000"/>
                </a:solidFill>
              </a:rPr>
              <a:t> </a:t>
            </a:r>
            <a:r>
              <a:rPr lang="en-US" sz="1400" dirty="0" err="1" smtClean="0">
                <a:solidFill>
                  <a:srgbClr val="000000"/>
                </a:solidFill>
              </a:rPr>
              <a:t>cường</a:t>
            </a:r>
            <a:r>
              <a:rPr lang="en-US" sz="1400" dirty="0" smtClean="0">
                <a:solidFill>
                  <a:srgbClr val="000000"/>
                </a:solidFill>
              </a:rPr>
              <a:t> </a:t>
            </a:r>
            <a:r>
              <a:rPr lang="en-US" sz="1400" dirty="0" err="1" smtClean="0">
                <a:solidFill>
                  <a:srgbClr val="000000"/>
                </a:solidFill>
              </a:rPr>
              <a:t>năng</a:t>
            </a:r>
            <a:r>
              <a:rPr lang="en-US" sz="1400" dirty="0" smtClean="0">
                <a:solidFill>
                  <a:srgbClr val="000000"/>
                </a:solidFill>
              </a:rPr>
              <a:t> </a:t>
            </a:r>
            <a:r>
              <a:rPr lang="en-US" sz="1400" dirty="0" err="1" smtClean="0">
                <a:solidFill>
                  <a:srgbClr val="000000"/>
                </a:solidFill>
              </a:rPr>
              <a:t>lực</a:t>
            </a:r>
            <a:r>
              <a:rPr lang="en-US" sz="1400" dirty="0" smtClean="0">
                <a:solidFill>
                  <a:srgbClr val="000000"/>
                </a:solidFill>
              </a:rPr>
              <a:t> </a:t>
            </a:r>
            <a:r>
              <a:rPr lang="en-US" sz="1400" dirty="0" err="1" smtClean="0">
                <a:solidFill>
                  <a:srgbClr val="000000"/>
                </a:solidFill>
              </a:rPr>
              <a:t>của</a:t>
            </a:r>
            <a:r>
              <a:rPr lang="en-US" sz="1400" dirty="0" smtClean="0">
                <a:solidFill>
                  <a:srgbClr val="000000"/>
                </a:solidFill>
              </a:rPr>
              <a:t> </a:t>
            </a:r>
            <a:r>
              <a:rPr lang="en-US" sz="1400" dirty="0" err="1" smtClean="0">
                <a:solidFill>
                  <a:srgbClr val="000000"/>
                </a:solidFill>
              </a:rPr>
              <a:t>cơ</a:t>
            </a:r>
            <a:r>
              <a:rPr lang="en-US" sz="1400" dirty="0" smtClean="0">
                <a:solidFill>
                  <a:srgbClr val="000000"/>
                </a:solidFill>
              </a:rPr>
              <a:t> </a:t>
            </a:r>
            <a:r>
              <a:rPr lang="en-US" sz="1400" dirty="0" err="1" smtClean="0">
                <a:solidFill>
                  <a:srgbClr val="000000"/>
                </a:solidFill>
              </a:rPr>
              <a:t>quan</a:t>
            </a:r>
            <a:r>
              <a:rPr lang="en-US" sz="1400" dirty="0" smtClean="0">
                <a:solidFill>
                  <a:srgbClr val="000000"/>
                </a:solidFill>
              </a:rPr>
              <a:t> </a:t>
            </a:r>
            <a:r>
              <a:rPr lang="en-US" sz="1400" dirty="0" err="1" smtClean="0">
                <a:solidFill>
                  <a:srgbClr val="000000"/>
                </a:solidFill>
              </a:rPr>
              <a:t>quản</a:t>
            </a:r>
            <a:r>
              <a:rPr lang="en-US" sz="1400" dirty="0" smtClean="0">
                <a:solidFill>
                  <a:srgbClr val="000000"/>
                </a:solidFill>
              </a:rPr>
              <a:t> </a:t>
            </a:r>
            <a:r>
              <a:rPr lang="en-US" sz="1400" dirty="0" err="1" smtClean="0">
                <a:solidFill>
                  <a:srgbClr val="000000"/>
                </a:solidFill>
              </a:rPr>
              <a:t>lý</a:t>
            </a:r>
            <a:endParaRPr lang="en-US" sz="1400" dirty="0" smtClean="0">
              <a:solidFill>
                <a:srgbClr val="000000"/>
              </a:solidFill>
            </a:endParaRPr>
          </a:p>
          <a:p>
            <a:pPr marL="285750" indent="-285750" algn="just" eaLnBrk="0" hangingPunct="0">
              <a:buFontTx/>
              <a:buChar char="-"/>
            </a:pPr>
            <a:r>
              <a:rPr lang="en-US" sz="1400" dirty="0" err="1" smtClean="0">
                <a:solidFill>
                  <a:srgbClr val="000000"/>
                </a:solidFill>
              </a:rPr>
              <a:t>Tăng</a:t>
            </a:r>
            <a:r>
              <a:rPr lang="en-US" sz="1400" dirty="0" smtClean="0">
                <a:solidFill>
                  <a:srgbClr val="000000"/>
                </a:solidFill>
              </a:rPr>
              <a:t> </a:t>
            </a:r>
            <a:r>
              <a:rPr lang="en-US" sz="1400" dirty="0" err="1" smtClean="0">
                <a:solidFill>
                  <a:srgbClr val="000000"/>
                </a:solidFill>
              </a:rPr>
              <a:t>cường</a:t>
            </a:r>
            <a:r>
              <a:rPr lang="en-US" sz="1400" dirty="0" smtClean="0">
                <a:solidFill>
                  <a:srgbClr val="000000"/>
                </a:solidFill>
              </a:rPr>
              <a:t> </a:t>
            </a:r>
            <a:r>
              <a:rPr lang="en-US" sz="1400" dirty="0" err="1" smtClean="0">
                <a:solidFill>
                  <a:srgbClr val="000000"/>
                </a:solidFill>
              </a:rPr>
              <a:t>hoạt</a:t>
            </a:r>
            <a:r>
              <a:rPr lang="en-US" sz="1400" dirty="0" smtClean="0">
                <a:solidFill>
                  <a:srgbClr val="000000"/>
                </a:solidFill>
              </a:rPr>
              <a:t> </a:t>
            </a:r>
            <a:r>
              <a:rPr lang="en-US" sz="1400" dirty="0" err="1" smtClean="0">
                <a:solidFill>
                  <a:srgbClr val="000000"/>
                </a:solidFill>
              </a:rPr>
              <a:t>động</a:t>
            </a:r>
            <a:r>
              <a:rPr lang="en-US" sz="1400" dirty="0" smtClean="0">
                <a:solidFill>
                  <a:srgbClr val="000000"/>
                </a:solidFill>
              </a:rPr>
              <a:t> </a:t>
            </a:r>
            <a:r>
              <a:rPr lang="en-US" sz="1400" dirty="0" err="1" smtClean="0">
                <a:solidFill>
                  <a:srgbClr val="000000"/>
                </a:solidFill>
              </a:rPr>
              <a:t>tuyên</a:t>
            </a:r>
            <a:r>
              <a:rPr lang="en-US" sz="1400" dirty="0" smtClean="0">
                <a:solidFill>
                  <a:srgbClr val="000000"/>
                </a:solidFill>
              </a:rPr>
              <a:t> </a:t>
            </a:r>
            <a:r>
              <a:rPr lang="en-US" sz="1400" dirty="0" err="1" smtClean="0">
                <a:solidFill>
                  <a:srgbClr val="000000"/>
                </a:solidFill>
              </a:rPr>
              <a:t>truyền</a:t>
            </a:r>
            <a:r>
              <a:rPr lang="en-US" sz="1400" dirty="0" smtClean="0">
                <a:solidFill>
                  <a:srgbClr val="000000"/>
                </a:solidFill>
              </a:rPr>
              <a:t>, </a:t>
            </a:r>
            <a:r>
              <a:rPr lang="en-US" sz="1400" dirty="0" err="1" smtClean="0">
                <a:solidFill>
                  <a:srgbClr val="000000"/>
                </a:solidFill>
              </a:rPr>
              <a:t>phổ</a:t>
            </a:r>
            <a:r>
              <a:rPr lang="en-US" sz="1400" dirty="0" smtClean="0">
                <a:solidFill>
                  <a:srgbClr val="000000"/>
                </a:solidFill>
              </a:rPr>
              <a:t> </a:t>
            </a:r>
            <a:r>
              <a:rPr lang="en-US" sz="1400" dirty="0" err="1" smtClean="0">
                <a:solidFill>
                  <a:srgbClr val="000000"/>
                </a:solidFill>
              </a:rPr>
              <a:t>biến</a:t>
            </a:r>
            <a:r>
              <a:rPr lang="en-US" sz="1400" dirty="0" smtClean="0">
                <a:solidFill>
                  <a:srgbClr val="000000"/>
                </a:solidFill>
              </a:rPr>
              <a:t> VBPL</a:t>
            </a:r>
            <a:endParaRPr lang="en-US" sz="1400" dirty="0">
              <a:solidFill>
                <a:srgbClr val="000000"/>
              </a:solidFill>
            </a:endParaRPr>
          </a:p>
        </p:txBody>
      </p:sp>
      <p:sp>
        <p:nvSpPr>
          <p:cNvPr id="15533" name="AutoShape 173"/>
          <p:cNvSpPr>
            <a:spLocks/>
          </p:cNvSpPr>
          <p:nvPr/>
        </p:nvSpPr>
        <p:spPr bwMode="auto">
          <a:xfrm>
            <a:off x="6713538" y="3951288"/>
            <a:ext cx="1973262" cy="392112"/>
          </a:xfrm>
          <a:prstGeom prst="accentCallout2">
            <a:avLst>
              <a:gd name="adj1" fmla="val 29148"/>
              <a:gd name="adj2" fmla="val -5046"/>
              <a:gd name="adj3" fmla="val 29148"/>
              <a:gd name="adj4" fmla="val -5046"/>
              <a:gd name="adj5" fmla="val 112551"/>
              <a:gd name="adj6" fmla="val -59833"/>
            </a:avLst>
          </a:prstGeom>
          <a:noFill/>
          <a:ln w="9525">
            <a:solidFill>
              <a:schemeClr val="bg2"/>
            </a:solidFill>
            <a:miter lim="800000"/>
            <a:headEnd/>
            <a:tailEnd type="diamond" w="med" len="med"/>
          </a:ln>
          <a:effectLst/>
        </p:spPr>
        <p:txBody>
          <a:bodyPr anchor="ctr"/>
          <a:lstStyle/>
          <a:p>
            <a:pPr algn="just" eaLnBrk="0" hangingPunct="0"/>
            <a:r>
              <a:rPr lang="en-US" sz="1400" dirty="0">
                <a:solidFill>
                  <a:srgbClr val="000000"/>
                </a:solidFill>
              </a:rPr>
              <a:t>5. </a:t>
            </a:r>
            <a:r>
              <a:rPr lang="en-US" sz="1400" dirty="0" err="1" smtClean="0">
                <a:solidFill>
                  <a:srgbClr val="000000"/>
                </a:solidFill>
              </a:rPr>
              <a:t>Tăng</a:t>
            </a:r>
            <a:r>
              <a:rPr lang="en-US" sz="1400" dirty="0" smtClean="0">
                <a:solidFill>
                  <a:srgbClr val="000000"/>
                </a:solidFill>
              </a:rPr>
              <a:t> </a:t>
            </a:r>
            <a:r>
              <a:rPr lang="en-US" sz="1400" dirty="0" err="1" smtClean="0">
                <a:solidFill>
                  <a:srgbClr val="000000"/>
                </a:solidFill>
              </a:rPr>
              <a:t>cường</a:t>
            </a:r>
            <a:r>
              <a:rPr lang="en-US" sz="1400" dirty="0" smtClean="0">
                <a:solidFill>
                  <a:srgbClr val="000000"/>
                </a:solidFill>
              </a:rPr>
              <a:t> p/h </a:t>
            </a:r>
            <a:r>
              <a:rPr lang="en-US" sz="1400" dirty="0" err="1" smtClean="0">
                <a:solidFill>
                  <a:srgbClr val="000000"/>
                </a:solidFill>
              </a:rPr>
              <a:t>giữa</a:t>
            </a:r>
            <a:r>
              <a:rPr lang="en-US" sz="1400" dirty="0" smtClean="0">
                <a:solidFill>
                  <a:srgbClr val="000000"/>
                </a:solidFill>
              </a:rPr>
              <a:t> </a:t>
            </a:r>
            <a:r>
              <a:rPr lang="en-US" sz="1400" dirty="0" err="1" smtClean="0">
                <a:solidFill>
                  <a:srgbClr val="000000"/>
                </a:solidFill>
              </a:rPr>
              <a:t>hoạt</a:t>
            </a:r>
            <a:r>
              <a:rPr lang="en-US" sz="1400" dirty="0" smtClean="0">
                <a:solidFill>
                  <a:srgbClr val="000000"/>
                </a:solidFill>
              </a:rPr>
              <a:t> </a:t>
            </a:r>
            <a:r>
              <a:rPr lang="en-US" sz="1400" dirty="0" err="1" smtClean="0">
                <a:solidFill>
                  <a:srgbClr val="000000"/>
                </a:solidFill>
              </a:rPr>
              <a:t>động</a:t>
            </a:r>
            <a:r>
              <a:rPr lang="en-US" sz="1400" dirty="0" smtClean="0">
                <a:solidFill>
                  <a:srgbClr val="000000"/>
                </a:solidFill>
              </a:rPr>
              <a:t> </a:t>
            </a:r>
            <a:r>
              <a:rPr lang="en-US" sz="1400" dirty="0" err="1" smtClean="0">
                <a:solidFill>
                  <a:srgbClr val="000000"/>
                </a:solidFill>
              </a:rPr>
              <a:t>cấp</a:t>
            </a:r>
            <a:r>
              <a:rPr lang="en-US" sz="1400" dirty="0" smtClean="0">
                <a:solidFill>
                  <a:srgbClr val="000000"/>
                </a:solidFill>
              </a:rPr>
              <a:t> </a:t>
            </a:r>
            <a:r>
              <a:rPr lang="en-US" sz="1400" dirty="0" err="1" smtClean="0">
                <a:solidFill>
                  <a:srgbClr val="000000"/>
                </a:solidFill>
              </a:rPr>
              <a:t>phép</a:t>
            </a:r>
            <a:r>
              <a:rPr lang="en-US" sz="1400" dirty="0" smtClean="0">
                <a:solidFill>
                  <a:srgbClr val="000000"/>
                </a:solidFill>
              </a:rPr>
              <a:t> </a:t>
            </a:r>
            <a:r>
              <a:rPr lang="en-US" sz="1400" dirty="0" err="1" smtClean="0">
                <a:solidFill>
                  <a:srgbClr val="000000"/>
                </a:solidFill>
              </a:rPr>
              <a:t>và</a:t>
            </a:r>
            <a:r>
              <a:rPr lang="en-US" sz="1400" dirty="0" smtClean="0">
                <a:solidFill>
                  <a:srgbClr val="000000"/>
                </a:solidFill>
              </a:rPr>
              <a:t> </a:t>
            </a:r>
            <a:r>
              <a:rPr lang="en-US" sz="1400" dirty="0" err="1" smtClean="0">
                <a:solidFill>
                  <a:srgbClr val="000000"/>
                </a:solidFill>
              </a:rPr>
              <a:t>thanh</a:t>
            </a:r>
            <a:r>
              <a:rPr lang="en-US" sz="1400" dirty="0" smtClean="0">
                <a:solidFill>
                  <a:srgbClr val="000000"/>
                </a:solidFill>
              </a:rPr>
              <a:t> </a:t>
            </a:r>
            <a:r>
              <a:rPr lang="en-US" sz="1400" dirty="0" err="1" smtClean="0">
                <a:solidFill>
                  <a:srgbClr val="000000"/>
                </a:solidFill>
              </a:rPr>
              <a:t>tra</a:t>
            </a:r>
            <a:r>
              <a:rPr lang="en-US" sz="1400" dirty="0" smtClean="0">
                <a:solidFill>
                  <a:srgbClr val="000000"/>
                </a:solidFill>
              </a:rPr>
              <a:t>, </a:t>
            </a:r>
            <a:r>
              <a:rPr lang="en-US" sz="1400" dirty="0" err="1" smtClean="0">
                <a:solidFill>
                  <a:srgbClr val="000000"/>
                </a:solidFill>
              </a:rPr>
              <a:t>phối</a:t>
            </a:r>
            <a:r>
              <a:rPr lang="en-US" sz="1400" dirty="0" smtClean="0">
                <a:solidFill>
                  <a:srgbClr val="000000"/>
                </a:solidFill>
              </a:rPr>
              <a:t> </a:t>
            </a:r>
            <a:r>
              <a:rPr lang="en-US" sz="1400" dirty="0" err="1" smtClean="0">
                <a:solidFill>
                  <a:srgbClr val="000000"/>
                </a:solidFill>
              </a:rPr>
              <a:t>hợp</a:t>
            </a:r>
            <a:r>
              <a:rPr lang="en-US" sz="1400" dirty="0" smtClean="0">
                <a:solidFill>
                  <a:srgbClr val="000000"/>
                </a:solidFill>
              </a:rPr>
              <a:t> </a:t>
            </a:r>
            <a:r>
              <a:rPr lang="en-US" sz="1400" dirty="0" err="1" smtClean="0">
                <a:solidFill>
                  <a:srgbClr val="000000"/>
                </a:solidFill>
              </a:rPr>
              <a:t>giữa</a:t>
            </a:r>
            <a:r>
              <a:rPr lang="en-US" sz="1400" dirty="0" smtClean="0">
                <a:solidFill>
                  <a:srgbClr val="000000"/>
                </a:solidFill>
              </a:rPr>
              <a:t> </a:t>
            </a:r>
            <a:r>
              <a:rPr lang="en-US" sz="1400" dirty="0" err="1" smtClean="0">
                <a:solidFill>
                  <a:srgbClr val="000000"/>
                </a:solidFill>
              </a:rPr>
              <a:t>Cục</a:t>
            </a:r>
            <a:r>
              <a:rPr lang="en-US" sz="1400" dirty="0" smtClean="0">
                <a:solidFill>
                  <a:srgbClr val="000000"/>
                </a:solidFill>
              </a:rPr>
              <a:t> ATBXHN </a:t>
            </a:r>
            <a:r>
              <a:rPr lang="en-US" sz="1400" dirty="0" err="1" smtClean="0">
                <a:solidFill>
                  <a:srgbClr val="000000"/>
                </a:solidFill>
              </a:rPr>
              <a:t>và</a:t>
            </a:r>
            <a:r>
              <a:rPr lang="en-US" sz="1400" dirty="0" smtClean="0">
                <a:solidFill>
                  <a:srgbClr val="000000"/>
                </a:solidFill>
              </a:rPr>
              <a:t> </a:t>
            </a:r>
            <a:r>
              <a:rPr lang="en-US" sz="1400" dirty="0" err="1" smtClean="0">
                <a:solidFill>
                  <a:srgbClr val="000000"/>
                </a:solidFill>
              </a:rPr>
              <a:t>Sở</a:t>
            </a:r>
            <a:r>
              <a:rPr lang="en-US" sz="1400" dirty="0" smtClean="0">
                <a:solidFill>
                  <a:srgbClr val="000000"/>
                </a:solidFill>
              </a:rPr>
              <a:t> KHCN (</a:t>
            </a:r>
            <a:r>
              <a:rPr lang="en-US" sz="1400" dirty="0" err="1" smtClean="0">
                <a:solidFill>
                  <a:srgbClr val="000000"/>
                </a:solidFill>
              </a:rPr>
              <a:t>như</a:t>
            </a:r>
            <a:r>
              <a:rPr lang="en-US" sz="1400" dirty="0" smtClean="0">
                <a:solidFill>
                  <a:srgbClr val="000000"/>
                </a:solidFill>
              </a:rPr>
              <a:t> </a:t>
            </a:r>
            <a:r>
              <a:rPr lang="en-US" sz="1400" dirty="0" err="1" smtClean="0">
                <a:solidFill>
                  <a:srgbClr val="000000"/>
                </a:solidFill>
              </a:rPr>
              <a:t>phối</a:t>
            </a:r>
            <a:r>
              <a:rPr lang="en-US" sz="1400" dirty="0" smtClean="0">
                <a:solidFill>
                  <a:srgbClr val="000000"/>
                </a:solidFill>
              </a:rPr>
              <a:t> </a:t>
            </a:r>
            <a:r>
              <a:rPr lang="en-US" sz="1400" dirty="0" err="1" smtClean="0">
                <a:solidFill>
                  <a:srgbClr val="000000"/>
                </a:solidFill>
              </a:rPr>
              <a:t>hợp</a:t>
            </a:r>
            <a:r>
              <a:rPr lang="en-US" sz="1400" dirty="0" smtClean="0">
                <a:solidFill>
                  <a:srgbClr val="000000"/>
                </a:solidFill>
              </a:rPr>
              <a:t> </a:t>
            </a:r>
            <a:r>
              <a:rPr lang="en-US" sz="1400" dirty="0" err="1" smtClean="0">
                <a:solidFill>
                  <a:srgbClr val="000000"/>
                </a:solidFill>
              </a:rPr>
              <a:t>trong</a:t>
            </a:r>
            <a:r>
              <a:rPr lang="en-US" sz="1400" dirty="0" smtClean="0">
                <a:solidFill>
                  <a:srgbClr val="000000"/>
                </a:solidFill>
              </a:rPr>
              <a:t> </a:t>
            </a:r>
            <a:r>
              <a:rPr lang="en-US" sz="1400" dirty="0" err="1" smtClean="0">
                <a:solidFill>
                  <a:srgbClr val="000000"/>
                </a:solidFill>
              </a:rPr>
              <a:t>thẩm</a:t>
            </a:r>
            <a:r>
              <a:rPr lang="en-US" sz="1400" dirty="0" smtClean="0">
                <a:solidFill>
                  <a:srgbClr val="000000"/>
                </a:solidFill>
              </a:rPr>
              <a:t> </a:t>
            </a:r>
            <a:r>
              <a:rPr lang="en-US" sz="1400" dirty="0" err="1" smtClean="0">
                <a:solidFill>
                  <a:srgbClr val="000000"/>
                </a:solidFill>
              </a:rPr>
              <a:t>định</a:t>
            </a:r>
            <a:r>
              <a:rPr lang="en-US" sz="1400" dirty="0" smtClean="0">
                <a:solidFill>
                  <a:srgbClr val="000000"/>
                </a:solidFill>
              </a:rPr>
              <a:t>)</a:t>
            </a:r>
            <a:endParaRPr lang="en-US" sz="1400" dirty="0">
              <a:solidFill>
                <a:srgbClr val="000000"/>
              </a:solidFill>
            </a:endParaRPr>
          </a:p>
        </p:txBody>
      </p:sp>
      <p:sp>
        <p:nvSpPr>
          <p:cNvPr id="15534" name="AutoShape 174"/>
          <p:cNvSpPr>
            <a:spLocks/>
          </p:cNvSpPr>
          <p:nvPr/>
        </p:nvSpPr>
        <p:spPr bwMode="auto">
          <a:xfrm>
            <a:off x="755650" y="1597025"/>
            <a:ext cx="1593850" cy="434975"/>
          </a:xfrm>
          <a:prstGeom prst="accentCallout2">
            <a:avLst>
              <a:gd name="adj1" fmla="val 43796"/>
              <a:gd name="adj2" fmla="val 104782"/>
              <a:gd name="adj3" fmla="val 43796"/>
              <a:gd name="adj4" fmla="val 114843"/>
              <a:gd name="adj5" fmla="val 118250"/>
              <a:gd name="adj6" fmla="val 125000"/>
            </a:avLst>
          </a:prstGeom>
          <a:noFill/>
          <a:ln w="9525">
            <a:solidFill>
              <a:schemeClr val="tx2"/>
            </a:solidFill>
            <a:miter lim="800000"/>
            <a:headEnd/>
            <a:tailEnd type="diamond" w="med" len="med"/>
          </a:ln>
          <a:effectLst/>
        </p:spPr>
        <p:txBody>
          <a:bodyPr anchor="ctr"/>
          <a:lstStyle/>
          <a:p>
            <a:pPr algn="r" eaLnBrk="0" hangingPunct="0"/>
            <a:r>
              <a:rPr lang="en-US" sz="1400" dirty="0">
                <a:solidFill>
                  <a:srgbClr val="000000"/>
                </a:solidFill>
              </a:rPr>
              <a:t>1. </a:t>
            </a:r>
            <a:r>
              <a:rPr lang="en-US" sz="1400" dirty="0" err="1" smtClean="0">
                <a:solidFill>
                  <a:srgbClr val="000000"/>
                </a:solidFill>
              </a:rPr>
              <a:t>Hoàn</a:t>
            </a:r>
            <a:r>
              <a:rPr lang="en-US" sz="1400" dirty="0" smtClean="0">
                <a:solidFill>
                  <a:srgbClr val="000000"/>
                </a:solidFill>
              </a:rPr>
              <a:t> </a:t>
            </a:r>
            <a:r>
              <a:rPr lang="en-US" sz="1400" dirty="0" err="1" smtClean="0">
                <a:solidFill>
                  <a:srgbClr val="000000"/>
                </a:solidFill>
              </a:rPr>
              <a:t>thiện</a:t>
            </a:r>
            <a:r>
              <a:rPr lang="en-US" sz="1400" dirty="0" smtClean="0">
                <a:solidFill>
                  <a:srgbClr val="000000"/>
                </a:solidFill>
              </a:rPr>
              <a:t> </a:t>
            </a:r>
            <a:r>
              <a:rPr lang="en-US" sz="1400" dirty="0" err="1" smtClean="0">
                <a:solidFill>
                  <a:srgbClr val="000000"/>
                </a:solidFill>
              </a:rPr>
              <a:t>hệ</a:t>
            </a:r>
            <a:r>
              <a:rPr lang="en-US" sz="1400" dirty="0" smtClean="0">
                <a:solidFill>
                  <a:srgbClr val="000000"/>
                </a:solidFill>
              </a:rPr>
              <a:t> </a:t>
            </a:r>
            <a:r>
              <a:rPr lang="en-US" sz="1400" dirty="0" err="1" smtClean="0">
                <a:solidFill>
                  <a:srgbClr val="000000"/>
                </a:solidFill>
              </a:rPr>
              <a:t>thống</a:t>
            </a:r>
            <a:r>
              <a:rPr lang="en-US" sz="1400" dirty="0" smtClean="0">
                <a:solidFill>
                  <a:srgbClr val="000000"/>
                </a:solidFill>
              </a:rPr>
              <a:t> </a:t>
            </a:r>
            <a:r>
              <a:rPr lang="en-US" sz="1400" dirty="0" err="1" smtClean="0">
                <a:solidFill>
                  <a:srgbClr val="000000"/>
                </a:solidFill>
              </a:rPr>
              <a:t>văn</a:t>
            </a:r>
            <a:r>
              <a:rPr lang="en-US" sz="1400" dirty="0" smtClean="0">
                <a:solidFill>
                  <a:srgbClr val="000000"/>
                </a:solidFill>
              </a:rPr>
              <a:t> </a:t>
            </a:r>
            <a:r>
              <a:rPr lang="en-US" sz="1400" dirty="0" err="1" smtClean="0">
                <a:solidFill>
                  <a:srgbClr val="000000"/>
                </a:solidFill>
              </a:rPr>
              <a:t>bản</a:t>
            </a:r>
            <a:r>
              <a:rPr lang="en-US" sz="1400" dirty="0" smtClean="0">
                <a:solidFill>
                  <a:srgbClr val="000000"/>
                </a:solidFill>
              </a:rPr>
              <a:t> </a:t>
            </a:r>
            <a:r>
              <a:rPr lang="en-US" sz="1400" dirty="0" err="1" smtClean="0">
                <a:solidFill>
                  <a:srgbClr val="000000"/>
                </a:solidFill>
              </a:rPr>
              <a:t>pháp</a:t>
            </a:r>
            <a:r>
              <a:rPr lang="en-US" sz="1400" dirty="0" smtClean="0">
                <a:solidFill>
                  <a:srgbClr val="000000"/>
                </a:solidFill>
              </a:rPr>
              <a:t> </a:t>
            </a:r>
            <a:r>
              <a:rPr lang="en-US" sz="1400" dirty="0" err="1" smtClean="0">
                <a:solidFill>
                  <a:srgbClr val="000000"/>
                </a:solidFill>
              </a:rPr>
              <a:t>luật</a:t>
            </a:r>
            <a:endParaRPr lang="en-US" sz="1400" dirty="0">
              <a:solidFill>
                <a:srgbClr val="000000"/>
              </a:solidFill>
            </a:endParaRPr>
          </a:p>
        </p:txBody>
      </p:sp>
      <p:sp>
        <p:nvSpPr>
          <p:cNvPr id="15535" name="AutoShape 175"/>
          <p:cNvSpPr>
            <a:spLocks/>
          </p:cNvSpPr>
          <p:nvPr/>
        </p:nvSpPr>
        <p:spPr bwMode="auto">
          <a:xfrm>
            <a:off x="76200" y="4103688"/>
            <a:ext cx="1593850" cy="434975"/>
          </a:xfrm>
          <a:prstGeom prst="accentCallout2">
            <a:avLst>
              <a:gd name="adj1" fmla="val 26278"/>
              <a:gd name="adj2" fmla="val 104782"/>
              <a:gd name="adj3" fmla="val 26278"/>
              <a:gd name="adj4" fmla="val 118926"/>
              <a:gd name="adj5" fmla="val -35769"/>
              <a:gd name="adj6" fmla="val 134463"/>
            </a:avLst>
          </a:prstGeom>
          <a:noFill/>
          <a:ln w="9525">
            <a:solidFill>
              <a:schemeClr val="accent2"/>
            </a:solidFill>
            <a:miter lim="800000"/>
            <a:headEnd/>
            <a:tailEnd type="diamond" w="med" len="med"/>
          </a:ln>
          <a:effectLst/>
        </p:spPr>
        <p:txBody>
          <a:bodyPr anchor="ctr"/>
          <a:lstStyle/>
          <a:p>
            <a:pPr algn="r" eaLnBrk="0" hangingPunct="0"/>
            <a:r>
              <a:rPr lang="en-US" sz="1400" dirty="0">
                <a:solidFill>
                  <a:srgbClr val="000000"/>
                </a:solidFill>
              </a:rPr>
              <a:t>2. </a:t>
            </a:r>
            <a:r>
              <a:rPr lang="en-US" sz="1400" dirty="0" err="1" smtClean="0">
                <a:solidFill>
                  <a:srgbClr val="000000"/>
                </a:solidFill>
              </a:rPr>
              <a:t>Cải</a:t>
            </a:r>
            <a:r>
              <a:rPr lang="en-US" sz="1400" dirty="0" smtClean="0">
                <a:solidFill>
                  <a:srgbClr val="000000"/>
                </a:solidFill>
              </a:rPr>
              <a:t> </a:t>
            </a:r>
            <a:r>
              <a:rPr lang="en-US" sz="1400" dirty="0" err="1" smtClean="0">
                <a:solidFill>
                  <a:srgbClr val="000000"/>
                </a:solidFill>
              </a:rPr>
              <a:t>cách</a:t>
            </a:r>
            <a:r>
              <a:rPr lang="en-US" sz="1400" dirty="0" smtClean="0">
                <a:solidFill>
                  <a:srgbClr val="000000"/>
                </a:solidFill>
              </a:rPr>
              <a:t> TTHC</a:t>
            </a:r>
            <a:endParaRPr lang="en-US" sz="1400" dirty="0">
              <a:solidFill>
                <a:srgbClr val="000000"/>
              </a:solidFill>
            </a:endParaRPr>
          </a:p>
        </p:txBody>
      </p:sp>
      <p:sp>
        <p:nvSpPr>
          <p:cNvPr id="15536" name="AutoShape 176"/>
          <p:cNvSpPr>
            <a:spLocks/>
          </p:cNvSpPr>
          <p:nvPr/>
        </p:nvSpPr>
        <p:spPr bwMode="auto">
          <a:xfrm>
            <a:off x="304800" y="5410200"/>
            <a:ext cx="1509713" cy="392113"/>
          </a:xfrm>
          <a:prstGeom prst="accentCallout2">
            <a:avLst>
              <a:gd name="adj1" fmla="val 29148"/>
              <a:gd name="adj2" fmla="val 105046"/>
              <a:gd name="adj3" fmla="val 29148"/>
              <a:gd name="adj4" fmla="val 105046"/>
              <a:gd name="adj5" fmla="val 59513"/>
              <a:gd name="adj6" fmla="val 130074"/>
            </a:avLst>
          </a:prstGeom>
          <a:noFill/>
          <a:ln w="9525">
            <a:solidFill>
              <a:schemeClr val="accent1"/>
            </a:solidFill>
            <a:miter lim="800000"/>
            <a:headEnd/>
            <a:tailEnd type="diamond" w="med" len="med"/>
          </a:ln>
          <a:effectLst/>
        </p:spPr>
        <p:txBody>
          <a:bodyPr anchor="ctr"/>
          <a:lstStyle/>
          <a:p>
            <a:pPr eaLnBrk="0" hangingPunct="0"/>
            <a:r>
              <a:rPr lang="en-US" sz="1400" dirty="0">
                <a:solidFill>
                  <a:srgbClr val="000000"/>
                </a:solidFill>
              </a:rPr>
              <a:t>3. </a:t>
            </a:r>
            <a:r>
              <a:rPr lang="en-US" sz="1400" dirty="0" err="1" smtClean="0">
                <a:solidFill>
                  <a:srgbClr val="000000"/>
                </a:solidFill>
              </a:rPr>
              <a:t>Triển</a:t>
            </a:r>
            <a:r>
              <a:rPr lang="en-US" sz="1400" dirty="0" smtClean="0">
                <a:solidFill>
                  <a:srgbClr val="000000"/>
                </a:solidFill>
              </a:rPr>
              <a:t> </a:t>
            </a:r>
            <a:r>
              <a:rPr lang="en-US" sz="1400" dirty="0" err="1" smtClean="0">
                <a:solidFill>
                  <a:srgbClr val="000000"/>
                </a:solidFill>
              </a:rPr>
              <a:t>khai</a:t>
            </a:r>
            <a:r>
              <a:rPr lang="en-US" sz="1400" dirty="0" smtClean="0">
                <a:solidFill>
                  <a:srgbClr val="000000"/>
                </a:solidFill>
              </a:rPr>
              <a:t> </a:t>
            </a:r>
            <a:r>
              <a:rPr lang="en-US" sz="1400" dirty="0" err="1" smtClean="0">
                <a:solidFill>
                  <a:srgbClr val="000000"/>
                </a:solidFill>
              </a:rPr>
              <a:t>dịch</a:t>
            </a:r>
            <a:r>
              <a:rPr lang="en-US" sz="1400" dirty="0" smtClean="0">
                <a:solidFill>
                  <a:srgbClr val="000000"/>
                </a:solidFill>
              </a:rPr>
              <a:t> </a:t>
            </a:r>
            <a:r>
              <a:rPr lang="en-US" sz="1400" dirty="0" err="1" smtClean="0">
                <a:solidFill>
                  <a:srgbClr val="000000"/>
                </a:solidFill>
              </a:rPr>
              <a:t>vụ</a:t>
            </a:r>
            <a:r>
              <a:rPr lang="en-US" sz="1400" dirty="0" smtClean="0">
                <a:solidFill>
                  <a:srgbClr val="000000"/>
                </a:solidFill>
              </a:rPr>
              <a:t> </a:t>
            </a:r>
            <a:r>
              <a:rPr lang="en-US" sz="1400" dirty="0" err="1" smtClean="0">
                <a:solidFill>
                  <a:srgbClr val="000000"/>
                </a:solidFill>
              </a:rPr>
              <a:t>công</a:t>
            </a:r>
            <a:r>
              <a:rPr lang="en-US" sz="1400" dirty="0" smtClean="0">
                <a:solidFill>
                  <a:srgbClr val="000000"/>
                </a:solidFill>
              </a:rPr>
              <a:t> </a:t>
            </a:r>
            <a:r>
              <a:rPr lang="en-US" sz="1400" dirty="0" err="1" smtClean="0">
                <a:solidFill>
                  <a:srgbClr val="000000"/>
                </a:solidFill>
              </a:rPr>
              <a:t>trực</a:t>
            </a:r>
            <a:r>
              <a:rPr lang="en-US" sz="1400" dirty="0" smtClean="0">
                <a:solidFill>
                  <a:srgbClr val="000000"/>
                </a:solidFill>
              </a:rPr>
              <a:t> </a:t>
            </a:r>
            <a:r>
              <a:rPr lang="en-US" sz="1400" dirty="0" err="1" smtClean="0">
                <a:solidFill>
                  <a:srgbClr val="000000"/>
                </a:solidFill>
              </a:rPr>
              <a:t>tuyến</a:t>
            </a:r>
            <a:endParaRPr lang="en-US" sz="1400" dirty="0">
              <a:solidFill>
                <a:srgbClr val="000000"/>
              </a:solidFill>
            </a:endParaRPr>
          </a:p>
        </p:txBody>
      </p:sp>
      <p:sp>
        <p:nvSpPr>
          <p:cNvPr id="15538" name="Rectangle 178"/>
          <p:cNvSpPr>
            <a:spLocks noChangeArrowheads="1"/>
          </p:cNvSpPr>
          <p:nvPr/>
        </p:nvSpPr>
        <p:spPr bwMode="gray">
          <a:xfrm>
            <a:off x="4495800" y="5702300"/>
            <a:ext cx="42863" cy="355600"/>
          </a:xfrm>
          <a:prstGeom prst="rect">
            <a:avLst/>
          </a:prstGeom>
          <a:solidFill>
            <a:srgbClr val="FF9900"/>
          </a:solidFill>
          <a:ln w="9525" algn="ctr">
            <a:noFill/>
            <a:miter lim="800000"/>
            <a:headEnd/>
            <a:tailEnd/>
          </a:ln>
          <a:effectLst/>
        </p:spPr>
        <p:txBody>
          <a:bodyPr wrap="none" anchor="ctr"/>
          <a:lstStyle/>
          <a:p>
            <a:endParaRPr lang="en-US"/>
          </a:p>
        </p:txBody>
      </p:sp>
      <p:grpSp>
        <p:nvGrpSpPr>
          <p:cNvPr id="179" name="Group 98"/>
          <p:cNvGrpSpPr>
            <a:grpSpLocks/>
          </p:cNvGrpSpPr>
          <p:nvPr/>
        </p:nvGrpSpPr>
        <p:grpSpPr bwMode="auto">
          <a:xfrm>
            <a:off x="4470520" y="5131942"/>
            <a:ext cx="1146175" cy="1384300"/>
            <a:chOff x="2064" y="1008"/>
            <a:chExt cx="722" cy="872"/>
          </a:xfrm>
        </p:grpSpPr>
        <p:sp>
          <p:nvSpPr>
            <p:cNvPr id="180" name="Oval 99"/>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en-US"/>
            </a:p>
          </p:txBody>
        </p:sp>
        <p:grpSp>
          <p:nvGrpSpPr>
            <p:cNvPr id="181" name="Group 100"/>
            <p:cNvGrpSpPr>
              <a:grpSpLocks/>
            </p:cNvGrpSpPr>
            <p:nvPr/>
          </p:nvGrpSpPr>
          <p:grpSpPr bwMode="auto">
            <a:xfrm>
              <a:off x="2086" y="1031"/>
              <a:ext cx="680" cy="849"/>
              <a:chOff x="3975" y="1593"/>
              <a:chExt cx="931" cy="1163"/>
            </a:xfrm>
          </p:grpSpPr>
          <p:pic>
            <p:nvPicPr>
              <p:cNvPr id="194" name="Picture 101"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195" name="Oval 102"/>
              <p:cNvSpPr>
                <a:spLocks noChangeArrowheads="1"/>
              </p:cNvSpPr>
              <p:nvPr/>
            </p:nvSpPr>
            <p:spPr bwMode="gray">
              <a:xfrm>
                <a:off x="3975" y="1593"/>
                <a:ext cx="931" cy="937"/>
              </a:xfrm>
              <a:prstGeom prst="ellipse">
                <a:avLst/>
              </a:prstGeom>
              <a:solidFill>
                <a:schemeClr val="bg2">
                  <a:alpha val="50000"/>
                </a:schemeClr>
              </a:solidFill>
              <a:ln w="9525" algn="ctr">
                <a:noFill/>
                <a:round/>
                <a:headEnd/>
                <a:tailEnd/>
              </a:ln>
              <a:effectLst/>
            </p:spPr>
            <p:txBody>
              <a:bodyPr wrap="none" anchor="ctr"/>
              <a:lstStyle/>
              <a:p>
                <a:endParaRPr lang="en-US"/>
              </a:p>
            </p:txBody>
          </p:sp>
          <p:pic>
            <p:nvPicPr>
              <p:cNvPr id="196" name="Picture 103" descr="light_shadow1"/>
              <p:cNvPicPr>
                <a:picLocks noChangeAspect="1" noChangeArrowheads="1"/>
              </p:cNvPicPr>
              <p:nvPr/>
            </p:nvPicPr>
            <p:blipFill>
              <a:blip r:embed="rId3" cstate="print"/>
              <a:srcRect t="14285"/>
              <a:stretch>
                <a:fillRect/>
              </a:stretch>
            </p:blipFill>
            <p:spPr bwMode="gray">
              <a:xfrm>
                <a:off x="3984" y="1632"/>
                <a:ext cx="682" cy="585"/>
              </a:xfrm>
              <a:prstGeom prst="rect">
                <a:avLst/>
              </a:prstGeom>
              <a:noFill/>
            </p:spPr>
          </p:pic>
          <p:grpSp>
            <p:nvGrpSpPr>
              <p:cNvPr id="197" name="Group 104"/>
              <p:cNvGrpSpPr>
                <a:grpSpLocks/>
              </p:cNvGrpSpPr>
              <p:nvPr/>
            </p:nvGrpSpPr>
            <p:grpSpPr bwMode="auto">
              <a:xfrm rot="-3733502" flipH="1" flipV="1">
                <a:off x="4256" y="2247"/>
                <a:ext cx="820" cy="198"/>
                <a:chOff x="2532" y="1051"/>
                <a:chExt cx="893" cy="246"/>
              </a:xfrm>
            </p:grpSpPr>
            <p:grpSp>
              <p:nvGrpSpPr>
                <p:cNvPr id="198" name="Group 105"/>
                <p:cNvGrpSpPr>
                  <a:grpSpLocks/>
                </p:cNvGrpSpPr>
                <p:nvPr/>
              </p:nvGrpSpPr>
              <p:grpSpPr bwMode="auto">
                <a:xfrm>
                  <a:off x="2532" y="1051"/>
                  <a:ext cx="743" cy="185"/>
                  <a:chOff x="1565" y="2568"/>
                  <a:chExt cx="1118" cy="279"/>
                </a:xfrm>
              </p:grpSpPr>
              <p:sp>
                <p:nvSpPr>
                  <p:cNvPr id="204"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05"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06"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07"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99" name="Group 110"/>
                <p:cNvGrpSpPr>
                  <a:grpSpLocks/>
                </p:cNvGrpSpPr>
                <p:nvPr/>
              </p:nvGrpSpPr>
              <p:grpSpPr bwMode="auto">
                <a:xfrm rot="1353540">
                  <a:off x="2682" y="1111"/>
                  <a:ext cx="743" cy="186"/>
                  <a:chOff x="1565" y="2568"/>
                  <a:chExt cx="1118" cy="279"/>
                </a:xfrm>
              </p:grpSpPr>
              <p:sp>
                <p:nvSpPr>
                  <p:cNvPr id="200"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01"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02"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03" name="AutoShape 11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82" name="Group 115"/>
            <p:cNvGrpSpPr>
              <a:grpSpLocks/>
            </p:cNvGrpSpPr>
            <p:nvPr/>
          </p:nvGrpSpPr>
          <p:grpSpPr bwMode="auto">
            <a:xfrm rot="-3733502" flipH="1" flipV="1">
              <a:off x="2362" y="1505"/>
              <a:ext cx="527" cy="128"/>
              <a:chOff x="2532" y="1051"/>
              <a:chExt cx="893" cy="246"/>
            </a:xfrm>
          </p:grpSpPr>
          <p:grpSp>
            <p:nvGrpSpPr>
              <p:cNvPr id="184" name="Group 116"/>
              <p:cNvGrpSpPr>
                <a:grpSpLocks/>
              </p:cNvGrpSpPr>
              <p:nvPr/>
            </p:nvGrpSpPr>
            <p:grpSpPr bwMode="auto">
              <a:xfrm>
                <a:off x="2532" y="1051"/>
                <a:ext cx="743" cy="185"/>
                <a:chOff x="1565" y="2568"/>
                <a:chExt cx="1118" cy="279"/>
              </a:xfrm>
            </p:grpSpPr>
            <p:sp>
              <p:nvSpPr>
                <p:cNvPr id="190"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91"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92"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93"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85" name="Group 121"/>
              <p:cNvGrpSpPr>
                <a:grpSpLocks/>
              </p:cNvGrpSpPr>
              <p:nvPr/>
            </p:nvGrpSpPr>
            <p:grpSpPr bwMode="auto">
              <a:xfrm rot="1353540">
                <a:off x="2682" y="1111"/>
                <a:ext cx="743" cy="186"/>
                <a:chOff x="1565" y="2568"/>
                <a:chExt cx="1118" cy="279"/>
              </a:xfrm>
            </p:grpSpPr>
            <p:sp>
              <p:nvSpPr>
                <p:cNvPr id="186"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87" name="AutoShape 12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88" name="AutoShape 124"/>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89" name="AutoShape 125"/>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sp>
          <p:nvSpPr>
            <p:cNvPr id="183" name="Rectangle 126"/>
            <p:cNvSpPr>
              <a:spLocks noChangeArrowheads="1"/>
            </p:cNvSpPr>
            <p:nvPr/>
          </p:nvSpPr>
          <p:spPr bwMode="gray">
            <a:xfrm>
              <a:off x="2337" y="1272"/>
              <a:ext cx="188" cy="213"/>
            </a:xfrm>
            <a:prstGeom prst="rect">
              <a:avLst/>
            </a:prstGeom>
            <a:noFill/>
            <a:ln w="9525" algn="ctr">
              <a:noFill/>
              <a:miter lim="800000"/>
              <a:headEnd/>
              <a:tailEnd/>
            </a:ln>
            <a:effectLst/>
          </p:spPr>
          <p:txBody>
            <a:bodyPr wrap="none">
              <a:spAutoFit/>
              <a:flatTx/>
            </a:bodyPr>
            <a:lstStyle/>
            <a:p>
              <a:pPr algn="ctr"/>
              <a:r>
                <a:rPr lang="en-US" sz="1600" b="1" dirty="0" smtClean="0">
                  <a:solidFill>
                    <a:srgbClr val="000000"/>
                  </a:solidFill>
                </a:rPr>
                <a:t>4</a:t>
              </a:r>
              <a:endParaRPr lang="en-US" sz="1600" b="1" dirty="0">
                <a:solidFill>
                  <a:srgbClr val="000000"/>
                </a:solidFill>
              </a:endParaRPr>
            </a:p>
          </p:txBody>
        </p:sp>
      </p:grpSp>
      <p:sp>
        <p:nvSpPr>
          <p:cNvPr id="208" name="AutoShape 173"/>
          <p:cNvSpPr>
            <a:spLocks/>
          </p:cNvSpPr>
          <p:nvPr/>
        </p:nvSpPr>
        <p:spPr bwMode="auto">
          <a:xfrm>
            <a:off x="6477000" y="5322888"/>
            <a:ext cx="1509712" cy="392112"/>
          </a:xfrm>
          <a:prstGeom prst="accentCallout2">
            <a:avLst>
              <a:gd name="adj1" fmla="val 29148"/>
              <a:gd name="adj2" fmla="val -5046"/>
              <a:gd name="adj3" fmla="val 29148"/>
              <a:gd name="adj4" fmla="val -5046"/>
              <a:gd name="adj5" fmla="val 112551"/>
              <a:gd name="adj6" fmla="val -59833"/>
            </a:avLst>
          </a:prstGeom>
          <a:noFill/>
          <a:ln w="9525">
            <a:solidFill>
              <a:schemeClr val="bg2"/>
            </a:solidFill>
            <a:miter lim="800000"/>
            <a:headEnd/>
            <a:tailEnd type="diamond" w="med" len="med"/>
          </a:ln>
          <a:effectLst/>
        </p:spPr>
        <p:txBody>
          <a:bodyPr anchor="ctr"/>
          <a:lstStyle/>
          <a:p>
            <a:pPr algn="just" eaLnBrk="0" hangingPunct="0"/>
            <a:r>
              <a:rPr lang="en-US" sz="1400" dirty="0" smtClean="0">
                <a:solidFill>
                  <a:srgbClr val="000000"/>
                </a:solidFill>
              </a:rPr>
              <a:t>4.Tăng </a:t>
            </a:r>
            <a:r>
              <a:rPr lang="en-US" sz="1400" dirty="0" err="1" smtClean="0">
                <a:solidFill>
                  <a:srgbClr val="000000"/>
                </a:solidFill>
              </a:rPr>
              <a:t>cường</a:t>
            </a:r>
            <a:r>
              <a:rPr lang="en-US" sz="1400" dirty="0" smtClean="0">
                <a:solidFill>
                  <a:srgbClr val="000000"/>
                </a:solidFill>
              </a:rPr>
              <a:t> </a:t>
            </a:r>
            <a:r>
              <a:rPr lang="en-US" sz="1400" dirty="0" err="1" smtClean="0">
                <a:solidFill>
                  <a:srgbClr val="000000"/>
                </a:solidFill>
              </a:rPr>
              <a:t>giám</a:t>
            </a:r>
            <a:r>
              <a:rPr lang="en-US" sz="1400" dirty="0" smtClean="0">
                <a:solidFill>
                  <a:srgbClr val="000000"/>
                </a:solidFill>
              </a:rPr>
              <a:t> </a:t>
            </a:r>
            <a:r>
              <a:rPr lang="en-US" sz="1400" dirty="0" err="1" smtClean="0">
                <a:solidFill>
                  <a:srgbClr val="000000"/>
                </a:solidFill>
              </a:rPr>
              <a:t>sát</a:t>
            </a:r>
            <a:r>
              <a:rPr lang="en-US" sz="1400" dirty="0" smtClean="0">
                <a:solidFill>
                  <a:srgbClr val="000000"/>
                </a:solidFill>
              </a:rPr>
              <a:t>, </a:t>
            </a:r>
            <a:r>
              <a:rPr lang="en-US" sz="1400" dirty="0" err="1" smtClean="0">
                <a:solidFill>
                  <a:srgbClr val="000000"/>
                </a:solidFill>
              </a:rPr>
              <a:t>kiểm</a:t>
            </a:r>
            <a:r>
              <a:rPr lang="en-US" sz="1400" dirty="0" smtClean="0">
                <a:solidFill>
                  <a:srgbClr val="000000"/>
                </a:solidFill>
              </a:rPr>
              <a:t> </a:t>
            </a:r>
            <a:r>
              <a:rPr lang="en-US" sz="1400" dirty="0" err="1" smtClean="0">
                <a:solidFill>
                  <a:srgbClr val="000000"/>
                </a:solidFill>
              </a:rPr>
              <a:t>tra</a:t>
            </a:r>
            <a:r>
              <a:rPr lang="en-US" sz="1400" dirty="0" smtClean="0">
                <a:solidFill>
                  <a:srgbClr val="000000"/>
                </a:solidFill>
              </a:rPr>
              <a:t> </a:t>
            </a:r>
            <a:r>
              <a:rPr lang="en-US" sz="1400" dirty="0" err="1" smtClean="0">
                <a:solidFill>
                  <a:srgbClr val="000000"/>
                </a:solidFill>
              </a:rPr>
              <a:t>sau</a:t>
            </a:r>
            <a:r>
              <a:rPr lang="en-US" sz="1400" dirty="0" smtClean="0">
                <a:solidFill>
                  <a:srgbClr val="000000"/>
                </a:solidFill>
              </a:rPr>
              <a:t> </a:t>
            </a:r>
            <a:r>
              <a:rPr lang="en-US" sz="1400" dirty="0" err="1" smtClean="0">
                <a:solidFill>
                  <a:srgbClr val="000000"/>
                </a:solidFill>
              </a:rPr>
              <a:t>cấp</a:t>
            </a:r>
            <a:r>
              <a:rPr lang="en-US" sz="1400" dirty="0" smtClean="0">
                <a:solidFill>
                  <a:srgbClr val="000000"/>
                </a:solidFill>
              </a:rPr>
              <a:t> </a:t>
            </a:r>
            <a:r>
              <a:rPr lang="en-US" sz="1400" dirty="0" err="1" smtClean="0">
                <a:solidFill>
                  <a:srgbClr val="000000"/>
                </a:solidFill>
              </a:rPr>
              <a:t>phép</a:t>
            </a:r>
            <a:endParaRPr lang="en-US" sz="1400" dirty="0">
              <a:solidFill>
                <a:srgbClr val="000000"/>
              </a:solidFill>
            </a:endParaRPr>
          </a:p>
        </p:txBody>
      </p:sp>
      <p:sp>
        <p:nvSpPr>
          <p:cNvPr id="209" name="Line 8"/>
          <p:cNvSpPr>
            <a:spLocks noChangeShapeType="1"/>
          </p:cNvSpPr>
          <p:nvPr/>
        </p:nvSpPr>
        <p:spPr bwMode="gray">
          <a:xfrm flipH="1" flipV="1">
            <a:off x="4707781" y="4154544"/>
            <a:ext cx="147432" cy="973388"/>
          </a:xfrm>
          <a:prstGeom prst="line">
            <a:avLst/>
          </a:prstGeom>
          <a:noFill/>
          <a:ln w="12700">
            <a:solidFill>
              <a:schemeClr val="tx1"/>
            </a:solidFill>
            <a:round/>
            <a:headEnd/>
            <a:tailEnd/>
          </a:ln>
          <a:effectLst/>
        </p:spPr>
        <p:txBody>
          <a:bodyPr wrap="none" anchor="ctr"/>
          <a:lstStyle/>
          <a:p>
            <a:endParaRPr lang="en-US"/>
          </a:p>
        </p:txBody>
      </p:sp>
      <p:sp>
        <p:nvSpPr>
          <p:cNvPr id="2" name="TextBox 1"/>
          <p:cNvSpPr txBox="1"/>
          <p:nvPr/>
        </p:nvSpPr>
        <p:spPr>
          <a:xfrm>
            <a:off x="4208490" y="2691825"/>
            <a:ext cx="973110" cy="584775"/>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Cơ</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quan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quản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lý</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530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just"/>
            <a:r>
              <a:rPr lang="en-US" sz="2400" i="0" dirty="0"/>
              <a:t>II. </a:t>
            </a:r>
            <a:r>
              <a:rPr lang="en-US" sz="2400" i="0" dirty="0" err="1"/>
              <a:t>Một</a:t>
            </a:r>
            <a:r>
              <a:rPr lang="en-US" sz="2400" i="0" dirty="0"/>
              <a:t> </a:t>
            </a:r>
            <a:r>
              <a:rPr lang="en-US" sz="2400" i="0" dirty="0" err="1"/>
              <a:t>số</a:t>
            </a:r>
            <a:r>
              <a:rPr lang="en-US" sz="2400" i="0" dirty="0"/>
              <a:t> </a:t>
            </a:r>
            <a:r>
              <a:rPr lang="en-US" sz="2400" i="0" dirty="0" err="1"/>
              <a:t>giải</a:t>
            </a:r>
            <a:r>
              <a:rPr lang="en-US" sz="2400" i="0" dirty="0"/>
              <a:t> </a:t>
            </a:r>
            <a:r>
              <a:rPr lang="en-US" sz="2400" i="0" dirty="0" err="1"/>
              <a:t>pháp</a:t>
            </a:r>
            <a:r>
              <a:rPr lang="en-US" sz="2400" i="0" dirty="0"/>
              <a:t> </a:t>
            </a:r>
            <a:r>
              <a:rPr lang="en-US" sz="2400" i="0" dirty="0" err="1"/>
              <a:t>tăng</a:t>
            </a:r>
            <a:r>
              <a:rPr lang="en-US" sz="2400" i="0" dirty="0"/>
              <a:t> </a:t>
            </a:r>
            <a:r>
              <a:rPr lang="en-US" sz="2400" i="0" dirty="0" err="1"/>
              <a:t>cường</a:t>
            </a:r>
            <a:r>
              <a:rPr lang="en-US" sz="2400" i="0" dirty="0"/>
              <a:t> </a:t>
            </a:r>
            <a:r>
              <a:rPr lang="en-US" sz="2400" i="0" dirty="0" err="1"/>
              <a:t>công</a:t>
            </a:r>
            <a:r>
              <a:rPr lang="en-US" sz="2400" i="0" dirty="0"/>
              <a:t> </a:t>
            </a:r>
            <a:r>
              <a:rPr lang="en-US" sz="2400" i="0" dirty="0" err="1"/>
              <a:t>tác</a:t>
            </a:r>
            <a:r>
              <a:rPr lang="en-US" sz="2400" i="0" dirty="0"/>
              <a:t> </a:t>
            </a:r>
            <a:r>
              <a:rPr lang="en-US" sz="2400" i="0" dirty="0" err="1"/>
              <a:t>quản</a:t>
            </a:r>
            <a:r>
              <a:rPr lang="en-US" sz="2400" i="0" dirty="0"/>
              <a:t> </a:t>
            </a:r>
            <a:r>
              <a:rPr lang="en-US" sz="2400" i="0" dirty="0" err="1"/>
              <a:t>lý</a:t>
            </a:r>
            <a:r>
              <a:rPr lang="en-US" sz="2400" i="0" dirty="0"/>
              <a:t> </a:t>
            </a:r>
            <a:r>
              <a:rPr lang="en-US" sz="2400" i="0" dirty="0" err="1"/>
              <a:t>trong</a:t>
            </a:r>
            <a:r>
              <a:rPr lang="en-US" sz="2400" i="0" dirty="0"/>
              <a:t> </a:t>
            </a:r>
            <a:r>
              <a:rPr lang="en-US" sz="2400" i="0" dirty="0" err="1"/>
              <a:t>thời</a:t>
            </a:r>
            <a:r>
              <a:rPr lang="en-US" sz="2400" i="0" dirty="0"/>
              <a:t> </a:t>
            </a:r>
            <a:r>
              <a:rPr lang="en-US" sz="2400" i="0" dirty="0" err="1"/>
              <a:t>gian</a:t>
            </a:r>
            <a:r>
              <a:rPr lang="en-US" sz="2400" i="0" dirty="0"/>
              <a:t> </a:t>
            </a:r>
            <a:r>
              <a:rPr lang="en-US" sz="2400" i="0" dirty="0" err="1"/>
              <a:t>tới</a:t>
            </a:r>
            <a:endParaRPr lang="en-US" sz="2400" dirty="0"/>
          </a:p>
        </p:txBody>
      </p:sp>
      <p:sp>
        <p:nvSpPr>
          <p:cNvPr id="26627" name="AutoShape 3"/>
          <p:cNvSpPr>
            <a:spLocks noChangeArrowheads="1"/>
          </p:cNvSpPr>
          <p:nvPr/>
        </p:nvSpPr>
        <p:spPr bwMode="gray">
          <a:xfrm rot="5400000">
            <a:off x="-561181" y="2801144"/>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endParaRPr lang="en-US"/>
          </a:p>
        </p:txBody>
      </p:sp>
      <p:sp>
        <p:nvSpPr>
          <p:cNvPr id="26628" name="Text Box 4"/>
          <p:cNvSpPr txBox="1">
            <a:spLocks noChangeArrowheads="1"/>
          </p:cNvSpPr>
          <p:nvPr/>
        </p:nvSpPr>
        <p:spPr bwMode="gray">
          <a:xfrm>
            <a:off x="331788" y="3881437"/>
            <a:ext cx="1954212" cy="1384995"/>
          </a:xfrm>
          <a:prstGeom prst="rect">
            <a:avLst/>
          </a:prstGeom>
          <a:noFill/>
          <a:ln w="9525" algn="ctr">
            <a:noFill/>
            <a:miter lim="800000"/>
            <a:headEnd/>
            <a:tailEnd/>
          </a:ln>
          <a:effectLst/>
        </p:spPr>
        <p:txBody>
          <a:bodyPr>
            <a:spAutoFit/>
          </a:bodyPr>
          <a:lstStyle/>
          <a:p>
            <a:pPr algn="ctr" eaLnBrk="0" hangingPunct="0"/>
            <a:r>
              <a:rPr lang="en-US" sz="1400" dirty="0" err="1"/>
              <a:t>Quan</a:t>
            </a:r>
            <a:r>
              <a:rPr lang="en-US" sz="1400" dirty="0"/>
              <a:t> </a:t>
            </a:r>
            <a:r>
              <a:rPr lang="en-US" sz="1400" dirty="0" err="1"/>
              <a:t>tâm</a:t>
            </a:r>
            <a:r>
              <a:rPr lang="en-US" sz="1400" dirty="0"/>
              <a:t> </a:t>
            </a:r>
            <a:r>
              <a:rPr lang="en-US" sz="1400" dirty="0" err="1"/>
              <a:t>hơn</a:t>
            </a:r>
            <a:r>
              <a:rPr lang="en-US" sz="1400" dirty="0"/>
              <a:t> </a:t>
            </a:r>
            <a:r>
              <a:rPr lang="en-US" sz="1400" dirty="0" err="1"/>
              <a:t>đến</a:t>
            </a:r>
            <a:r>
              <a:rPr lang="en-US" sz="1400" dirty="0"/>
              <a:t> </a:t>
            </a:r>
            <a:r>
              <a:rPr lang="en-US" sz="1400" dirty="0" err="1"/>
              <a:t>công</a:t>
            </a:r>
            <a:r>
              <a:rPr lang="en-US" sz="1400" dirty="0"/>
              <a:t> </a:t>
            </a:r>
            <a:r>
              <a:rPr lang="en-US" sz="1400" dirty="0" err="1"/>
              <a:t>tác</a:t>
            </a:r>
            <a:r>
              <a:rPr lang="en-US" sz="1400" dirty="0"/>
              <a:t> </a:t>
            </a:r>
            <a:r>
              <a:rPr lang="en-US" sz="1400" dirty="0" err="1"/>
              <a:t>đảm</a:t>
            </a:r>
            <a:r>
              <a:rPr lang="en-US" sz="1400" dirty="0"/>
              <a:t> </a:t>
            </a:r>
            <a:r>
              <a:rPr lang="en-US" sz="1400" dirty="0" err="1"/>
              <a:t>bảo</a:t>
            </a:r>
            <a:r>
              <a:rPr lang="en-US" sz="1400" dirty="0"/>
              <a:t> an </a:t>
            </a:r>
            <a:r>
              <a:rPr lang="en-US" sz="1400" dirty="0" err="1"/>
              <a:t>toàn</a:t>
            </a:r>
            <a:r>
              <a:rPr lang="en-US" sz="1400" dirty="0"/>
              <a:t> </a:t>
            </a:r>
            <a:r>
              <a:rPr lang="en-US" sz="1400" dirty="0" err="1"/>
              <a:t>bức</a:t>
            </a:r>
            <a:r>
              <a:rPr lang="en-US" sz="1400" dirty="0"/>
              <a:t> </a:t>
            </a:r>
            <a:r>
              <a:rPr lang="en-US" sz="1400" dirty="0" err="1"/>
              <a:t>xạ</a:t>
            </a:r>
            <a:r>
              <a:rPr lang="en-US" sz="1400" dirty="0"/>
              <a:t>, an </a:t>
            </a:r>
            <a:r>
              <a:rPr lang="en-US" sz="1400" dirty="0" err="1"/>
              <a:t>ninh</a:t>
            </a:r>
            <a:r>
              <a:rPr lang="en-US" sz="1400" dirty="0"/>
              <a:t> </a:t>
            </a:r>
            <a:r>
              <a:rPr lang="en-US" sz="1400" dirty="0" err="1"/>
              <a:t>nguồns</a:t>
            </a:r>
            <a:r>
              <a:rPr lang="en-US" sz="1400" dirty="0"/>
              <a:t> </a:t>
            </a:r>
            <a:r>
              <a:rPr lang="en-US" sz="1400" dirty="0" err="1"/>
              <a:t>phóng</a:t>
            </a:r>
            <a:r>
              <a:rPr lang="en-US" sz="1400" dirty="0"/>
              <a:t> </a:t>
            </a:r>
            <a:r>
              <a:rPr lang="en-US" sz="1400" dirty="0" err="1"/>
              <a:t>xạ</a:t>
            </a:r>
            <a:r>
              <a:rPr lang="en-US" sz="1400" dirty="0"/>
              <a:t> </a:t>
            </a:r>
            <a:r>
              <a:rPr lang="en-US" sz="1400" dirty="0" err="1"/>
              <a:t>cả</a:t>
            </a:r>
            <a:r>
              <a:rPr lang="en-US" sz="1400" dirty="0"/>
              <a:t> </a:t>
            </a:r>
            <a:r>
              <a:rPr lang="en-US" sz="1400" dirty="0" err="1"/>
              <a:t>về</a:t>
            </a:r>
            <a:r>
              <a:rPr lang="en-US" sz="1400" dirty="0"/>
              <a:t> </a:t>
            </a:r>
            <a:r>
              <a:rPr lang="en-US" sz="1400" dirty="0" err="1"/>
              <a:t>tài</a:t>
            </a:r>
            <a:r>
              <a:rPr lang="en-US" sz="1400" dirty="0"/>
              <a:t> </a:t>
            </a:r>
            <a:r>
              <a:rPr lang="en-US" sz="1400" dirty="0" err="1"/>
              <a:t>chính</a:t>
            </a:r>
            <a:r>
              <a:rPr lang="en-US" sz="1400" dirty="0"/>
              <a:t> </a:t>
            </a:r>
            <a:r>
              <a:rPr lang="en-US" sz="1400" dirty="0" err="1"/>
              <a:t>và</a:t>
            </a:r>
            <a:r>
              <a:rPr lang="en-US" sz="1400" dirty="0"/>
              <a:t> </a:t>
            </a:r>
            <a:r>
              <a:rPr lang="en-US" sz="1400" dirty="0" err="1"/>
              <a:t>nguồn</a:t>
            </a:r>
            <a:r>
              <a:rPr lang="en-US" sz="1400" dirty="0"/>
              <a:t> </a:t>
            </a:r>
            <a:r>
              <a:rPr lang="en-US" sz="1400" dirty="0" err="1"/>
              <a:t>nhân</a:t>
            </a:r>
            <a:r>
              <a:rPr lang="en-US" sz="1400" dirty="0"/>
              <a:t> </a:t>
            </a:r>
            <a:r>
              <a:rPr lang="en-US" sz="1400" dirty="0" err="1"/>
              <a:t>lực</a:t>
            </a:r>
            <a:endParaRPr lang="en-US" sz="1400" b="1" dirty="0">
              <a:solidFill>
                <a:srgbClr val="1C1C1C"/>
              </a:solidFill>
            </a:endParaRPr>
          </a:p>
        </p:txBody>
      </p:sp>
      <p:sp>
        <p:nvSpPr>
          <p:cNvPr id="26629" name="AutoShape 5"/>
          <p:cNvSpPr>
            <a:spLocks noChangeArrowheads="1"/>
          </p:cNvSpPr>
          <p:nvPr/>
        </p:nvSpPr>
        <p:spPr bwMode="gray">
          <a:xfrm rot="5400000">
            <a:off x="1572419" y="2801144"/>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endParaRPr lang="en-US"/>
          </a:p>
        </p:txBody>
      </p:sp>
      <p:sp>
        <p:nvSpPr>
          <p:cNvPr id="26630" name="Text Box 6"/>
          <p:cNvSpPr txBox="1">
            <a:spLocks noChangeArrowheads="1"/>
          </p:cNvSpPr>
          <p:nvPr/>
        </p:nvSpPr>
        <p:spPr bwMode="gray">
          <a:xfrm>
            <a:off x="2438400" y="3881437"/>
            <a:ext cx="1954213" cy="1384995"/>
          </a:xfrm>
          <a:prstGeom prst="rect">
            <a:avLst/>
          </a:prstGeom>
          <a:noFill/>
          <a:ln w="9525" algn="ctr">
            <a:noFill/>
            <a:miter lim="800000"/>
            <a:headEnd/>
            <a:tailEnd/>
          </a:ln>
          <a:effectLst/>
        </p:spPr>
        <p:txBody>
          <a:bodyPr>
            <a:spAutoFit/>
          </a:bodyPr>
          <a:lstStyle/>
          <a:p>
            <a:pPr algn="ctr" eaLnBrk="0" hangingPunct="0"/>
            <a:r>
              <a:rPr lang="en-US" sz="1400" dirty="0" err="1"/>
              <a:t>Thực</a:t>
            </a:r>
            <a:r>
              <a:rPr lang="en-US" sz="1400" dirty="0"/>
              <a:t> </a:t>
            </a:r>
            <a:r>
              <a:rPr lang="en-US" sz="1400" dirty="0" err="1"/>
              <a:t>hiện</a:t>
            </a:r>
            <a:r>
              <a:rPr lang="en-US" sz="1400" dirty="0"/>
              <a:t> </a:t>
            </a:r>
            <a:r>
              <a:rPr lang="en-US" sz="1400" dirty="0" err="1"/>
              <a:t>nghiêm</a:t>
            </a:r>
            <a:r>
              <a:rPr lang="en-US" sz="1400" dirty="0"/>
              <a:t> </a:t>
            </a:r>
            <a:r>
              <a:rPr lang="en-US" sz="1400" dirty="0" err="1"/>
              <a:t>các</a:t>
            </a:r>
            <a:r>
              <a:rPr lang="en-US" sz="1400" dirty="0"/>
              <a:t> </a:t>
            </a:r>
            <a:r>
              <a:rPr lang="en-US" sz="1400" dirty="0" err="1"/>
              <a:t>quy</a:t>
            </a:r>
            <a:r>
              <a:rPr lang="en-US" sz="1400" dirty="0"/>
              <a:t> </a:t>
            </a:r>
            <a:r>
              <a:rPr lang="en-US" sz="1400" dirty="0" err="1"/>
              <a:t>định</a:t>
            </a:r>
            <a:r>
              <a:rPr lang="en-US" sz="1400" dirty="0"/>
              <a:t> </a:t>
            </a:r>
            <a:r>
              <a:rPr lang="en-US" sz="1400" dirty="0" err="1"/>
              <a:t>liên</a:t>
            </a:r>
            <a:r>
              <a:rPr lang="en-US" sz="1400" dirty="0"/>
              <a:t> </a:t>
            </a:r>
            <a:r>
              <a:rPr lang="en-US" sz="1400" dirty="0" err="1"/>
              <a:t>quan</a:t>
            </a:r>
            <a:r>
              <a:rPr lang="en-US" sz="1400" dirty="0"/>
              <a:t> </a:t>
            </a:r>
            <a:r>
              <a:rPr lang="en-US" sz="1400" dirty="0" err="1"/>
              <a:t>đến</a:t>
            </a:r>
            <a:r>
              <a:rPr lang="en-US" sz="1400" dirty="0"/>
              <a:t> </a:t>
            </a:r>
            <a:r>
              <a:rPr lang="en-US" sz="1400" dirty="0" err="1"/>
              <a:t>đảm</a:t>
            </a:r>
            <a:r>
              <a:rPr lang="en-US" sz="1400" dirty="0"/>
              <a:t> </a:t>
            </a:r>
            <a:r>
              <a:rPr lang="en-US" sz="1400" dirty="0" err="1"/>
              <a:t>bảo</a:t>
            </a:r>
            <a:r>
              <a:rPr lang="en-US" sz="1400" dirty="0"/>
              <a:t> an </a:t>
            </a:r>
            <a:r>
              <a:rPr lang="en-US" sz="1400" dirty="0" err="1"/>
              <a:t>toàn</a:t>
            </a:r>
            <a:r>
              <a:rPr lang="en-US" sz="1400" dirty="0"/>
              <a:t> </a:t>
            </a:r>
            <a:r>
              <a:rPr lang="en-US" sz="1400" dirty="0" err="1"/>
              <a:t>và</a:t>
            </a:r>
            <a:r>
              <a:rPr lang="en-US" sz="1400" dirty="0"/>
              <a:t> an </a:t>
            </a:r>
            <a:r>
              <a:rPr lang="en-US" sz="1400" dirty="0" err="1"/>
              <a:t>ninh</a:t>
            </a:r>
            <a:r>
              <a:rPr lang="en-US" sz="1400" dirty="0"/>
              <a:t> </a:t>
            </a:r>
            <a:r>
              <a:rPr lang="en-US" sz="1400" dirty="0" err="1"/>
              <a:t>nguồn</a:t>
            </a:r>
            <a:r>
              <a:rPr lang="en-US" sz="1400" dirty="0"/>
              <a:t> </a:t>
            </a:r>
            <a:r>
              <a:rPr lang="en-US" sz="1400" dirty="0" err="1"/>
              <a:t>phóng</a:t>
            </a:r>
            <a:r>
              <a:rPr lang="en-US" sz="1400" dirty="0"/>
              <a:t> </a:t>
            </a:r>
            <a:r>
              <a:rPr lang="en-US" sz="1400" dirty="0" err="1"/>
              <a:t>xạ</a:t>
            </a:r>
            <a:r>
              <a:rPr lang="en-US" sz="1400" dirty="0"/>
              <a:t>; </a:t>
            </a:r>
            <a:r>
              <a:rPr lang="en-US" sz="1400" dirty="0" err="1"/>
              <a:t>các</a:t>
            </a:r>
            <a:r>
              <a:rPr lang="en-US" sz="1400" dirty="0"/>
              <a:t> </a:t>
            </a:r>
            <a:r>
              <a:rPr lang="en-US" sz="1400" dirty="0" err="1"/>
              <a:t>điều</a:t>
            </a:r>
            <a:r>
              <a:rPr lang="en-US" sz="1400" dirty="0"/>
              <a:t> </a:t>
            </a:r>
            <a:r>
              <a:rPr lang="en-US" sz="1400" dirty="0" err="1"/>
              <a:t>kiện</a:t>
            </a:r>
            <a:r>
              <a:rPr lang="en-US" sz="1400" dirty="0"/>
              <a:t> </a:t>
            </a:r>
            <a:r>
              <a:rPr lang="en-US" sz="1400" dirty="0" err="1"/>
              <a:t>của</a:t>
            </a:r>
            <a:r>
              <a:rPr lang="en-US" sz="1400" dirty="0"/>
              <a:t> </a:t>
            </a:r>
            <a:r>
              <a:rPr lang="en-US" sz="1400" dirty="0" err="1"/>
              <a:t>giấy</a:t>
            </a:r>
            <a:r>
              <a:rPr lang="en-US" sz="1400" dirty="0"/>
              <a:t> </a:t>
            </a:r>
            <a:r>
              <a:rPr lang="en-US" sz="1400" dirty="0" err="1" smtClean="0"/>
              <a:t>phép</a:t>
            </a:r>
            <a:endParaRPr lang="en-US" sz="1400" b="1" dirty="0">
              <a:solidFill>
                <a:srgbClr val="1C1C1C"/>
              </a:solidFill>
            </a:endParaRPr>
          </a:p>
        </p:txBody>
      </p:sp>
      <p:sp>
        <p:nvSpPr>
          <p:cNvPr id="26631" name="AutoShape 7"/>
          <p:cNvSpPr>
            <a:spLocks noChangeArrowheads="1"/>
          </p:cNvSpPr>
          <p:nvPr/>
        </p:nvSpPr>
        <p:spPr bwMode="gray">
          <a:xfrm rot="5400000">
            <a:off x="3706019" y="2801144"/>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dist="88900" dir="10800000">
              <a:srgbClr val="1C1C1C">
                <a:alpha val="50000"/>
              </a:srgbClr>
            </a:prstShdw>
          </a:effectLst>
        </p:spPr>
        <p:txBody>
          <a:bodyPr wrap="none" anchor="ctr"/>
          <a:lstStyle/>
          <a:p>
            <a:endParaRPr lang="en-US"/>
          </a:p>
        </p:txBody>
      </p:sp>
      <p:sp>
        <p:nvSpPr>
          <p:cNvPr id="26632" name="Text Box 8"/>
          <p:cNvSpPr txBox="1">
            <a:spLocks noChangeArrowheads="1"/>
          </p:cNvSpPr>
          <p:nvPr/>
        </p:nvSpPr>
        <p:spPr bwMode="gray">
          <a:xfrm>
            <a:off x="4572000" y="3881437"/>
            <a:ext cx="1955800" cy="738664"/>
          </a:xfrm>
          <a:prstGeom prst="rect">
            <a:avLst/>
          </a:prstGeom>
          <a:noFill/>
          <a:ln w="9525" algn="ctr">
            <a:noFill/>
            <a:miter lim="800000"/>
            <a:headEnd/>
            <a:tailEnd/>
          </a:ln>
          <a:effectLst/>
        </p:spPr>
        <p:txBody>
          <a:bodyPr>
            <a:spAutoFit/>
          </a:bodyPr>
          <a:lstStyle/>
          <a:p>
            <a:pPr algn="ctr" eaLnBrk="0" hangingPunct="0"/>
            <a:r>
              <a:rPr lang="en-US" sz="1400" dirty="0" err="1"/>
              <a:t>Nâng</a:t>
            </a:r>
            <a:r>
              <a:rPr lang="en-US" sz="1400" dirty="0"/>
              <a:t> </a:t>
            </a:r>
            <a:r>
              <a:rPr lang="en-US" sz="1400" dirty="0" err="1"/>
              <a:t>cao</a:t>
            </a:r>
            <a:r>
              <a:rPr lang="en-US" sz="1400" dirty="0"/>
              <a:t> </a:t>
            </a:r>
            <a:r>
              <a:rPr lang="en-US" sz="1400" dirty="0" err="1"/>
              <a:t>văn</a:t>
            </a:r>
            <a:r>
              <a:rPr lang="en-US" sz="1400" dirty="0"/>
              <a:t> </a:t>
            </a:r>
            <a:r>
              <a:rPr lang="en-US" sz="1400" dirty="0" err="1"/>
              <a:t>hóa</a:t>
            </a:r>
            <a:r>
              <a:rPr lang="en-US" sz="1400" dirty="0"/>
              <a:t> an </a:t>
            </a:r>
            <a:r>
              <a:rPr lang="en-US" sz="1400" dirty="0" err="1"/>
              <a:t>toàn</a:t>
            </a:r>
            <a:r>
              <a:rPr lang="en-US" sz="1400" dirty="0"/>
              <a:t> </a:t>
            </a:r>
            <a:r>
              <a:rPr lang="en-US" sz="1400" dirty="0" err="1"/>
              <a:t>bức</a:t>
            </a:r>
            <a:r>
              <a:rPr lang="en-US" sz="1400" dirty="0"/>
              <a:t> </a:t>
            </a:r>
            <a:r>
              <a:rPr lang="en-US" sz="1400" dirty="0" err="1"/>
              <a:t>xạ</a:t>
            </a:r>
            <a:r>
              <a:rPr lang="en-US" sz="1400" dirty="0"/>
              <a:t> </a:t>
            </a:r>
            <a:r>
              <a:rPr lang="en-US" sz="1400" dirty="0" err="1"/>
              <a:t>và</a:t>
            </a:r>
            <a:r>
              <a:rPr lang="en-US" sz="1400" dirty="0"/>
              <a:t> an </a:t>
            </a:r>
            <a:r>
              <a:rPr lang="en-US" sz="1400" dirty="0" err="1"/>
              <a:t>ninh</a:t>
            </a:r>
            <a:r>
              <a:rPr lang="en-US" sz="1400" dirty="0"/>
              <a:t> </a:t>
            </a:r>
            <a:r>
              <a:rPr lang="en-US" sz="1400" dirty="0" err="1"/>
              <a:t>nguồn</a:t>
            </a:r>
            <a:r>
              <a:rPr lang="en-US" sz="1400" dirty="0"/>
              <a:t> </a:t>
            </a:r>
            <a:r>
              <a:rPr lang="en-US" sz="1400" dirty="0" err="1"/>
              <a:t>phóng</a:t>
            </a:r>
            <a:r>
              <a:rPr lang="en-US" sz="1400" dirty="0"/>
              <a:t> </a:t>
            </a:r>
            <a:r>
              <a:rPr lang="en-US" sz="1400" dirty="0" err="1"/>
              <a:t>xạ</a:t>
            </a:r>
            <a:endParaRPr lang="en-US" sz="1400" b="1" dirty="0">
              <a:solidFill>
                <a:srgbClr val="1C1C1C"/>
              </a:solidFill>
            </a:endParaRPr>
          </a:p>
        </p:txBody>
      </p:sp>
      <p:pic>
        <p:nvPicPr>
          <p:cNvPr id="26633" name="Picture 9" descr="RY_circle001"/>
          <p:cNvPicPr>
            <a:picLocks noChangeAspect="1" noChangeArrowheads="1"/>
          </p:cNvPicPr>
          <p:nvPr/>
        </p:nvPicPr>
        <p:blipFill>
          <a:blip r:embed="rId2"/>
          <a:srcRect/>
          <a:stretch>
            <a:fillRect/>
          </a:stretch>
        </p:blipFill>
        <p:spPr bwMode="auto">
          <a:xfrm>
            <a:off x="4953000" y="2141538"/>
            <a:ext cx="1108075" cy="1108075"/>
          </a:xfrm>
          <a:prstGeom prst="rect">
            <a:avLst/>
          </a:prstGeom>
          <a:noFill/>
        </p:spPr>
      </p:pic>
      <p:pic>
        <p:nvPicPr>
          <p:cNvPr id="26634" name="Picture 10" descr="LB_circle001"/>
          <p:cNvPicPr>
            <a:picLocks noChangeAspect="1" noChangeArrowheads="1"/>
          </p:cNvPicPr>
          <p:nvPr/>
        </p:nvPicPr>
        <p:blipFill>
          <a:blip r:embed="rId3"/>
          <a:srcRect/>
          <a:stretch>
            <a:fillRect/>
          </a:stretch>
        </p:blipFill>
        <p:spPr bwMode="auto">
          <a:xfrm>
            <a:off x="685800" y="2141538"/>
            <a:ext cx="1176337" cy="1174750"/>
          </a:xfrm>
          <a:prstGeom prst="rect">
            <a:avLst/>
          </a:prstGeom>
          <a:noFill/>
        </p:spPr>
      </p:pic>
      <p:pic>
        <p:nvPicPr>
          <p:cNvPr id="26635" name="Picture 11" descr="YG_circle001"/>
          <p:cNvPicPr>
            <a:picLocks noChangeAspect="1" noChangeArrowheads="1"/>
          </p:cNvPicPr>
          <p:nvPr/>
        </p:nvPicPr>
        <p:blipFill>
          <a:blip r:embed="rId4"/>
          <a:srcRect/>
          <a:stretch>
            <a:fillRect/>
          </a:stretch>
        </p:blipFill>
        <p:spPr bwMode="auto">
          <a:xfrm>
            <a:off x="2819400" y="2116138"/>
            <a:ext cx="1192212" cy="1192212"/>
          </a:xfrm>
          <a:prstGeom prst="rect">
            <a:avLst/>
          </a:prstGeom>
          <a:noFill/>
        </p:spPr>
      </p:pic>
      <p:sp>
        <p:nvSpPr>
          <p:cNvPr id="26636" name="Text Box 12"/>
          <p:cNvSpPr txBox="1">
            <a:spLocks noChangeArrowheads="1"/>
          </p:cNvSpPr>
          <p:nvPr/>
        </p:nvSpPr>
        <p:spPr bwMode="auto">
          <a:xfrm>
            <a:off x="762000" y="2583270"/>
            <a:ext cx="912812" cy="312330"/>
          </a:xfrm>
          <a:prstGeom prst="rect">
            <a:avLst/>
          </a:prstGeom>
          <a:noFill/>
          <a:ln w="9525" algn="ctr">
            <a:noFill/>
            <a:miter lim="800000"/>
            <a:headEnd/>
            <a:tailEnd/>
          </a:ln>
          <a:effectLst/>
        </p:spPr>
        <p:txBody>
          <a:bodyPr>
            <a:spAutoFit/>
          </a:bodyPr>
          <a:lstStyle/>
          <a:p>
            <a:pPr algn="ctr" eaLnBrk="0" hangingPunct="0">
              <a:lnSpc>
                <a:spcPct val="70000"/>
              </a:lnSpc>
              <a:spcBef>
                <a:spcPct val="50000"/>
              </a:spcBef>
            </a:pPr>
            <a:r>
              <a:rPr lang="en-US" sz="2000" b="1" dirty="0" smtClean="0">
                <a:solidFill>
                  <a:srgbClr val="D13F11"/>
                </a:solidFill>
              </a:rPr>
              <a:t>1</a:t>
            </a:r>
            <a:endParaRPr lang="en-US" sz="1400" b="1" dirty="0">
              <a:solidFill>
                <a:srgbClr val="5F5F5F"/>
              </a:solidFill>
            </a:endParaRPr>
          </a:p>
        </p:txBody>
      </p:sp>
      <p:sp>
        <p:nvSpPr>
          <p:cNvPr id="26637" name="Text Box 13"/>
          <p:cNvSpPr txBox="1">
            <a:spLocks noChangeArrowheads="1"/>
          </p:cNvSpPr>
          <p:nvPr/>
        </p:nvSpPr>
        <p:spPr bwMode="auto">
          <a:xfrm>
            <a:off x="5037137" y="2583270"/>
            <a:ext cx="914400" cy="312330"/>
          </a:xfrm>
          <a:prstGeom prst="rect">
            <a:avLst/>
          </a:prstGeom>
          <a:noFill/>
          <a:ln w="9525" algn="ctr">
            <a:noFill/>
            <a:miter lim="800000"/>
            <a:headEnd/>
            <a:tailEnd/>
          </a:ln>
          <a:effectLst/>
        </p:spPr>
        <p:txBody>
          <a:bodyPr>
            <a:spAutoFit/>
          </a:bodyPr>
          <a:lstStyle/>
          <a:p>
            <a:pPr algn="ctr" eaLnBrk="0" hangingPunct="0">
              <a:lnSpc>
                <a:spcPct val="70000"/>
              </a:lnSpc>
              <a:spcBef>
                <a:spcPct val="50000"/>
              </a:spcBef>
            </a:pPr>
            <a:r>
              <a:rPr lang="en-US" sz="2000" b="1" dirty="0" smtClean="0">
                <a:solidFill>
                  <a:srgbClr val="D13F11"/>
                </a:solidFill>
              </a:rPr>
              <a:t>3</a:t>
            </a:r>
            <a:endParaRPr lang="en-US" sz="1400" b="1" dirty="0">
              <a:solidFill>
                <a:srgbClr val="5F5F5F"/>
              </a:solidFill>
            </a:endParaRPr>
          </a:p>
        </p:txBody>
      </p:sp>
      <p:sp>
        <p:nvSpPr>
          <p:cNvPr id="26638" name="Text Box 14"/>
          <p:cNvSpPr txBox="1">
            <a:spLocks noChangeArrowheads="1"/>
          </p:cNvSpPr>
          <p:nvPr/>
        </p:nvSpPr>
        <p:spPr bwMode="auto">
          <a:xfrm>
            <a:off x="2949575" y="2583270"/>
            <a:ext cx="914400" cy="312330"/>
          </a:xfrm>
          <a:prstGeom prst="rect">
            <a:avLst/>
          </a:prstGeom>
          <a:noFill/>
          <a:ln w="9525" algn="ctr">
            <a:noFill/>
            <a:miter lim="800000"/>
            <a:headEnd/>
            <a:tailEnd/>
          </a:ln>
          <a:effectLst/>
        </p:spPr>
        <p:txBody>
          <a:bodyPr>
            <a:spAutoFit/>
          </a:bodyPr>
          <a:lstStyle/>
          <a:p>
            <a:pPr algn="ctr" eaLnBrk="0" hangingPunct="0">
              <a:lnSpc>
                <a:spcPct val="70000"/>
              </a:lnSpc>
              <a:spcBef>
                <a:spcPct val="50000"/>
              </a:spcBef>
            </a:pPr>
            <a:r>
              <a:rPr lang="en-US" sz="2000" b="1" dirty="0" smtClean="0">
                <a:solidFill>
                  <a:srgbClr val="D13F11"/>
                </a:solidFill>
              </a:rPr>
              <a:t>2</a:t>
            </a:r>
            <a:endParaRPr lang="en-US" sz="1400" b="1" dirty="0">
              <a:solidFill>
                <a:srgbClr val="5F5F5F"/>
              </a:solidFill>
            </a:endParaRPr>
          </a:p>
        </p:txBody>
      </p:sp>
      <p:pic>
        <p:nvPicPr>
          <p:cNvPr id="26639" name="Picture 15" descr="O_chevron001"/>
          <p:cNvPicPr>
            <a:picLocks noChangeAspect="1" noChangeArrowheads="1"/>
          </p:cNvPicPr>
          <p:nvPr/>
        </p:nvPicPr>
        <p:blipFill>
          <a:blip r:embed="rId5"/>
          <a:srcRect/>
          <a:stretch>
            <a:fillRect/>
          </a:stretch>
        </p:blipFill>
        <p:spPr bwMode="auto">
          <a:xfrm>
            <a:off x="3200400" y="3352800"/>
            <a:ext cx="412750" cy="363537"/>
          </a:xfrm>
          <a:prstGeom prst="rect">
            <a:avLst/>
          </a:prstGeom>
          <a:noFill/>
        </p:spPr>
      </p:pic>
      <p:pic>
        <p:nvPicPr>
          <p:cNvPr id="26640" name="Picture 16" descr="O_chevron001"/>
          <p:cNvPicPr>
            <a:picLocks noChangeAspect="1" noChangeArrowheads="1"/>
          </p:cNvPicPr>
          <p:nvPr/>
        </p:nvPicPr>
        <p:blipFill>
          <a:blip r:embed="rId5"/>
          <a:srcRect/>
          <a:stretch>
            <a:fillRect/>
          </a:stretch>
        </p:blipFill>
        <p:spPr bwMode="auto">
          <a:xfrm>
            <a:off x="1066800" y="3352800"/>
            <a:ext cx="412750" cy="363537"/>
          </a:xfrm>
          <a:prstGeom prst="rect">
            <a:avLst/>
          </a:prstGeom>
          <a:noFill/>
        </p:spPr>
      </p:pic>
      <p:pic>
        <p:nvPicPr>
          <p:cNvPr id="26641" name="Picture 17" descr="O_chevron001"/>
          <p:cNvPicPr>
            <a:picLocks noChangeAspect="1" noChangeArrowheads="1"/>
          </p:cNvPicPr>
          <p:nvPr/>
        </p:nvPicPr>
        <p:blipFill>
          <a:blip r:embed="rId5"/>
          <a:srcRect/>
          <a:stretch>
            <a:fillRect/>
          </a:stretch>
        </p:blipFill>
        <p:spPr bwMode="auto">
          <a:xfrm>
            <a:off x="5319713" y="3352800"/>
            <a:ext cx="412750" cy="363537"/>
          </a:xfrm>
          <a:prstGeom prst="rect">
            <a:avLst/>
          </a:prstGeom>
          <a:noFill/>
        </p:spPr>
      </p:pic>
      <p:sp>
        <p:nvSpPr>
          <p:cNvPr id="18" name="AutoShape 7"/>
          <p:cNvSpPr>
            <a:spLocks noChangeArrowheads="1"/>
          </p:cNvSpPr>
          <p:nvPr/>
        </p:nvSpPr>
        <p:spPr bwMode="gray">
          <a:xfrm rot="5400000">
            <a:off x="5849144" y="2801144"/>
            <a:ext cx="3703637"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dist="88900" dir="10800000">
              <a:srgbClr val="1C1C1C">
                <a:alpha val="50000"/>
              </a:srgbClr>
            </a:prstShdw>
          </a:effectLst>
        </p:spPr>
        <p:txBody>
          <a:bodyPr wrap="none" anchor="ctr"/>
          <a:lstStyle/>
          <a:p>
            <a:endParaRPr lang="en-US"/>
          </a:p>
        </p:txBody>
      </p:sp>
      <p:sp>
        <p:nvSpPr>
          <p:cNvPr id="19" name="Text Box 8"/>
          <p:cNvSpPr txBox="1">
            <a:spLocks noChangeArrowheads="1"/>
          </p:cNvSpPr>
          <p:nvPr/>
        </p:nvSpPr>
        <p:spPr bwMode="gray">
          <a:xfrm>
            <a:off x="6715125" y="3881437"/>
            <a:ext cx="1955800" cy="1169551"/>
          </a:xfrm>
          <a:prstGeom prst="rect">
            <a:avLst/>
          </a:prstGeom>
          <a:noFill/>
          <a:ln w="9525" algn="ctr">
            <a:noFill/>
            <a:miter lim="800000"/>
            <a:headEnd/>
            <a:tailEnd/>
          </a:ln>
          <a:effectLst/>
        </p:spPr>
        <p:txBody>
          <a:bodyPr>
            <a:spAutoFit/>
          </a:bodyPr>
          <a:lstStyle/>
          <a:p>
            <a:pPr algn="ctr" eaLnBrk="0" hangingPunct="0"/>
            <a:r>
              <a:rPr lang="en-US" sz="1400" dirty="0" err="1"/>
              <a:t>Tích</a:t>
            </a:r>
            <a:r>
              <a:rPr lang="en-US" sz="1400" dirty="0"/>
              <a:t> </a:t>
            </a:r>
            <a:r>
              <a:rPr lang="en-US" sz="1400" dirty="0" err="1"/>
              <a:t>cực</a:t>
            </a:r>
            <a:r>
              <a:rPr lang="en-US" sz="1400" dirty="0"/>
              <a:t> </a:t>
            </a:r>
            <a:r>
              <a:rPr lang="en-US" sz="1400" dirty="0" err="1"/>
              <a:t>phối</a:t>
            </a:r>
            <a:r>
              <a:rPr lang="en-US" sz="1400" dirty="0"/>
              <a:t> </a:t>
            </a:r>
            <a:r>
              <a:rPr lang="en-US" sz="1400" dirty="0" err="1"/>
              <a:t>hợp</a:t>
            </a:r>
            <a:r>
              <a:rPr lang="en-US" sz="1400" dirty="0"/>
              <a:t> </a:t>
            </a:r>
            <a:r>
              <a:rPr lang="en-US" sz="1400" dirty="0" err="1"/>
              <a:t>với</a:t>
            </a:r>
            <a:r>
              <a:rPr lang="en-US" sz="1400" dirty="0"/>
              <a:t> </a:t>
            </a:r>
            <a:r>
              <a:rPr lang="en-US" sz="1400" dirty="0" err="1"/>
              <a:t>Cục</a:t>
            </a:r>
            <a:r>
              <a:rPr lang="en-US" sz="1400" dirty="0"/>
              <a:t> ATBXHN </a:t>
            </a:r>
            <a:r>
              <a:rPr lang="en-US" sz="1400" dirty="0" err="1"/>
              <a:t>trong</a:t>
            </a:r>
            <a:r>
              <a:rPr lang="en-US" sz="1400" dirty="0"/>
              <a:t> </a:t>
            </a:r>
            <a:r>
              <a:rPr lang="en-US" sz="1400" dirty="0" err="1"/>
              <a:t>việc</a:t>
            </a:r>
            <a:r>
              <a:rPr lang="en-US" sz="1400" dirty="0"/>
              <a:t> </a:t>
            </a:r>
            <a:r>
              <a:rPr lang="en-US" sz="1400" dirty="0" err="1"/>
              <a:t>triển</a:t>
            </a:r>
            <a:r>
              <a:rPr lang="en-US" sz="1400" dirty="0"/>
              <a:t> </a:t>
            </a:r>
            <a:r>
              <a:rPr lang="en-US" sz="1400" dirty="0" err="1"/>
              <a:t>khai</a:t>
            </a:r>
            <a:r>
              <a:rPr lang="en-US" sz="1400" dirty="0"/>
              <a:t> </a:t>
            </a:r>
            <a:r>
              <a:rPr lang="en-US" sz="1400" dirty="0" err="1"/>
              <a:t>hệ</a:t>
            </a:r>
            <a:r>
              <a:rPr lang="en-US" sz="1400" dirty="0"/>
              <a:t> </a:t>
            </a:r>
            <a:r>
              <a:rPr lang="en-US" sz="1400" dirty="0" err="1"/>
              <a:t>thống</a:t>
            </a:r>
            <a:r>
              <a:rPr lang="en-US" sz="1400" dirty="0"/>
              <a:t> </a:t>
            </a:r>
            <a:r>
              <a:rPr lang="en-US" sz="1400" dirty="0" err="1"/>
              <a:t>dịch</a:t>
            </a:r>
            <a:r>
              <a:rPr lang="en-US" sz="1400" dirty="0"/>
              <a:t> </a:t>
            </a:r>
            <a:r>
              <a:rPr lang="en-US" sz="1400" dirty="0" err="1"/>
              <a:t>vụ</a:t>
            </a:r>
            <a:r>
              <a:rPr lang="en-US" sz="1400" dirty="0"/>
              <a:t> </a:t>
            </a:r>
            <a:r>
              <a:rPr lang="en-US" sz="1400" dirty="0" err="1"/>
              <a:t>công</a:t>
            </a:r>
            <a:r>
              <a:rPr lang="en-US" sz="1400" dirty="0"/>
              <a:t> </a:t>
            </a:r>
            <a:r>
              <a:rPr lang="en-US" sz="1400" dirty="0" err="1"/>
              <a:t>trực</a:t>
            </a:r>
            <a:r>
              <a:rPr lang="en-US" sz="1400" dirty="0"/>
              <a:t> </a:t>
            </a:r>
            <a:r>
              <a:rPr lang="en-US" sz="1400" dirty="0" err="1"/>
              <a:t>tuyến</a:t>
            </a:r>
            <a:endParaRPr lang="en-US" sz="1400" b="1" dirty="0">
              <a:solidFill>
                <a:srgbClr val="1C1C1C"/>
              </a:solidFill>
            </a:endParaRPr>
          </a:p>
        </p:txBody>
      </p:sp>
      <p:pic>
        <p:nvPicPr>
          <p:cNvPr id="20" name="Picture 9" descr="RY_circle001"/>
          <p:cNvPicPr>
            <a:picLocks noChangeAspect="1" noChangeArrowheads="1"/>
          </p:cNvPicPr>
          <p:nvPr/>
        </p:nvPicPr>
        <p:blipFill>
          <a:blip r:embed="rId2"/>
          <a:srcRect/>
          <a:stretch>
            <a:fillRect/>
          </a:stretch>
        </p:blipFill>
        <p:spPr bwMode="auto">
          <a:xfrm>
            <a:off x="7096125" y="2141538"/>
            <a:ext cx="1108075" cy="1108075"/>
          </a:xfrm>
          <a:prstGeom prst="rect">
            <a:avLst/>
          </a:prstGeom>
          <a:noFill/>
        </p:spPr>
      </p:pic>
      <p:sp>
        <p:nvSpPr>
          <p:cNvPr id="21" name="Text Box 13"/>
          <p:cNvSpPr txBox="1">
            <a:spLocks noChangeArrowheads="1"/>
          </p:cNvSpPr>
          <p:nvPr/>
        </p:nvSpPr>
        <p:spPr bwMode="auto">
          <a:xfrm>
            <a:off x="7180262" y="2583270"/>
            <a:ext cx="914400" cy="312330"/>
          </a:xfrm>
          <a:prstGeom prst="rect">
            <a:avLst/>
          </a:prstGeom>
          <a:noFill/>
          <a:ln w="9525" algn="ctr">
            <a:noFill/>
            <a:miter lim="800000"/>
            <a:headEnd/>
            <a:tailEnd/>
          </a:ln>
          <a:effectLst/>
        </p:spPr>
        <p:txBody>
          <a:bodyPr>
            <a:spAutoFit/>
          </a:bodyPr>
          <a:lstStyle/>
          <a:p>
            <a:pPr algn="ctr" eaLnBrk="0" hangingPunct="0">
              <a:lnSpc>
                <a:spcPct val="70000"/>
              </a:lnSpc>
              <a:spcBef>
                <a:spcPct val="50000"/>
              </a:spcBef>
            </a:pPr>
            <a:r>
              <a:rPr lang="en-US" sz="2000" b="1" dirty="0" smtClean="0">
                <a:solidFill>
                  <a:srgbClr val="D13F11"/>
                </a:solidFill>
              </a:rPr>
              <a:t>4</a:t>
            </a:r>
            <a:endParaRPr lang="en-US" sz="1400" b="1" dirty="0">
              <a:solidFill>
                <a:srgbClr val="5F5F5F"/>
              </a:solidFill>
            </a:endParaRPr>
          </a:p>
        </p:txBody>
      </p:sp>
      <p:pic>
        <p:nvPicPr>
          <p:cNvPr id="22" name="Picture 17" descr="O_chevron001"/>
          <p:cNvPicPr>
            <a:picLocks noChangeAspect="1" noChangeArrowheads="1"/>
          </p:cNvPicPr>
          <p:nvPr/>
        </p:nvPicPr>
        <p:blipFill>
          <a:blip r:embed="rId5"/>
          <a:srcRect/>
          <a:stretch>
            <a:fillRect/>
          </a:stretch>
        </p:blipFill>
        <p:spPr bwMode="auto">
          <a:xfrm>
            <a:off x="7462838" y="3352800"/>
            <a:ext cx="412750" cy="363537"/>
          </a:xfrm>
          <a:prstGeom prst="rect">
            <a:avLst/>
          </a:prstGeom>
          <a:noFill/>
        </p:spPr>
      </p:pic>
      <p:sp>
        <p:nvSpPr>
          <p:cNvPr id="2" name="TextBox 1"/>
          <p:cNvSpPr txBox="1"/>
          <p:nvPr/>
        </p:nvSpPr>
        <p:spPr>
          <a:xfrm>
            <a:off x="1981199" y="1371600"/>
            <a:ext cx="5114925"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CƠ SỞ TIẾN HÀNH CÔNG VIỆC BỨC XẠ</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36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type="subTitle" idx="1"/>
          </p:nvPr>
        </p:nvSpPr>
        <p:spPr/>
        <p:txBody>
          <a:bodyPr/>
          <a:lstStyle/>
          <a:p>
            <a:r>
              <a:rPr lang="en-US" dirty="0" err="1" smtClean="0"/>
              <a:t>Trân</a:t>
            </a:r>
            <a:r>
              <a:rPr lang="en-US" dirty="0" smtClean="0"/>
              <a:t> </a:t>
            </a:r>
            <a:r>
              <a:rPr lang="en-US" dirty="0" err="1" smtClean="0"/>
              <a:t>trọng</a:t>
            </a:r>
            <a:r>
              <a:rPr lang="en-US" dirty="0" smtClean="0"/>
              <a:t> </a:t>
            </a:r>
            <a:r>
              <a:rPr lang="en-US" dirty="0" err="1" smtClean="0"/>
              <a:t>cảm</a:t>
            </a:r>
            <a:r>
              <a:rPr lang="en-US" dirty="0" smtClean="0"/>
              <a:t> </a:t>
            </a:r>
            <a:r>
              <a:rPr lang="en-US" dirty="0" err="1" smtClean="0"/>
              <a:t>ơn</a:t>
            </a:r>
            <a:r>
              <a:rPr lang="en-US" dirty="0" smtClean="0"/>
              <a:t>!</a:t>
            </a:r>
            <a:endParaRPr lang="en-US" dirty="0"/>
          </a:p>
        </p:txBody>
      </p:sp>
      <p:sp>
        <p:nvSpPr>
          <p:cNvPr id="318466" name="Rectangle 2"/>
          <p:cNvSpPr>
            <a:spLocks noGrp="1" noChangeArrowheads="1"/>
          </p:cNvSpPr>
          <p:nvPr>
            <p:ph type="ctrTitle"/>
          </p:nvPr>
        </p:nvSpPr>
        <p:spPr/>
        <p:txBody>
          <a:bodyPr/>
          <a:lstStyle/>
          <a:p>
            <a:r>
              <a:rPr lang="en-US" sz="6000" dirty="0"/>
              <a:t>Thank You!</a:t>
            </a:r>
          </a:p>
        </p:txBody>
      </p:sp>
      <p:sp>
        <p:nvSpPr>
          <p:cNvPr id="2" name="TextBox 1"/>
          <p:cNvSpPr txBox="1"/>
          <p:nvPr/>
        </p:nvSpPr>
        <p:spPr>
          <a:xfrm>
            <a:off x="3505200" y="6031468"/>
            <a:ext cx="2286000" cy="369332"/>
          </a:xfrm>
          <a:prstGeom prst="rect">
            <a:avLst/>
          </a:prstGeom>
          <a:solidFill>
            <a:schemeClr val="accent2"/>
          </a:solidFill>
        </p:spPr>
        <p:txBody>
          <a:bodyPr wrap="square" rtlCol="0">
            <a:spAutoFit/>
          </a:bodyPr>
          <a:lstStyle/>
          <a:p>
            <a:r>
              <a:rPr lang="en-US" dirty="0" err="1" smtClean="0"/>
              <a:t>Quảng</a:t>
            </a:r>
            <a:r>
              <a:rPr lang="en-US" dirty="0" smtClean="0"/>
              <a:t> </a:t>
            </a:r>
            <a:r>
              <a:rPr lang="en-US" dirty="0" err="1" smtClean="0"/>
              <a:t>Ninh</a:t>
            </a:r>
            <a:r>
              <a:rPr lang="en-US" dirty="0" smtClean="0"/>
              <a:t>, 7/2018</a:t>
            </a:r>
            <a:endParaRPr lang="en-US" dirty="0"/>
          </a:p>
        </p:txBody>
      </p:sp>
      <p:sp>
        <p:nvSpPr>
          <p:cNvPr id="5" name="TextBox 4"/>
          <p:cNvSpPr txBox="1"/>
          <p:nvPr/>
        </p:nvSpPr>
        <p:spPr>
          <a:xfrm>
            <a:off x="0" y="-76200"/>
            <a:ext cx="2286000" cy="369332"/>
          </a:xfrm>
          <a:prstGeom prst="rect">
            <a:avLst/>
          </a:prstGeom>
          <a:solidFill>
            <a:schemeClr val="accent2">
              <a:lumMod val="60000"/>
              <a:lumOff val="40000"/>
            </a:schemeClr>
          </a:solidFill>
        </p:spPr>
        <p:txBody>
          <a:bodyPr wrap="square" rtlCol="0">
            <a:spAutoFit/>
          </a:bodyPr>
          <a:lstStyle/>
          <a:p>
            <a:r>
              <a:rPr lang="en-US" dirty="0" smtClean="0"/>
              <a:t>http://varans.vn</a:t>
            </a:r>
            <a:endParaRPr lang="en-US" dirty="0"/>
          </a:p>
        </p:txBody>
      </p:sp>
    </p:spTree>
    <p:extLst>
      <p:ext uri="{BB962C8B-B14F-4D97-AF65-F5344CB8AC3E}">
        <p14:creationId xmlns:p14="http://schemas.microsoft.com/office/powerpoint/2010/main" val="235512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flipV="1">
            <a:off x="2368550" y="1675825"/>
            <a:ext cx="381000" cy="381000"/>
          </a:xfrm>
          <a:prstGeom prst="line">
            <a:avLst/>
          </a:prstGeom>
          <a:noFill/>
          <a:ln w="12700" cap="rnd">
            <a:solidFill>
              <a:srgbClr val="003366"/>
            </a:solidFill>
            <a:prstDash val="sysDot"/>
            <a:round/>
            <a:headEnd/>
            <a:tailEnd/>
          </a:ln>
          <a:effectLst/>
        </p:spPr>
        <p:txBody>
          <a:bodyPr/>
          <a:lstStyle/>
          <a:p>
            <a:endParaRPr lang="en-US"/>
          </a:p>
        </p:txBody>
      </p:sp>
      <p:sp>
        <p:nvSpPr>
          <p:cNvPr id="7171" name="Line 3"/>
          <p:cNvSpPr>
            <a:spLocks noChangeShapeType="1"/>
          </p:cNvSpPr>
          <p:nvPr/>
        </p:nvSpPr>
        <p:spPr bwMode="auto">
          <a:xfrm>
            <a:off x="2133600" y="3784600"/>
            <a:ext cx="457200" cy="304800"/>
          </a:xfrm>
          <a:prstGeom prst="line">
            <a:avLst/>
          </a:prstGeom>
          <a:noFill/>
          <a:ln w="12700" cap="rnd">
            <a:solidFill>
              <a:srgbClr val="003366"/>
            </a:solidFill>
            <a:prstDash val="sysDot"/>
            <a:round/>
            <a:headEnd/>
            <a:tailEnd/>
          </a:ln>
          <a:effectLst/>
        </p:spPr>
        <p:txBody>
          <a:bodyPr/>
          <a:lstStyle/>
          <a:p>
            <a:endParaRPr lang="en-US"/>
          </a:p>
        </p:txBody>
      </p:sp>
      <p:sp>
        <p:nvSpPr>
          <p:cNvPr id="7172" name="Line 4"/>
          <p:cNvSpPr>
            <a:spLocks noChangeShapeType="1"/>
          </p:cNvSpPr>
          <p:nvPr/>
        </p:nvSpPr>
        <p:spPr bwMode="auto">
          <a:xfrm>
            <a:off x="2749550" y="1675825"/>
            <a:ext cx="609600" cy="0"/>
          </a:xfrm>
          <a:prstGeom prst="line">
            <a:avLst/>
          </a:prstGeom>
          <a:noFill/>
          <a:ln w="12700" cap="rnd">
            <a:solidFill>
              <a:srgbClr val="003366"/>
            </a:solidFill>
            <a:prstDash val="sysDot"/>
            <a:round/>
            <a:headEnd/>
            <a:tailEnd/>
          </a:ln>
          <a:effectLst/>
        </p:spPr>
        <p:txBody>
          <a:bodyPr/>
          <a:lstStyle/>
          <a:p>
            <a:endParaRPr lang="en-US"/>
          </a:p>
        </p:txBody>
      </p:sp>
      <p:sp>
        <p:nvSpPr>
          <p:cNvPr id="7173" name="Line 5"/>
          <p:cNvSpPr>
            <a:spLocks noChangeShapeType="1"/>
          </p:cNvSpPr>
          <p:nvPr/>
        </p:nvSpPr>
        <p:spPr bwMode="auto">
          <a:xfrm>
            <a:off x="2590800" y="4089400"/>
            <a:ext cx="609600" cy="0"/>
          </a:xfrm>
          <a:prstGeom prst="line">
            <a:avLst/>
          </a:prstGeom>
          <a:noFill/>
          <a:ln w="12700" cap="rnd">
            <a:solidFill>
              <a:srgbClr val="003366"/>
            </a:solidFill>
            <a:prstDash val="sysDot"/>
            <a:round/>
            <a:headEnd/>
            <a:tailEnd/>
          </a:ln>
          <a:effectLst/>
        </p:spPr>
        <p:txBody>
          <a:bodyPr/>
          <a:lstStyle/>
          <a:p>
            <a:endParaRPr lang="en-US"/>
          </a:p>
        </p:txBody>
      </p:sp>
      <p:sp>
        <p:nvSpPr>
          <p:cNvPr id="7177" name="Rectangle 9"/>
          <p:cNvSpPr>
            <a:spLocks noGrp="1" noChangeArrowheads="1"/>
          </p:cNvSpPr>
          <p:nvPr>
            <p:ph type="title"/>
          </p:nvPr>
        </p:nvSpPr>
        <p:spPr/>
        <p:txBody>
          <a:bodyPr/>
          <a:lstStyle/>
          <a:p>
            <a:r>
              <a:rPr lang="en-US" sz="3200" i="0" dirty="0" err="1" smtClean="0">
                <a:latin typeface="Times New Roman" panose="02020603050405020304" pitchFamily="18" charset="0"/>
                <a:cs typeface="Times New Roman" panose="02020603050405020304" pitchFamily="18" charset="0"/>
              </a:rPr>
              <a:t>Nội</a:t>
            </a:r>
            <a:r>
              <a:rPr lang="en-US" sz="3200" i="0" dirty="0" smtClean="0">
                <a:latin typeface="Times New Roman" panose="02020603050405020304" pitchFamily="18" charset="0"/>
                <a:cs typeface="Times New Roman" panose="02020603050405020304" pitchFamily="18" charset="0"/>
              </a:rPr>
              <a:t> dung</a:t>
            </a:r>
            <a:endParaRPr lang="en-US" sz="3200" i="0" dirty="0">
              <a:latin typeface="Times New Roman" panose="02020603050405020304" pitchFamily="18" charset="0"/>
              <a:cs typeface="Times New Roman" panose="02020603050405020304" pitchFamily="18" charset="0"/>
            </a:endParaRPr>
          </a:p>
        </p:txBody>
      </p:sp>
      <p:grpSp>
        <p:nvGrpSpPr>
          <p:cNvPr id="7178" name="Group 10"/>
          <p:cNvGrpSpPr>
            <a:grpSpLocks/>
          </p:cNvGrpSpPr>
          <p:nvPr/>
        </p:nvGrpSpPr>
        <p:grpSpPr bwMode="auto">
          <a:xfrm>
            <a:off x="304800" y="1823463"/>
            <a:ext cx="2673350" cy="2671762"/>
            <a:chOff x="140" y="1419"/>
            <a:chExt cx="1684" cy="1683"/>
          </a:xfrm>
        </p:grpSpPr>
        <p:sp>
          <p:nvSpPr>
            <p:cNvPr id="7179" name="Oval 11"/>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718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7181"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endParaRPr lang="en-US"/>
            </a:p>
          </p:txBody>
        </p:sp>
        <p:sp>
          <p:nvSpPr>
            <p:cNvPr id="7182" name="Oval 14"/>
            <p:cNvSpPr>
              <a:spLocks noChangeArrowheads="1"/>
            </p:cNvSpPr>
            <p:nvPr/>
          </p:nvSpPr>
          <p:spPr bwMode="gray">
            <a:xfrm>
              <a:off x="323" y="1602"/>
              <a:ext cx="1317" cy="1316"/>
            </a:xfrm>
            <a:prstGeom prst="ellipse">
              <a:avLst/>
            </a:prstGeom>
            <a:solidFill>
              <a:srgbClr val="000000"/>
            </a:solidFill>
            <a:ln w="38100" algn="ctr">
              <a:noFill/>
              <a:round/>
              <a:headEnd/>
              <a:tailEnd/>
            </a:ln>
            <a:effectLst/>
          </p:spPr>
          <p:txBody>
            <a:bodyPr anchor="ctr">
              <a:spAutoFit/>
            </a:bodyPr>
            <a:lstStyle/>
            <a:p>
              <a:endParaRPr lang="en-US"/>
            </a:p>
          </p:txBody>
        </p:sp>
        <p:sp>
          <p:nvSpPr>
            <p:cNvPr id="7183" name="Oval 15"/>
            <p:cNvSpPr>
              <a:spLocks noChangeArrowheads="1"/>
            </p:cNvSpPr>
            <p:nvPr/>
          </p:nvSpPr>
          <p:spPr bwMode="gray">
            <a:xfrm>
              <a:off x="344" y="1623"/>
              <a:ext cx="1276" cy="127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84" name="Oval 16"/>
            <p:cNvSpPr>
              <a:spLocks noChangeArrowheads="1"/>
            </p:cNvSpPr>
            <p:nvPr/>
          </p:nvSpPr>
          <p:spPr bwMode="gray">
            <a:xfrm>
              <a:off x="360" y="1630"/>
              <a:ext cx="1246" cy="1246"/>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85" name="Oval 17"/>
            <p:cNvSpPr>
              <a:spLocks noChangeArrowheads="1"/>
            </p:cNvSpPr>
            <p:nvPr/>
          </p:nvSpPr>
          <p:spPr bwMode="gray">
            <a:xfrm>
              <a:off x="374" y="1642"/>
              <a:ext cx="1184" cy="116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86" name="Oval 18"/>
            <p:cNvSpPr>
              <a:spLocks noChangeArrowheads="1"/>
            </p:cNvSpPr>
            <p:nvPr/>
          </p:nvSpPr>
          <p:spPr bwMode="gray">
            <a:xfrm>
              <a:off x="443" y="1675"/>
              <a:ext cx="1053" cy="94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pic>
          <p:nvPicPr>
            <p:cNvPr id="7187" name="Picture 19" descr="mark"/>
            <p:cNvPicPr>
              <a:picLocks noChangeAspect="1" noChangeArrowheads="1"/>
            </p:cNvPicPr>
            <p:nvPr/>
          </p:nvPicPr>
          <p:blipFill>
            <a:blip r:embed="rId2"/>
            <a:srcRect/>
            <a:stretch>
              <a:fillRect/>
            </a:stretch>
          </p:blipFill>
          <p:spPr bwMode="auto">
            <a:xfrm>
              <a:off x="452" y="1773"/>
              <a:ext cx="1011" cy="1003"/>
            </a:xfrm>
            <a:prstGeom prst="rect">
              <a:avLst/>
            </a:prstGeom>
            <a:noFill/>
          </p:spPr>
        </p:pic>
      </p:grpSp>
      <p:sp>
        <p:nvSpPr>
          <p:cNvPr id="7194" name="Oval 26"/>
          <p:cNvSpPr>
            <a:spLocks noChangeArrowheads="1"/>
          </p:cNvSpPr>
          <p:nvPr/>
        </p:nvSpPr>
        <p:spPr bwMode="gray">
          <a:xfrm>
            <a:off x="3263900" y="15647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7200" name="AutoShape 32"/>
          <p:cNvSpPr>
            <a:spLocks noChangeArrowheads="1"/>
          </p:cNvSpPr>
          <p:nvPr/>
        </p:nvSpPr>
        <p:spPr bwMode="gray">
          <a:xfrm>
            <a:off x="3505200" y="3708975"/>
            <a:ext cx="5105400" cy="710625"/>
          </a:xfrm>
          <a:prstGeom prst="roundRect">
            <a:avLst>
              <a:gd name="adj" fmla="val 50000"/>
            </a:avLst>
          </a:prstGeom>
          <a:solidFill>
            <a:schemeClr val="accent4">
              <a:lumMod val="10000"/>
              <a:lumOff val="90000"/>
            </a:scheme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7201" name="Rectangle 33"/>
          <p:cNvSpPr>
            <a:spLocks noChangeArrowheads="1"/>
          </p:cNvSpPr>
          <p:nvPr/>
        </p:nvSpPr>
        <p:spPr bwMode="auto">
          <a:xfrm>
            <a:off x="3505200" y="3810000"/>
            <a:ext cx="4919937" cy="584775"/>
          </a:xfrm>
          <a:prstGeom prst="rect">
            <a:avLst/>
          </a:prstGeom>
          <a:noFill/>
          <a:ln w="9525">
            <a:noFill/>
            <a:miter lim="800000"/>
            <a:headEnd/>
            <a:tailEnd/>
          </a:ln>
          <a:effectLst/>
        </p:spPr>
        <p:txBody>
          <a:bodyPr wrap="none">
            <a:spAutoFit/>
          </a:bodyPr>
          <a:lstStyle/>
          <a:p>
            <a:pPr lvl="0"/>
            <a:r>
              <a:rPr lang="en-US" sz="1600" b="1" dirty="0" smtClean="0">
                <a:solidFill>
                  <a:srgbClr val="002060"/>
                </a:solidFill>
              </a:rPr>
              <a:t>II. </a:t>
            </a:r>
            <a:r>
              <a:rPr lang="en-US" sz="1600" b="1" dirty="0" err="1" smtClean="0">
                <a:solidFill>
                  <a:srgbClr val="002060"/>
                </a:solidFill>
              </a:rPr>
              <a:t>Một</a:t>
            </a:r>
            <a:r>
              <a:rPr lang="en-US" sz="1600" b="1" dirty="0" smtClean="0">
                <a:solidFill>
                  <a:srgbClr val="002060"/>
                </a:solidFill>
              </a:rPr>
              <a:t> </a:t>
            </a:r>
            <a:r>
              <a:rPr lang="en-US" sz="1600" b="1" dirty="0" err="1">
                <a:solidFill>
                  <a:srgbClr val="002060"/>
                </a:solidFill>
              </a:rPr>
              <a:t>số</a:t>
            </a:r>
            <a:r>
              <a:rPr lang="en-US" sz="1600" b="1" dirty="0">
                <a:solidFill>
                  <a:srgbClr val="002060"/>
                </a:solidFill>
              </a:rPr>
              <a:t> </a:t>
            </a:r>
            <a:r>
              <a:rPr lang="en-US" sz="1600" b="1" dirty="0" err="1">
                <a:solidFill>
                  <a:srgbClr val="002060"/>
                </a:solidFill>
              </a:rPr>
              <a:t>giải</a:t>
            </a:r>
            <a:r>
              <a:rPr lang="en-US" sz="1600" b="1" dirty="0">
                <a:solidFill>
                  <a:srgbClr val="002060"/>
                </a:solidFill>
              </a:rPr>
              <a:t> </a:t>
            </a:r>
            <a:r>
              <a:rPr lang="en-US" sz="1600" b="1" dirty="0" err="1">
                <a:solidFill>
                  <a:srgbClr val="002060"/>
                </a:solidFill>
              </a:rPr>
              <a:t>pháp</a:t>
            </a:r>
            <a:r>
              <a:rPr lang="en-US" sz="1600" b="1" dirty="0">
                <a:solidFill>
                  <a:srgbClr val="002060"/>
                </a:solidFill>
              </a:rPr>
              <a:t> </a:t>
            </a:r>
            <a:r>
              <a:rPr lang="en-US" sz="1600" b="1" dirty="0" err="1">
                <a:solidFill>
                  <a:srgbClr val="002060"/>
                </a:solidFill>
              </a:rPr>
              <a:t>tăng</a:t>
            </a:r>
            <a:r>
              <a:rPr lang="en-US" sz="1600" b="1" dirty="0">
                <a:solidFill>
                  <a:srgbClr val="002060"/>
                </a:solidFill>
              </a:rPr>
              <a:t> </a:t>
            </a:r>
            <a:r>
              <a:rPr lang="en-US" sz="1600" b="1" dirty="0" err="1">
                <a:solidFill>
                  <a:srgbClr val="002060"/>
                </a:solidFill>
              </a:rPr>
              <a:t>cường</a:t>
            </a:r>
            <a:r>
              <a:rPr lang="en-US" sz="1600" b="1" dirty="0">
                <a:solidFill>
                  <a:srgbClr val="002060"/>
                </a:solidFill>
              </a:rPr>
              <a:t> </a:t>
            </a:r>
            <a:r>
              <a:rPr lang="en-US" sz="1600" b="1" dirty="0" err="1">
                <a:solidFill>
                  <a:srgbClr val="002060"/>
                </a:solidFill>
              </a:rPr>
              <a:t>công</a:t>
            </a:r>
            <a:r>
              <a:rPr lang="en-US" sz="1600" b="1" dirty="0">
                <a:solidFill>
                  <a:srgbClr val="002060"/>
                </a:solidFill>
              </a:rPr>
              <a:t> </a:t>
            </a:r>
            <a:r>
              <a:rPr lang="en-US" sz="1600" b="1" dirty="0" err="1">
                <a:solidFill>
                  <a:srgbClr val="002060"/>
                </a:solidFill>
              </a:rPr>
              <a:t>tác</a:t>
            </a:r>
            <a:r>
              <a:rPr lang="en-US" sz="1600" b="1" dirty="0">
                <a:solidFill>
                  <a:srgbClr val="002060"/>
                </a:solidFill>
              </a:rPr>
              <a:t> </a:t>
            </a:r>
            <a:r>
              <a:rPr lang="en-US" sz="1600" b="1" dirty="0" err="1">
                <a:solidFill>
                  <a:srgbClr val="002060"/>
                </a:solidFill>
              </a:rPr>
              <a:t>quản</a:t>
            </a:r>
            <a:r>
              <a:rPr lang="en-US" sz="1600" b="1" dirty="0">
                <a:solidFill>
                  <a:srgbClr val="002060"/>
                </a:solidFill>
              </a:rPr>
              <a:t> </a:t>
            </a:r>
            <a:r>
              <a:rPr lang="en-US" sz="1600" b="1" dirty="0" err="1" smtClean="0">
                <a:solidFill>
                  <a:srgbClr val="002060"/>
                </a:solidFill>
              </a:rPr>
              <a:t>lý</a:t>
            </a:r>
            <a:endParaRPr lang="en-US" sz="1600" b="1" dirty="0" smtClean="0">
              <a:solidFill>
                <a:srgbClr val="002060"/>
              </a:solidFill>
            </a:endParaRPr>
          </a:p>
          <a:p>
            <a:pPr lvl="0"/>
            <a:r>
              <a:rPr lang="en-US" sz="1600" b="1" dirty="0" smtClean="0">
                <a:solidFill>
                  <a:srgbClr val="002060"/>
                </a:solidFill>
              </a:rPr>
              <a:t> </a:t>
            </a:r>
            <a:r>
              <a:rPr lang="en-US" sz="1600" b="1" dirty="0" err="1">
                <a:solidFill>
                  <a:srgbClr val="002060"/>
                </a:solidFill>
              </a:rPr>
              <a:t>trong</a:t>
            </a:r>
            <a:r>
              <a:rPr lang="en-US" sz="1600" b="1" dirty="0">
                <a:solidFill>
                  <a:srgbClr val="002060"/>
                </a:solidFill>
              </a:rPr>
              <a:t> </a:t>
            </a:r>
            <a:r>
              <a:rPr lang="en-US" sz="1600" b="1" dirty="0" err="1">
                <a:solidFill>
                  <a:srgbClr val="002060"/>
                </a:solidFill>
              </a:rPr>
              <a:t>thời</a:t>
            </a:r>
            <a:r>
              <a:rPr lang="en-US" sz="1600" b="1" dirty="0">
                <a:solidFill>
                  <a:srgbClr val="002060"/>
                </a:solidFill>
              </a:rPr>
              <a:t> </a:t>
            </a:r>
            <a:r>
              <a:rPr lang="en-US" sz="1600" b="1" dirty="0" err="1">
                <a:solidFill>
                  <a:srgbClr val="002060"/>
                </a:solidFill>
              </a:rPr>
              <a:t>gian</a:t>
            </a:r>
            <a:r>
              <a:rPr lang="en-US" sz="1600" b="1" dirty="0">
                <a:solidFill>
                  <a:srgbClr val="002060"/>
                </a:solidFill>
              </a:rPr>
              <a:t> </a:t>
            </a:r>
            <a:r>
              <a:rPr lang="en-US" sz="1600" b="1" dirty="0" err="1">
                <a:solidFill>
                  <a:srgbClr val="002060"/>
                </a:solidFill>
              </a:rPr>
              <a:t>tới</a:t>
            </a:r>
            <a:endParaRPr lang="en-US" sz="1600" dirty="0">
              <a:solidFill>
                <a:srgbClr val="002060"/>
              </a:solidFill>
            </a:endParaRPr>
          </a:p>
        </p:txBody>
      </p:sp>
      <p:sp>
        <p:nvSpPr>
          <p:cNvPr id="7202" name="Oval 34"/>
          <p:cNvSpPr>
            <a:spLocks noChangeArrowheads="1"/>
          </p:cNvSpPr>
          <p:nvPr/>
        </p:nvSpPr>
        <p:spPr bwMode="gray">
          <a:xfrm>
            <a:off x="3276600" y="396240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sp>
        <p:nvSpPr>
          <p:cNvPr id="40" name="Rectangle 23"/>
          <p:cNvSpPr>
            <a:spLocks noChangeArrowheads="1"/>
          </p:cNvSpPr>
          <p:nvPr/>
        </p:nvSpPr>
        <p:spPr bwMode="auto">
          <a:xfrm>
            <a:off x="3886200" y="4721423"/>
            <a:ext cx="4800600" cy="600164"/>
          </a:xfrm>
          <a:prstGeom prst="rect">
            <a:avLst/>
          </a:prstGeom>
          <a:noFill/>
          <a:ln w="9525">
            <a:noFill/>
            <a:miter lim="800000"/>
            <a:headEnd/>
            <a:tailEnd/>
          </a:ln>
          <a:effectLst/>
        </p:spPr>
        <p:txBody>
          <a:bodyPr wrap="square">
            <a:spAutoFit/>
          </a:bodyPr>
          <a:lstStyle/>
          <a:p>
            <a:pPr marL="342900" indent="-342900" algn="just" eaLnBrk="0" hangingPunct="0">
              <a:spcAft>
                <a:spcPts val="600"/>
              </a:spcAft>
              <a:buAutoNum type="arabicPeriod"/>
            </a:pPr>
            <a:r>
              <a:rPr lang="en-US" sz="1400" b="1" dirty="0" err="1" smtClean="0"/>
              <a:t>Cơ</a:t>
            </a:r>
            <a:r>
              <a:rPr lang="en-US" sz="1400" b="1" dirty="0" smtClean="0"/>
              <a:t> </a:t>
            </a:r>
            <a:r>
              <a:rPr lang="en-US" sz="1400" b="1" dirty="0" err="1"/>
              <a:t>quan</a:t>
            </a:r>
            <a:r>
              <a:rPr lang="en-US" sz="1400" b="1" dirty="0"/>
              <a:t> </a:t>
            </a:r>
            <a:r>
              <a:rPr lang="en-US" sz="1400" b="1" dirty="0" err="1"/>
              <a:t>quản</a:t>
            </a:r>
            <a:r>
              <a:rPr lang="en-US" sz="1400" b="1" dirty="0"/>
              <a:t> </a:t>
            </a:r>
            <a:r>
              <a:rPr lang="en-US" sz="1400" b="1" dirty="0" err="1" smtClean="0"/>
              <a:t>lý</a:t>
            </a:r>
            <a:endParaRPr lang="en-US" sz="1400" b="1" dirty="0" smtClean="0"/>
          </a:p>
          <a:p>
            <a:pPr marL="342900" indent="-342900" algn="just" eaLnBrk="0" hangingPunct="0">
              <a:spcAft>
                <a:spcPts val="600"/>
              </a:spcAft>
              <a:buAutoNum type="arabicPeriod"/>
            </a:pPr>
            <a:r>
              <a:rPr lang="en-US" sz="1400" b="1" dirty="0" err="1" smtClean="0">
                <a:solidFill>
                  <a:srgbClr val="000000"/>
                </a:solidFill>
              </a:rPr>
              <a:t>Cơ</a:t>
            </a:r>
            <a:r>
              <a:rPr lang="en-US" sz="1400" b="1" dirty="0" smtClean="0">
                <a:solidFill>
                  <a:srgbClr val="000000"/>
                </a:solidFill>
              </a:rPr>
              <a:t> </a:t>
            </a:r>
            <a:r>
              <a:rPr lang="en-US" sz="1400" b="1" dirty="0" err="1" smtClean="0">
                <a:solidFill>
                  <a:srgbClr val="000000"/>
                </a:solidFill>
              </a:rPr>
              <a:t>sở</a:t>
            </a:r>
            <a:r>
              <a:rPr lang="en-US" sz="1400" b="1" dirty="0" smtClean="0">
                <a:solidFill>
                  <a:srgbClr val="000000"/>
                </a:solidFill>
              </a:rPr>
              <a:t> </a:t>
            </a:r>
            <a:r>
              <a:rPr lang="en-US" sz="1400" b="1" dirty="0" err="1" smtClean="0">
                <a:solidFill>
                  <a:srgbClr val="000000"/>
                </a:solidFill>
              </a:rPr>
              <a:t>tiến</a:t>
            </a:r>
            <a:r>
              <a:rPr lang="en-US" sz="1400" b="1" dirty="0" smtClean="0">
                <a:solidFill>
                  <a:srgbClr val="000000"/>
                </a:solidFill>
              </a:rPr>
              <a:t> </a:t>
            </a:r>
            <a:r>
              <a:rPr lang="en-US" sz="1400" b="1" dirty="0" err="1" smtClean="0">
                <a:solidFill>
                  <a:srgbClr val="000000"/>
                </a:solidFill>
              </a:rPr>
              <a:t>hành</a:t>
            </a:r>
            <a:r>
              <a:rPr lang="en-US" sz="1400" b="1" dirty="0" smtClean="0">
                <a:solidFill>
                  <a:srgbClr val="000000"/>
                </a:solidFill>
              </a:rPr>
              <a:t> </a:t>
            </a:r>
            <a:r>
              <a:rPr lang="en-US" sz="1400" b="1" dirty="0" err="1" smtClean="0">
                <a:solidFill>
                  <a:srgbClr val="000000"/>
                </a:solidFill>
              </a:rPr>
              <a:t>công</a:t>
            </a:r>
            <a:r>
              <a:rPr lang="en-US" sz="1400" b="1" dirty="0" smtClean="0">
                <a:solidFill>
                  <a:srgbClr val="000000"/>
                </a:solidFill>
              </a:rPr>
              <a:t> </a:t>
            </a:r>
            <a:r>
              <a:rPr lang="en-US" sz="1400" b="1" dirty="0" err="1" smtClean="0">
                <a:solidFill>
                  <a:srgbClr val="000000"/>
                </a:solidFill>
              </a:rPr>
              <a:t>việc</a:t>
            </a:r>
            <a:r>
              <a:rPr lang="en-US" sz="1400" b="1" dirty="0" smtClean="0">
                <a:solidFill>
                  <a:srgbClr val="000000"/>
                </a:solidFill>
              </a:rPr>
              <a:t> </a:t>
            </a:r>
            <a:r>
              <a:rPr lang="en-US" sz="1400" b="1" dirty="0" err="1" smtClean="0">
                <a:solidFill>
                  <a:srgbClr val="000000"/>
                </a:solidFill>
              </a:rPr>
              <a:t>bức</a:t>
            </a:r>
            <a:r>
              <a:rPr lang="en-US" sz="1400" b="1" dirty="0" smtClean="0">
                <a:solidFill>
                  <a:srgbClr val="000000"/>
                </a:solidFill>
              </a:rPr>
              <a:t> </a:t>
            </a:r>
            <a:r>
              <a:rPr lang="en-US" sz="1400" b="1" dirty="0" err="1" smtClean="0">
                <a:solidFill>
                  <a:srgbClr val="000000"/>
                </a:solidFill>
              </a:rPr>
              <a:t>xạ</a:t>
            </a:r>
            <a:endParaRPr lang="en-US" sz="1400" dirty="0">
              <a:solidFill>
                <a:srgbClr val="000000"/>
              </a:solidFill>
            </a:endParaRPr>
          </a:p>
        </p:txBody>
      </p:sp>
      <p:sp>
        <p:nvSpPr>
          <p:cNvPr id="42" name="AutoShape 32"/>
          <p:cNvSpPr>
            <a:spLocks noChangeArrowheads="1"/>
          </p:cNvSpPr>
          <p:nvPr/>
        </p:nvSpPr>
        <p:spPr bwMode="gray">
          <a:xfrm>
            <a:off x="3556000" y="1346775"/>
            <a:ext cx="5105400" cy="710625"/>
          </a:xfrm>
          <a:prstGeom prst="roundRect">
            <a:avLst>
              <a:gd name="adj" fmla="val 50000"/>
            </a:avLst>
          </a:prstGeom>
          <a:solidFill>
            <a:schemeClr val="accent4">
              <a:lumMod val="10000"/>
              <a:lumOff val="90000"/>
            </a:schemeClr>
          </a:soli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43" name="Rectangle 21"/>
          <p:cNvSpPr>
            <a:spLocks noChangeArrowheads="1"/>
          </p:cNvSpPr>
          <p:nvPr/>
        </p:nvSpPr>
        <p:spPr bwMode="auto">
          <a:xfrm>
            <a:off x="3681618" y="1371600"/>
            <a:ext cx="5690982" cy="2154436"/>
          </a:xfrm>
          <a:prstGeom prst="rect">
            <a:avLst/>
          </a:prstGeom>
          <a:noFill/>
          <a:ln w="9525">
            <a:noFill/>
            <a:miter lim="800000"/>
            <a:headEnd/>
            <a:tailEnd/>
          </a:ln>
          <a:effectLst/>
        </p:spPr>
        <p:txBody>
          <a:bodyPr wrap="none">
            <a:spAutoFit/>
          </a:bodyPr>
          <a:lstStyle/>
          <a:p>
            <a:pPr lvl="0">
              <a:spcAft>
                <a:spcPts val="600"/>
              </a:spcAft>
            </a:pPr>
            <a:r>
              <a:rPr lang="en-US" sz="1600" b="1" dirty="0" smtClean="0">
                <a:solidFill>
                  <a:srgbClr val="002060"/>
                </a:solidFill>
              </a:rPr>
              <a:t>I. </a:t>
            </a:r>
            <a:r>
              <a:rPr lang="en-US" sz="1600" b="1" dirty="0" err="1" smtClean="0">
                <a:solidFill>
                  <a:srgbClr val="002060"/>
                </a:solidFill>
              </a:rPr>
              <a:t>Công</a:t>
            </a:r>
            <a:r>
              <a:rPr lang="en-US" sz="1600" b="1" dirty="0" smtClean="0">
                <a:solidFill>
                  <a:srgbClr val="002060"/>
                </a:solidFill>
              </a:rPr>
              <a:t> </a:t>
            </a:r>
            <a:r>
              <a:rPr lang="en-US" sz="1600" b="1" dirty="0" err="1">
                <a:solidFill>
                  <a:srgbClr val="002060"/>
                </a:solidFill>
              </a:rPr>
              <a:t>tác</a:t>
            </a:r>
            <a:r>
              <a:rPr lang="en-US" sz="1600" b="1" dirty="0">
                <a:solidFill>
                  <a:srgbClr val="002060"/>
                </a:solidFill>
              </a:rPr>
              <a:t> </a:t>
            </a:r>
            <a:r>
              <a:rPr lang="en-US" sz="1600" b="1" dirty="0" err="1">
                <a:solidFill>
                  <a:srgbClr val="002060"/>
                </a:solidFill>
              </a:rPr>
              <a:t>cấp</a:t>
            </a:r>
            <a:r>
              <a:rPr lang="en-US" sz="1600" b="1" dirty="0">
                <a:solidFill>
                  <a:srgbClr val="002060"/>
                </a:solidFill>
              </a:rPr>
              <a:t> </a:t>
            </a:r>
            <a:r>
              <a:rPr lang="en-US" sz="1600" b="1" dirty="0" err="1">
                <a:solidFill>
                  <a:srgbClr val="002060"/>
                </a:solidFill>
              </a:rPr>
              <a:t>phép</a:t>
            </a:r>
            <a:r>
              <a:rPr lang="en-US" sz="1600" b="1" dirty="0">
                <a:solidFill>
                  <a:srgbClr val="002060"/>
                </a:solidFill>
              </a:rPr>
              <a:t> </a:t>
            </a:r>
            <a:r>
              <a:rPr lang="en-US" sz="1600" b="1" dirty="0" err="1">
                <a:solidFill>
                  <a:srgbClr val="002060"/>
                </a:solidFill>
              </a:rPr>
              <a:t>và</a:t>
            </a:r>
            <a:r>
              <a:rPr lang="en-US" sz="1600" b="1" dirty="0">
                <a:solidFill>
                  <a:srgbClr val="002060"/>
                </a:solidFill>
              </a:rPr>
              <a:t> </a:t>
            </a:r>
            <a:r>
              <a:rPr lang="en-US" sz="1600" b="1" dirty="0" err="1">
                <a:solidFill>
                  <a:srgbClr val="002060"/>
                </a:solidFill>
              </a:rPr>
              <a:t>quản</a:t>
            </a:r>
            <a:r>
              <a:rPr lang="en-US" sz="1600" b="1" dirty="0">
                <a:solidFill>
                  <a:srgbClr val="002060"/>
                </a:solidFill>
              </a:rPr>
              <a:t> </a:t>
            </a:r>
            <a:r>
              <a:rPr lang="en-US" sz="1600" b="1" dirty="0" err="1">
                <a:solidFill>
                  <a:srgbClr val="002060"/>
                </a:solidFill>
              </a:rPr>
              <a:t>lý</a:t>
            </a:r>
            <a:r>
              <a:rPr lang="en-US" sz="1600" b="1" dirty="0">
                <a:solidFill>
                  <a:srgbClr val="002060"/>
                </a:solidFill>
              </a:rPr>
              <a:t> </a:t>
            </a:r>
            <a:r>
              <a:rPr lang="en-US" sz="1600" b="1" dirty="0" err="1">
                <a:solidFill>
                  <a:srgbClr val="002060"/>
                </a:solidFill>
              </a:rPr>
              <a:t>các</a:t>
            </a:r>
            <a:r>
              <a:rPr lang="en-US" sz="1600" b="1" dirty="0">
                <a:solidFill>
                  <a:srgbClr val="002060"/>
                </a:solidFill>
              </a:rPr>
              <a:t> </a:t>
            </a:r>
            <a:r>
              <a:rPr lang="en-US" sz="1600" b="1" dirty="0" err="1" smtClean="0">
                <a:solidFill>
                  <a:srgbClr val="002060"/>
                </a:solidFill>
              </a:rPr>
              <a:t>nguồn</a:t>
            </a:r>
            <a:r>
              <a:rPr lang="en-US" sz="1600" b="1" dirty="0" smtClean="0">
                <a:solidFill>
                  <a:srgbClr val="002060"/>
                </a:solidFill>
              </a:rPr>
              <a:t> </a:t>
            </a:r>
            <a:r>
              <a:rPr lang="en-US" sz="1600" b="1" dirty="0" err="1" smtClean="0">
                <a:solidFill>
                  <a:srgbClr val="002060"/>
                </a:solidFill>
              </a:rPr>
              <a:t>phóng</a:t>
            </a:r>
            <a:endParaRPr lang="en-US" sz="1600" b="1" dirty="0" smtClean="0">
              <a:solidFill>
                <a:srgbClr val="002060"/>
              </a:solidFill>
            </a:endParaRPr>
          </a:p>
          <a:p>
            <a:pPr lvl="0">
              <a:spcAft>
                <a:spcPts val="600"/>
              </a:spcAft>
            </a:pPr>
            <a:r>
              <a:rPr lang="en-US" sz="1600" b="1" dirty="0" smtClean="0">
                <a:solidFill>
                  <a:srgbClr val="002060"/>
                </a:solidFill>
              </a:rPr>
              <a:t> </a:t>
            </a:r>
            <a:r>
              <a:rPr lang="en-US" sz="1600" b="1" dirty="0" err="1">
                <a:solidFill>
                  <a:srgbClr val="002060"/>
                </a:solidFill>
              </a:rPr>
              <a:t>xạ</a:t>
            </a:r>
            <a:r>
              <a:rPr lang="en-US" sz="1600" b="1" dirty="0">
                <a:solidFill>
                  <a:srgbClr val="002060"/>
                </a:solidFill>
              </a:rPr>
              <a:t> </a:t>
            </a:r>
            <a:r>
              <a:rPr lang="en-US" sz="1600" b="1" dirty="0" err="1">
                <a:solidFill>
                  <a:srgbClr val="002060"/>
                </a:solidFill>
              </a:rPr>
              <a:t>tại</a:t>
            </a:r>
            <a:r>
              <a:rPr lang="en-US" sz="1600" b="1" dirty="0">
                <a:solidFill>
                  <a:srgbClr val="002060"/>
                </a:solidFill>
              </a:rPr>
              <a:t> </a:t>
            </a:r>
            <a:r>
              <a:rPr lang="en-US" sz="1600" b="1" dirty="0" err="1">
                <a:solidFill>
                  <a:srgbClr val="002060"/>
                </a:solidFill>
              </a:rPr>
              <a:t>Việt</a:t>
            </a:r>
            <a:r>
              <a:rPr lang="en-US" sz="1600" b="1" dirty="0">
                <a:solidFill>
                  <a:srgbClr val="002060"/>
                </a:solidFill>
              </a:rPr>
              <a:t> Nam </a:t>
            </a:r>
            <a:r>
              <a:rPr lang="en-US" sz="1600" b="1" dirty="0" err="1">
                <a:solidFill>
                  <a:srgbClr val="002060"/>
                </a:solidFill>
              </a:rPr>
              <a:t>trong</a:t>
            </a:r>
            <a:r>
              <a:rPr lang="en-US" sz="1600" b="1" dirty="0">
                <a:solidFill>
                  <a:srgbClr val="002060"/>
                </a:solidFill>
              </a:rPr>
              <a:t> </a:t>
            </a:r>
            <a:r>
              <a:rPr lang="en-US" sz="1600" b="1" dirty="0" err="1">
                <a:solidFill>
                  <a:srgbClr val="002060"/>
                </a:solidFill>
              </a:rPr>
              <a:t>thời</a:t>
            </a:r>
            <a:r>
              <a:rPr lang="en-US" sz="1600" b="1" dirty="0">
                <a:solidFill>
                  <a:srgbClr val="002060"/>
                </a:solidFill>
              </a:rPr>
              <a:t> </a:t>
            </a:r>
            <a:r>
              <a:rPr lang="en-US" sz="1600" b="1" dirty="0" err="1">
                <a:solidFill>
                  <a:srgbClr val="002060"/>
                </a:solidFill>
              </a:rPr>
              <a:t>gian</a:t>
            </a:r>
            <a:r>
              <a:rPr lang="en-US" sz="1600" b="1" dirty="0">
                <a:solidFill>
                  <a:srgbClr val="002060"/>
                </a:solidFill>
              </a:rPr>
              <a:t> qua</a:t>
            </a:r>
            <a:r>
              <a:rPr lang="en-US" sz="1600" b="1" dirty="0" smtClean="0">
                <a:solidFill>
                  <a:srgbClr val="002060"/>
                </a:solidFill>
              </a:rPr>
              <a:t>.</a:t>
            </a:r>
          </a:p>
          <a:p>
            <a:pPr lvl="0">
              <a:spcAft>
                <a:spcPts val="600"/>
              </a:spcAft>
            </a:pPr>
            <a:endParaRPr lang="en-US" sz="1600" b="1" dirty="0" smtClean="0">
              <a:solidFill>
                <a:srgbClr val="002060"/>
              </a:solidFill>
            </a:endParaRPr>
          </a:p>
          <a:p>
            <a:pPr marL="342900" lvl="0" indent="-342900">
              <a:spcAft>
                <a:spcPts val="600"/>
              </a:spcAft>
              <a:buAutoNum type="arabicPeriod"/>
            </a:pPr>
            <a:r>
              <a:rPr lang="en-US" sz="1400" b="1" dirty="0" err="1" smtClean="0"/>
              <a:t>Tổng</a:t>
            </a:r>
            <a:r>
              <a:rPr lang="en-US" sz="1400" b="1" dirty="0" smtClean="0"/>
              <a:t> </a:t>
            </a:r>
            <a:r>
              <a:rPr lang="en-US" sz="1400" b="1" dirty="0" err="1"/>
              <a:t>quan</a:t>
            </a:r>
            <a:r>
              <a:rPr lang="en-US" sz="1400" b="1" dirty="0"/>
              <a:t> </a:t>
            </a:r>
            <a:r>
              <a:rPr lang="en-US" sz="1400" b="1" dirty="0" err="1"/>
              <a:t>về</a:t>
            </a:r>
            <a:r>
              <a:rPr lang="en-US" sz="1400" b="1" dirty="0"/>
              <a:t> </a:t>
            </a:r>
            <a:r>
              <a:rPr lang="en-US" sz="1400" b="1" dirty="0" err="1"/>
              <a:t>công</a:t>
            </a:r>
            <a:r>
              <a:rPr lang="en-US" sz="1400" b="1" dirty="0"/>
              <a:t> </a:t>
            </a:r>
            <a:r>
              <a:rPr lang="en-US" sz="1400" b="1" dirty="0" err="1"/>
              <a:t>tác</a:t>
            </a:r>
            <a:r>
              <a:rPr lang="en-US" sz="1400" b="1" dirty="0"/>
              <a:t> </a:t>
            </a:r>
            <a:r>
              <a:rPr lang="en-US" sz="1400" b="1" dirty="0" err="1"/>
              <a:t>cấp</a:t>
            </a:r>
            <a:r>
              <a:rPr lang="en-US" sz="1400" b="1" dirty="0"/>
              <a:t> </a:t>
            </a:r>
            <a:r>
              <a:rPr lang="en-US" sz="1400" b="1" dirty="0" err="1"/>
              <a:t>phép</a:t>
            </a:r>
            <a:r>
              <a:rPr lang="en-US" sz="1400" b="1" dirty="0"/>
              <a:t> </a:t>
            </a:r>
            <a:r>
              <a:rPr lang="en-US" sz="1400" b="1" dirty="0" err="1"/>
              <a:t>trong</a:t>
            </a:r>
            <a:r>
              <a:rPr lang="en-US" sz="1400" b="1" dirty="0"/>
              <a:t> </a:t>
            </a:r>
            <a:r>
              <a:rPr lang="en-US" sz="1400" b="1" dirty="0" err="1"/>
              <a:t>thời</a:t>
            </a:r>
            <a:r>
              <a:rPr lang="en-US" sz="1400" b="1" dirty="0"/>
              <a:t> </a:t>
            </a:r>
            <a:r>
              <a:rPr lang="en-US" sz="1400" b="1" dirty="0" err="1"/>
              <a:t>gian</a:t>
            </a:r>
            <a:r>
              <a:rPr lang="en-US" sz="1400" b="1" dirty="0"/>
              <a:t> </a:t>
            </a:r>
            <a:r>
              <a:rPr lang="en-US" sz="1400" b="1" dirty="0" smtClean="0"/>
              <a:t>qua</a:t>
            </a:r>
          </a:p>
          <a:p>
            <a:pPr marL="342900" indent="-342900">
              <a:spcAft>
                <a:spcPts val="600"/>
              </a:spcAft>
              <a:buFontTx/>
              <a:buAutoNum type="arabicPeriod"/>
            </a:pPr>
            <a:r>
              <a:rPr lang="it-IT" sz="1400" b="1" dirty="0"/>
              <a:t>Một số bất cập, khó khăn trong hoạt động cấp giấy phép </a:t>
            </a:r>
            <a:r>
              <a:rPr lang="it-IT" sz="1400" b="1" dirty="0" smtClean="0"/>
              <a:t>tiến</a:t>
            </a:r>
          </a:p>
          <a:p>
            <a:pPr>
              <a:spcAft>
                <a:spcPts val="600"/>
              </a:spcAft>
            </a:pPr>
            <a:r>
              <a:rPr lang="it-IT" sz="1400" b="1" dirty="0" smtClean="0"/>
              <a:t>       </a:t>
            </a:r>
            <a:r>
              <a:rPr lang="it-IT" sz="1400" b="1" dirty="0"/>
              <a:t>hành công việc bức xạ</a:t>
            </a:r>
            <a:endParaRPr lang="en-US" sz="1400" dirty="0"/>
          </a:p>
          <a:p>
            <a:pPr marL="342900" lvl="0" indent="-342900">
              <a:spcAft>
                <a:spcPts val="600"/>
              </a:spcAft>
              <a:buAutoNum type="arabicPeriod"/>
            </a:pPr>
            <a:endParaRPr lang="en-US" sz="1400" dirty="0">
              <a:solidFill>
                <a:srgbClr val="00206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sz="2000" i="0" dirty="0" smtClean="0"/>
              <a:t>I. </a:t>
            </a:r>
            <a:r>
              <a:rPr lang="en-US" sz="2000" i="0" dirty="0" err="1" smtClean="0"/>
              <a:t>Công</a:t>
            </a:r>
            <a:r>
              <a:rPr lang="en-US" sz="2000" i="0" dirty="0" smtClean="0"/>
              <a:t> </a:t>
            </a:r>
            <a:r>
              <a:rPr lang="en-US" sz="2000" i="0" dirty="0" err="1"/>
              <a:t>tác</a:t>
            </a:r>
            <a:r>
              <a:rPr lang="en-US" sz="2000" i="0" dirty="0"/>
              <a:t> </a:t>
            </a:r>
            <a:r>
              <a:rPr lang="en-US" sz="2000" i="0" dirty="0" err="1"/>
              <a:t>cấp</a:t>
            </a:r>
            <a:r>
              <a:rPr lang="en-US" sz="2000" i="0" dirty="0"/>
              <a:t> </a:t>
            </a:r>
            <a:r>
              <a:rPr lang="en-US" sz="2000" i="0" dirty="0" err="1"/>
              <a:t>phép</a:t>
            </a:r>
            <a:r>
              <a:rPr lang="en-US" sz="2000" i="0" dirty="0"/>
              <a:t> </a:t>
            </a:r>
            <a:r>
              <a:rPr lang="en-US" sz="2000" i="0" dirty="0" err="1"/>
              <a:t>và</a:t>
            </a:r>
            <a:r>
              <a:rPr lang="en-US" sz="2000" i="0" dirty="0"/>
              <a:t> </a:t>
            </a:r>
            <a:r>
              <a:rPr lang="en-US" sz="2000" i="0" dirty="0" err="1"/>
              <a:t>quản</a:t>
            </a:r>
            <a:r>
              <a:rPr lang="en-US" sz="2000" i="0" dirty="0"/>
              <a:t> </a:t>
            </a:r>
            <a:r>
              <a:rPr lang="en-US" sz="2000" i="0" dirty="0" err="1"/>
              <a:t>lý</a:t>
            </a:r>
            <a:r>
              <a:rPr lang="en-US" sz="2000" i="0" dirty="0"/>
              <a:t> </a:t>
            </a:r>
            <a:r>
              <a:rPr lang="en-US" sz="2000" i="0" dirty="0" err="1"/>
              <a:t>các</a:t>
            </a:r>
            <a:r>
              <a:rPr lang="en-US" sz="2000" i="0" dirty="0"/>
              <a:t> </a:t>
            </a:r>
            <a:r>
              <a:rPr lang="en-US" sz="2000" i="0" dirty="0" err="1"/>
              <a:t>nguồn</a:t>
            </a:r>
            <a:r>
              <a:rPr lang="en-US" sz="2000" i="0" dirty="0"/>
              <a:t> </a:t>
            </a:r>
            <a:r>
              <a:rPr lang="en-US" sz="2000" i="0" dirty="0" err="1"/>
              <a:t>phóng</a:t>
            </a:r>
            <a:r>
              <a:rPr lang="en-US" sz="2000" i="0" dirty="0"/>
              <a:t> </a:t>
            </a:r>
            <a:r>
              <a:rPr lang="en-US" sz="2000" i="0" dirty="0" err="1"/>
              <a:t>xạ</a:t>
            </a:r>
            <a:r>
              <a:rPr lang="en-US" sz="2000" i="0" dirty="0"/>
              <a:t> </a:t>
            </a:r>
            <a:r>
              <a:rPr lang="en-US" sz="2000" i="0" dirty="0" err="1"/>
              <a:t>tại</a:t>
            </a:r>
            <a:r>
              <a:rPr lang="en-US" sz="2000" i="0" dirty="0"/>
              <a:t> </a:t>
            </a:r>
            <a:r>
              <a:rPr lang="en-US" sz="2000" i="0" dirty="0" err="1"/>
              <a:t>Việt</a:t>
            </a:r>
            <a:r>
              <a:rPr lang="en-US" sz="2000" i="0" dirty="0"/>
              <a:t> Nam </a:t>
            </a:r>
            <a:r>
              <a:rPr lang="en-US" sz="2000" i="0" dirty="0" err="1"/>
              <a:t>trong</a:t>
            </a:r>
            <a:r>
              <a:rPr lang="en-US" sz="2000" i="0" dirty="0"/>
              <a:t> </a:t>
            </a:r>
            <a:r>
              <a:rPr lang="en-US" sz="2000" i="0" dirty="0" err="1"/>
              <a:t>thời</a:t>
            </a:r>
            <a:r>
              <a:rPr lang="en-US" sz="2000" i="0" dirty="0"/>
              <a:t> </a:t>
            </a:r>
            <a:r>
              <a:rPr lang="en-US" sz="2000" i="0" dirty="0" err="1"/>
              <a:t>gian</a:t>
            </a:r>
            <a:r>
              <a:rPr lang="en-US" sz="2000" i="0" dirty="0"/>
              <a:t> qua.</a:t>
            </a:r>
          </a:p>
        </p:txBody>
      </p:sp>
      <p:sp>
        <p:nvSpPr>
          <p:cNvPr id="8195" name="Rectangle 3"/>
          <p:cNvSpPr>
            <a:spLocks noGrp="1" noChangeArrowheads="1"/>
          </p:cNvSpPr>
          <p:nvPr>
            <p:ph type="body" idx="1"/>
          </p:nvPr>
        </p:nvSpPr>
        <p:spPr bwMode="gray">
          <a:xfrm>
            <a:off x="620713" y="1447800"/>
            <a:ext cx="7824787" cy="3149600"/>
          </a:xfrm>
          <a:noFill/>
          <a:ln/>
        </p:spPr>
        <p:txBody>
          <a:bodyPr/>
          <a:lstStyle/>
          <a:p>
            <a:r>
              <a:rPr lang="en-US" sz="2000" b="1" dirty="0" err="1"/>
              <a:t>Tổng</a:t>
            </a:r>
            <a:r>
              <a:rPr lang="en-US" sz="2000" b="1" dirty="0"/>
              <a:t> </a:t>
            </a:r>
            <a:r>
              <a:rPr lang="en-US" sz="2000" b="1" dirty="0" err="1"/>
              <a:t>quan</a:t>
            </a:r>
            <a:r>
              <a:rPr lang="en-US" sz="2000" b="1" dirty="0"/>
              <a:t> </a:t>
            </a:r>
            <a:r>
              <a:rPr lang="en-US" sz="2000" b="1" dirty="0" err="1"/>
              <a:t>về</a:t>
            </a:r>
            <a:r>
              <a:rPr lang="en-US" sz="2000" b="1" dirty="0"/>
              <a:t> </a:t>
            </a:r>
            <a:r>
              <a:rPr lang="en-US" sz="2000" b="1" dirty="0" err="1"/>
              <a:t>công</a:t>
            </a:r>
            <a:r>
              <a:rPr lang="en-US" sz="2000" b="1" dirty="0"/>
              <a:t> </a:t>
            </a:r>
            <a:r>
              <a:rPr lang="en-US" sz="2000" b="1" dirty="0" err="1"/>
              <a:t>tác</a:t>
            </a:r>
            <a:r>
              <a:rPr lang="en-US" sz="2000" b="1" dirty="0"/>
              <a:t> </a:t>
            </a:r>
            <a:r>
              <a:rPr lang="en-US" sz="2000" b="1" dirty="0" err="1"/>
              <a:t>cấp</a:t>
            </a:r>
            <a:r>
              <a:rPr lang="en-US" sz="2000" b="1" dirty="0"/>
              <a:t> </a:t>
            </a:r>
            <a:r>
              <a:rPr lang="en-US" sz="2000" b="1" dirty="0" err="1"/>
              <a:t>phép</a:t>
            </a:r>
            <a:r>
              <a:rPr lang="en-US" sz="2000" b="1" dirty="0"/>
              <a:t> </a:t>
            </a:r>
            <a:r>
              <a:rPr lang="en-US" sz="2000" b="1" dirty="0" err="1"/>
              <a:t>trong</a:t>
            </a:r>
            <a:r>
              <a:rPr lang="en-US" sz="2000" b="1" dirty="0"/>
              <a:t> </a:t>
            </a:r>
            <a:r>
              <a:rPr lang="en-US" sz="2000" b="1" dirty="0" err="1"/>
              <a:t>thời</a:t>
            </a:r>
            <a:r>
              <a:rPr lang="en-US" sz="2000" b="1" dirty="0"/>
              <a:t> </a:t>
            </a:r>
            <a:r>
              <a:rPr lang="en-US" sz="2000" b="1" dirty="0" err="1"/>
              <a:t>gian</a:t>
            </a:r>
            <a:r>
              <a:rPr lang="en-US" sz="2000" b="1" dirty="0"/>
              <a:t> </a:t>
            </a:r>
            <a:r>
              <a:rPr lang="en-US" sz="2000" b="1" dirty="0" smtClean="0"/>
              <a:t>qua</a:t>
            </a:r>
          </a:p>
          <a:p>
            <a:endParaRPr lang="en-US" sz="2000" b="1" dirty="0"/>
          </a:p>
          <a:p>
            <a:pPr lvl="1" algn="just"/>
            <a:r>
              <a:rPr lang="it-IT" sz="2000" dirty="0" smtClean="0"/>
              <a:t>Trong </a:t>
            </a:r>
            <a:r>
              <a:rPr lang="it-IT" sz="2000" dirty="0"/>
              <a:t>thời gian qua Cục ATBXHN đã tổ chức tốt việc xử lý một số lượng lớn hồ sơ liên quan đến khai báo, đề nghị cấp giấy phép tiến hành công việc bức xạ, chứng chỉ nhân viên bức xạ, giấy đăng ký hoạt động dịch vụ hỗ trợ ứng dụng năng lượng nguyên tử, phê duyệt kế hoạch ứng phó sự cố bức xạ cấp cơ </a:t>
            </a:r>
            <a:r>
              <a:rPr lang="it-IT" sz="2000" dirty="0" smtClean="0"/>
              <a:t>sở</a:t>
            </a:r>
          </a:p>
          <a:p>
            <a:pPr lvl="1" algn="just"/>
            <a:r>
              <a:rPr lang="en-US" sz="2000" dirty="0"/>
              <a:t/>
            </a:r>
            <a:br>
              <a:rPr lang="en-US" sz="2000" dirty="0"/>
            </a:br>
            <a:endParaRPr lang="en-US" sz="2000" dirty="0"/>
          </a:p>
        </p:txBody>
      </p:sp>
      <p:pic>
        <p:nvPicPr>
          <p:cNvPr id="5" name="Picture 4"/>
          <p:cNvPicPr>
            <a:picLocks noChangeAspect="1"/>
          </p:cNvPicPr>
          <p:nvPr/>
        </p:nvPicPr>
        <p:blipFill>
          <a:blip r:embed="rId2"/>
          <a:stretch>
            <a:fillRect/>
          </a:stretch>
        </p:blipFill>
        <p:spPr>
          <a:xfrm>
            <a:off x="1981200" y="4191000"/>
            <a:ext cx="2400300" cy="1905000"/>
          </a:xfrm>
          <a:prstGeom prst="rect">
            <a:avLst/>
          </a:prstGeom>
        </p:spPr>
      </p:pic>
      <p:sp>
        <p:nvSpPr>
          <p:cNvPr id="9" name="TextBox 8"/>
          <p:cNvSpPr txBox="1"/>
          <p:nvPr/>
        </p:nvSpPr>
        <p:spPr>
          <a:xfrm>
            <a:off x="6781800" y="4419600"/>
            <a:ext cx="1295400" cy="369332"/>
          </a:xfrm>
          <a:prstGeom prst="rect">
            <a:avLst/>
          </a:prstGeom>
          <a:noFill/>
        </p:spPr>
        <p:txBody>
          <a:bodyPr wrap="square" rtlCol="0">
            <a:spAutoFit/>
          </a:bodyPr>
          <a:lstStyle/>
          <a:p>
            <a:r>
              <a:rPr lang="en-US" dirty="0" smtClean="0"/>
              <a:t>~15%/</a:t>
            </a:r>
            <a:r>
              <a:rPr lang="en-US" dirty="0" err="1" smtClean="0"/>
              <a:t>năm</a:t>
            </a:r>
            <a:endParaRPr lang="en-US" dirty="0"/>
          </a:p>
        </p:txBody>
      </p:sp>
      <p:sp>
        <p:nvSpPr>
          <p:cNvPr id="11" name="Curved Up Arrow 10"/>
          <p:cNvSpPr/>
          <p:nvPr/>
        </p:nvSpPr>
        <p:spPr>
          <a:xfrm>
            <a:off x="4381500" y="5017532"/>
            <a:ext cx="2552700" cy="6212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2400" dirty="0" err="1"/>
              <a:t>Tổng</a:t>
            </a:r>
            <a:r>
              <a:rPr lang="en-US" sz="2400" dirty="0"/>
              <a:t> </a:t>
            </a:r>
            <a:r>
              <a:rPr lang="en-US" sz="2400" dirty="0" err="1"/>
              <a:t>quan</a:t>
            </a:r>
            <a:r>
              <a:rPr lang="en-US" sz="2400" dirty="0"/>
              <a:t> </a:t>
            </a:r>
            <a:r>
              <a:rPr lang="en-US" sz="2400" dirty="0" err="1"/>
              <a:t>về</a:t>
            </a:r>
            <a:r>
              <a:rPr lang="en-US" sz="2400" dirty="0"/>
              <a:t> </a:t>
            </a:r>
            <a:r>
              <a:rPr lang="en-US" sz="2400" dirty="0" err="1"/>
              <a:t>công</a:t>
            </a:r>
            <a:r>
              <a:rPr lang="en-US" sz="2400" dirty="0"/>
              <a:t> </a:t>
            </a:r>
            <a:r>
              <a:rPr lang="en-US" sz="2400" dirty="0" err="1"/>
              <a:t>tác</a:t>
            </a:r>
            <a:r>
              <a:rPr lang="en-US" sz="2400" dirty="0"/>
              <a:t> </a:t>
            </a:r>
            <a:r>
              <a:rPr lang="en-US" sz="2400" dirty="0" err="1"/>
              <a:t>cấp</a:t>
            </a:r>
            <a:r>
              <a:rPr lang="en-US" sz="2400" dirty="0"/>
              <a:t> </a:t>
            </a:r>
            <a:r>
              <a:rPr lang="en-US" sz="2400" dirty="0" err="1"/>
              <a:t>phép</a:t>
            </a:r>
            <a:r>
              <a:rPr lang="en-US" sz="2400" dirty="0"/>
              <a:t> </a:t>
            </a:r>
            <a:r>
              <a:rPr lang="en-US" sz="2400" dirty="0" err="1"/>
              <a:t>trong</a:t>
            </a:r>
            <a:r>
              <a:rPr lang="en-US" sz="2400" dirty="0"/>
              <a:t> </a:t>
            </a:r>
            <a:r>
              <a:rPr lang="en-US" sz="2400" dirty="0" err="1"/>
              <a:t>thời</a:t>
            </a:r>
            <a:r>
              <a:rPr lang="en-US" sz="2400" dirty="0"/>
              <a:t> </a:t>
            </a:r>
            <a:r>
              <a:rPr lang="en-US" sz="2400" dirty="0" err="1"/>
              <a:t>gian</a:t>
            </a:r>
            <a:r>
              <a:rPr lang="en-US" sz="2400" dirty="0"/>
              <a:t> qua</a:t>
            </a:r>
          </a:p>
        </p:txBody>
      </p:sp>
      <p:grpSp>
        <p:nvGrpSpPr>
          <p:cNvPr id="9219" name="Group 3"/>
          <p:cNvGrpSpPr>
            <a:grpSpLocks/>
          </p:cNvGrpSpPr>
          <p:nvPr/>
        </p:nvGrpSpPr>
        <p:grpSpPr bwMode="auto">
          <a:xfrm>
            <a:off x="1885499" y="1876425"/>
            <a:ext cx="1619701" cy="3605213"/>
            <a:chOff x="677" y="998"/>
            <a:chExt cx="939" cy="2271"/>
          </a:xfrm>
        </p:grpSpPr>
        <p:sp>
          <p:nvSpPr>
            <p:cNvPr id="9220" name="Freeform 4"/>
            <p:cNvSpPr>
              <a:spLocks/>
            </p:cNvSpPr>
            <p:nvPr/>
          </p:nvSpPr>
          <p:spPr bwMode="gray">
            <a:xfrm flipV="1">
              <a:off x="683" y="2087"/>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2" name="Freeform 6"/>
            <p:cNvSpPr>
              <a:spLocks/>
            </p:cNvSpPr>
            <p:nvPr/>
          </p:nvSpPr>
          <p:spPr bwMode="gray">
            <a:xfrm>
              <a:off x="677" y="998"/>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grpSp>
      <p:sp>
        <p:nvSpPr>
          <p:cNvPr id="9224" name="AutoShape 8"/>
          <p:cNvSpPr>
            <a:spLocks noChangeArrowheads="1"/>
          </p:cNvSpPr>
          <p:nvPr/>
        </p:nvSpPr>
        <p:spPr bwMode="gray">
          <a:xfrm>
            <a:off x="4287838" y="3476625"/>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n-US"/>
          </a:p>
        </p:txBody>
      </p:sp>
      <p:sp>
        <p:nvSpPr>
          <p:cNvPr id="9226" name="AutoShape 10"/>
          <p:cNvSpPr>
            <a:spLocks noChangeArrowheads="1"/>
          </p:cNvSpPr>
          <p:nvPr/>
        </p:nvSpPr>
        <p:spPr bwMode="gray">
          <a:xfrm>
            <a:off x="4260850" y="5018088"/>
            <a:ext cx="376238" cy="347662"/>
          </a:xfrm>
          <a:prstGeom prst="rightArrow">
            <a:avLst>
              <a:gd name="adj1" fmla="val 50000"/>
              <a:gd name="adj2" fmla="val 45091"/>
            </a:avLst>
          </a:prstGeom>
          <a:solidFill>
            <a:srgbClr val="FEFEFE"/>
          </a:solidFill>
          <a:ln w="9525">
            <a:noFill/>
            <a:miter lim="800000"/>
            <a:headEnd/>
            <a:tailEnd/>
          </a:ln>
          <a:effectLst/>
        </p:spPr>
        <p:txBody>
          <a:bodyPr wrap="none" anchor="ctr"/>
          <a:lstStyle/>
          <a:p>
            <a:endParaRPr lang="en-US"/>
          </a:p>
        </p:txBody>
      </p:sp>
      <p:sp>
        <p:nvSpPr>
          <p:cNvPr id="9228" name="AutoShape 12"/>
          <p:cNvSpPr>
            <a:spLocks noChangeArrowheads="1"/>
          </p:cNvSpPr>
          <p:nvPr/>
        </p:nvSpPr>
        <p:spPr bwMode="gray">
          <a:xfrm>
            <a:off x="4268788" y="1981200"/>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n-US"/>
          </a:p>
        </p:txBody>
      </p:sp>
      <p:pic>
        <p:nvPicPr>
          <p:cNvPr id="9235" name="Picture 19" descr="YG_circle001"/>
          <p:cNvPicPr>
            <a:picLocks noChangeAspect="1" noChangeArrowheads="1"/>
          </p:cNvPicPr>
          <p:nvPr/>
        </p:nvPicPr>
        <p:blipFill>
          <a:blip r:embed="rId2"/>
          <a:srcRect/>
          <a:stretch>
            <a:fillRect/>
          </a:stretch>
        </p:blipFill>
        <p:spPr bwMode="auto">
          <a:xfrm>
            <a:off x="242888" y="2695575"/>
            <a:ext cx="1882775" cy="1879600"/>
          </a:xfrm>
          <a:prstGeom prst="rect">
            <a:avLst/>
          </a:prstGeom>
          <a:noFill/>
        </p:spPr>
      </p:pic>
      <p:sp>
        <p:nvSpPr>
          <p:cNvPr id="9239" name="Text Box 23"/>
          <p:cNvSpPr txBox="1">
            <a:spLocks noChangeArrowheads="1"/>
          </p:cNvSpPr>
          <p:nvPr/>
        </p:nvSpPr>
        <p:spPr bwMode="gray">
          <a:xfrm>
            <a:off x="407988" y="3348038"/>
            <a:ext cx="1573212" cy="646331"/>
          </a:xfrm>
          <a:prstGeom prst="rect">
            <a:avLst/>
          </a:prstGeom>
          <a:noFill/>
          <a:ln w="9525" algn="ctr">
            <a:noFill/>
            <a:miter lim="800000"/>
            <a:headEnd/>
            <a:tailEnd/>
          </a:ln>
          <a:effectLst/>
        </p:spPr>
        <p:txBody>
          <a:bodyPr>
            <a:spAutoFit/>
          </a:bodyPr>
          <a:lstStyle/>
          <a:p>
            <a:pPr algn="ctr" eaLnBrk="0" hangingPunct="0"/>
            <a:r>
              <a:rPr lang="en-US" b="1" dirty="0" err="1" smtClean="0"/>
              <a:t>Số</a:t>
            </a:r>
            <a:r>
              <a:rPr lang="en-US" b="1" dirty="0" smtClean="0"/>
              <a:t> </a:t>
            </a:r>
            <a:r>
              <a:rPr lang="en-US" b="1" dirty="0" err="1" smtClean="0"/>
              <a:t>giấy</a:t>
            </a:r>
            <a:r>
              <a:rPr lang="en-US" b="1" dirty="0" smtClean="0"/>
              <a:t> </a:t>
            </a:r>
            <a:r>
              <a:rPr lang="en-US" b="1" dirty="0" err="1" smtClean="0"/>
              <a:t>phép</a:t>
            </a:r>
            <a:r>
              <a:rPr lang="en-US" b="1" dirty="0" smtClean="0"/>
              <a:t> </a:t>
            </a:r>
            <a:r>
              <a:rPr lang="en-US" b="1" dirty="0" err="1" smtClean="0"/>
              <a:t>đã</a:t>
            </a:r>
            <a:r>
              <a:rPr lang="en-US" b="1" dirty="0" smtClean="0"/>
              <a:t> </a:t>
            </a:r>
            <a:r>
              <a:rPr lang="en-US" b="1" dirty="0" err="1" smtClean="0"/>
              <a:t>cấp</a:t>
            </a:r>
            <a:endParaRPr lang="en-US" b="1" dirty="0"/>
          </a:p>
        </p:txBody>
      </p:sp>
      <p:pic>
        <p:nvPicPr>
          <p:cNvPr id="2050"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574" y="1905000"/>
            <a:ext cx="4581525" cy="345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2000" dirty="0" err="1"/>
              <a:t>Tổng</a:t>
            </a:r>
            <a:r>
              <a:rPr lang="en-US" sz="2000" dirty="0"/>
              <a:t> </a:t>
            </a:r>
            <a:r>
              <a:rPr lang="en-US" sz="2000" dirty="0" err="1"/>
              <a:t>quan</a:t>
            </a:r>
            <a:r>
              <a:rPr lang="en-US" sz="2000" dirty="0"/>
              <a:t> </a:t>
            </a:r>
            <a:r>
              <a:rPr lang="en-US" sz="2000" dirty="0" err="1"/>
              <a:t>về</a:t>
            </a:r>
            <a:r>
              <a:rPr lang="en-US" sz="2000" dirty="0"/>
              <a:t> </a:t>
            </a:r>
            <a:r>
              <a:rPr lang="en-US" sz="2000" dirty="0" err="1"/>
              <a:t>công</a:t>
            </a:r>
            <a:r>
              <a:rPr lang="en-US" sz="2000" dirty="0"/>
              <a:t> </a:t>
            </a:r>
            <a:r>
              <a:rPr lang="en-US" sz="2000" dirty="0" err="1"/>
              <a:t>tác</a:t>
            </a:r>
            <a:r>
              <a:rPr lang="en-US" sz="2000" dirty="0"/>
              <a:t> </a:t>
            </a:r>
            <a:r>
              <a:rPr lang="en-US" sz="2000" dirty="0" err="1"/>
              <a:t>cấp</a:t>
            </a:r>
            <a:r>
              <a:rPr lang="en-US" sz="2000" dirty="0"/>
              <a:t> </a:t>
            </a:r>
            <a:r>
              <a:rPr lang="en-US" sz="2000" dirty="0" err="1"/>
              <a:t>phép</a:t>
            </a:r>
            <a:r>
              <a:rPr lang="en-US" sz="2000" dirty="0"/>
              <a:t> </a:t>
            </a:r>
            <a:r>
              <a:rPr lang="en-US" sz="2000" dirty="0" err="1"/>
              <a:t>trong</a:t>
            </a:r>
            <a:r>
              <a:rPr lang="en-US" sz="2000" dirty="0"/>
              <a:t> </a:t>
            </a:r>
            <a:r>
              <a:rPr lang="en-US" sz="2000" dirty="0" err="1"/>
              <a:t>thời</a:t>
            </a:r>
            <a:r>
              <a:rPr lang="en-US" sz="2000" dirty="0"/>
              <a:t> </a:t>
            </a:r>
            <a:r>
              <a:rPr lang="en-US" sz="2000" dirty="0" err="1"/>
              <a:t>gian</a:t>
            </a:r>
            <a:r>
              <a:rPr lang="en-US" sz="2000" dirty="0"/>
              <a:t> qua</a:t>
            </a:r>
          </a:p>
        </p:txBody>
      </p:sp>
      <p:sp>
        <p:nvSpPr>
          <p:cNvPr id="8195" name="Rectangle 3"/>
          <p:cNvSpPr>
            <a:spLocks noGrp="1" noChangeArrowheads="1"/>
          </p:cNvSpPr>
          <p:nvPr>
            <p:ph type="body" idx="1"/>
          </p:nvPr>
        </p:nvSpPr>
        <p:spPr bwMode="gray">
          <a:xfrm>
            <a:off x="620713" y="1447800"/>
            <a:ext cx="7824787" cy="3149600"/>
          </a:xfrm>
          <a:noFill/>
          <a:ln/>
        </p:spPr>
        <p:txBody>
          <a:bodyPr/>
          <a:lstStyle/>
          <a:p>
            <a:pPr marL="0" indent="0">
              <a:buNone/>
            </a:pPr>
            <a:endParaRPr lang="en-US" sz="2000" b="1" dirty="0"/>
          </a:p>
          <a:p>
            <a:pPr marL="457200" lvl="1" indent="0" algn="just">
              <a:buNone/>
            </a:pPr>
            <a:r>
              <a:rPr lang="en-US" sz="2000" dirty="0"/>
              <a:t/>
            </a:r>
            <a:br>
              <a:rPr lang="en-US" sz="2000" dirty="0"/>
            </a:br>
            <a:endParaRPr lang="en-US" sz="2000" dirty="0"/>
          </a:p>
        </p:txBody>
      </p:sp>
      <p:graphicFrame>
        <p:nvGraphicFramePr>
          <p:cNvPr id="7" name="Chart 6"/>
          <p:cNvGraphicFramePr>
            <a:graphicFrameLocks/>
          </p:cNvGraphicFramePr>
          <p:nvPr>
            <p:extLst>
              <p:ext uri="{D42A27DB-BD31-4B8C-83A1-F6EECF244321}">
                <p14:modId xmlns:p14="http://schemas.microsoft.com/office/powerpoint/2010/main" val="2935475431"/>
              </p:ext>
            </p:extLst>
          </p:nvPr>
        </p:nvGraphicFramePr>
        <p:xfrm>
          <a:off x="2286000" y="2133600"/>
          <a:ext cx="48768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2214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2400" dirty="0" err="1"/>
              <a:t>Tổng</a:t>
            </a:r>
            <a:r>
              <a:rPr lang="en-US" sz="2400" dirty="0"/>
              <a:t> </a:t>
            </a:r>
            <a:r>
              <a:rPr lang="en-US" sz="2400" dirty="0" err="1"/>
              <a:t>quan</a:t>
            </a:r>
            <a:r>
              <a:rPr lang="en-US" sz="2400" dirty="0"/>
              <a:t> </a:t>
            </a:r>
            <a:r>
              <a:rPr lang="en-US" sz="2400" dirty="0" err="1"/>
              <a:t>về</a:t>
            </a:r>
            <a:r>
              <a:rPr lang="en-US" sz="2400" dirty="0"/>
              <a:t> </a:t>
            </a:r>
            <a:r>
              <a:rPr lang="en-US" sz="2400" dirty="0" err="1"/>
              <a:t>công</a:t>
            </a:r>
            <a:r>
              <a:rPr lang="en-US" sz="2400" dirty="0"/>
              <a:t> </a:t>
            </a:r>
            <a:r>
              <a:rPr lang="en-US" sz="2400" dirty="0" err="1"/>
              <a:t>tác</a:t>
            </a:r>
            <a:r>
              <a:rPr lang="en-US" sz="2400" dirty="0"/>
              <a:t> </a:t>
            </a:r>
            <a:r>
              <a:rPr lang="en-US" sz="2400" dirty="0" err="1"/>
              <a:t>cấp</a:t>
            </a:r>
            <a:r>
              <a:rPr lang="en-US" sz="2400" dirty="0"/>
              <a:t> </a:t>
            </a:r>
            <a:r>
              <a:rPr lang="en-US" sz="2400" dirty="0" err="1"/>
              <a:t>phép</a:t>
            </a:r>
            <a:r>
              <a:rPr lang="en-US" sz="2400" dirty="0"/>
              <a:t> </a:t>
            </a:r>
            <a:r>
              <a:rPr lang="en-US" sz="2400" dirty="0" err="1"/>
              <a:t>trong</a:t>
            </a:r>
            <a:r>
              <a:rPr lang="en-US" sz="2400" dirty="0"/>
              <a:t> </a:t>
            </a:r>
            <a:r>
              <a:rPr lang="en-US" sz="2400" dirty="0" err="1"/>
              <a:t>thời</a:t>
            </a:r>
            <a:r>
              <a:rPr lang="en-US" sz="2400" dirty="0"/>
              <a:t> </a:t>
            </a:r>
            <a:r>
              <a:rPr lang="en-US" sz="2400" dirty="0" err="1"/>
              <a:t>gian</a:t>
            </a:r>
            <a:r>
              <a:rPr lang="en-US" sz="2400" dirty="0"/>
              <a:t> qua</a:t>
            </a:r>
          </a:p>
        </p:txBody>
      </p:sp>
      <p:grpSp>
        <p:nvGrpSpPr>
          <p:cNvPr id="9219" name="Group 3"/>
          <p:cNvGrpSpPr>
            <a:grpSpLocks/>
          </p:cNvGrpSpPr>
          <p:nvPr/>
        </p:nvGrpSpPr>
        <p:grpSpPr bwMode="auto">
          <a:xfrm>
            <a:off x="1885499" y="1876425"/>
            <a:ext cx="1619701" cy="3605213"/>
            <a:chOff x="677" y="998"/>
            <a:chExt cx="939" cy="2271"/>
          </a:xfrm>
        </p:grpSpPr>
        <p:sp>
          <p:nvSpPr>
            <p:cNvPr id="9220" name="Freeform 4"/>
            <p:cNvSpPr>
              <a:spLocks/>
            </p:cNvSpPr>
            <p:nvPr/>
          </p:nvSpPr>
          <p:spPr bwMode="gray">
            <a:xfrm flipV="1">
              <a:off x="683" y="2087"/>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sp>
          <p:nvSpPr>
            <p:cNvPr id="9222" name="Freeform 6"/>
            <p:cNvSpPr>
              <a:spLocks/>
            </p:cNvSpPr>
            <p:nvPr/>
          </p:nvSpPr>
          <p:spPr bwMode="gray">
            <a:xfrm>
              <a:off x="677" y="998"/>
              <a:ext cx="933" cy="1182"/>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cap="flat" cmpd="sng">
              <a:noFill/>
              <a:prstDash val="solid"/>
              <a:round/>
              <a:headEnd type="none" w="med" len="med"/>
              <a:tailEnd type="none" w="med" len="med"/>
            </a:ln>
            <a:effectLst/>
          </p:spPr>
          <p:txBody>
            <a:bodyPr wrap="none" anchor="ctr"/>
            <a:lstStyle/>
            <a:p>
              <a:endParaRPr lang="en-US"/>
            </a:p>
          </p:txBody>
        </p:sp>
      </p:grpSp>
      <p:sp>
        <p:nvSpPr>
          <p:cNvPr id="9224" name="AutoShape 8"/>
          <p:cNvSpPr>
            <a:spLocks noChangeArrowheads="1"/>
          </p:cNvSpPr>
          <p:nvPr/>
        </p:nvSpPr>
        <p:spPr bwMode="gray">
          <a:xfrm>
            <a:off x="4287838" y="3476625"/>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n-US"/>
          </a:p>
        </p:txBody>
      </p:sp>
      <p:sp>
        <p:nvSpPr>
          <p:cNvPr id="9226" name="AutoShape 10"/>
          <p:cNvSpPr>
            <a:spLocks noChangeArrowheads="1"/>
          </p:cNvSpPr>
          <p:nvPr/>
        </p:nvSpPr>
        <p:spPr bwMode="gray">
          <a:xfrm>
            <a:off x="4260850" y="5018088"/>
            <a:ext cx="376238" cy="347662"/>
          </a:xfrm>
          <a:prstGeom prst="rightArrow">
            <a:avLst>
              <a:gd name="adj1" fmla="val 50000"/>
              <a:gd name="adj2" fmla="val 45091"/>
            </a:avLst>
          </a:prstGeom>
          <a:solidFill>
            <a:srgbClr val="FEFEFE"/>
          </a:solidFill>
          <a:ln w="9525">
            <a:noFill/>
            <a:miter lim="800000"/>
            <a:headEnd/>
            <a:tailEnd/>
          </a:ln>
          <a:effectLst/>
        </p:spPr>
        <p:txBody>
          <a:bodyPr wrap="none" anchor="ctr"/>
          <a:lstStyle/>
          <a:p>
            <a:endParaRPr lang="en-US"/>
          </a:p>
        </p:txBody>
      </p:sp>
      <p:sp>
        <p:nvSpPr>
          <p:cNvPr id="9228" name="AutoShape 12"/>
          <p:cNvSpPr>
            <a:spLocks noChangeArrowheads="1"/>
          </p:cNvSpPr>
          <p:nvPr/>
        </p:nvSpPr>
        <p:spPr bwMode="gray">
          <a:xfrm>
            <a:off x="4268788" y="1981200"/>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n-US"/>
          </a:p>
        </p:txBody>
      </p:sp>
      <p:pic>
        <p:nvPicPr>
          <p:cNvPr id="9235" name="Picture 19" descr="YG_circle001"/>
          <p:cNvPicPr>
            <a:picLocks noChangeAspect="1" noChangeArrowheads="1"/>
          </p:cNvPicPr>
          <p:nvPr/>
        </p:nvPicPr>
        <p:blipFill>
          <a:blip r:embed="rId2"/>
          <a:srcRect/>
          <a:stretch>
            <a:fillRect/>
          </a:stretch>
        </p:blipFill>
        <p:spPr bwMode="auto">
          <a:xfrm>
            <a:off x="242888" y="2695575"/>
            <a:ext cx="1882775" cy="1879600"/>
          </a:xfrm>
          <a:prstGeom prst="rect">
            <a:avLst/>
          </a:prstGeom>
          <a:noFill/>
        </p:spPr>
      </p:pic>
      <p:sp>
        <p:nvSpPr>
          <p:cNvPr id="9239" name="Text Box 23"/>
          <p:cNvSpPr txBox="1">
            <a:spLocks noChangeArrowheads="1"/>
          </p:cNvSpPr>
          <p:nvPr/>
        </p:nvSpPr>
        <p:spPr bwMode="gray">
          <a:xfrm>
            <a:off x="407988" y="3348038"/>
            <a:ext cx="1573212" cy="646331"/>
          </a:xfrm>
          <a:prstGeom prst="rect">
            <a:avLst/>
          </a:prstGeom>
          <a:noFill/>
          <a:ln w="9525" algn="ctr">
            <a:noFill/>
            <a:miter lim="800000"/>
            <a:headEnd/>
            <a:tailEnd/>
          </a:ln>
          <a:effectLst/>
        </p:spPr>
        <p:txBody>
          <a:bodyPr>
            <a:spAutoFit/>
          </a:bodyPr>
          <a:lstStyle/>
          <a:p>
            <a:pPr algn="ctr" eaLnBrk="0" hangingPunct="0"/>
            <a:r>
              <a:rPr lang="en-US" b="1" dirty="0" err="1" smtClean="0"/>
              <a:t>Số</a:t>
            </a:r>
            <a:r>
              <a:rPr lang="en-US" b="1" dirty="0" smtClean="0"/>
              <a:t> </a:t>
            </a:r>
            <a:r>
              <a:rPr lang="en-US" b="1" dirty="0" err="1" smtClean="0"/>
              <a:t>kế</a:t>
            </a:r>
            <a:r>
              <a:rPr lang="en-US" b="1" dirty="0" smtClean="0"/>
              <a:t> </a:t>
            </a:r>
            <a:r>
              <a:rPr lang="en-US" b="1" dirty="0" err="1" smtClean="0"/>
              <a:t>hoạch</a:t>
            </a:r>
            <a:endParaRPr lang="en-US" b="1" dirty="0" smtClean="0"/>
          </a:p>
          <a:p>
            <a:pPr algn="ctr" eaLnBrk="0" hangingPunct="0"/>
            <a:r>
              <a:rPr lang="en-US" b="1" dirty="0" smtClean="0"/>
              <a:t>ƯPSC</a:t>
            </a:r>
            <a:endParaRPr lang="en-US" b="1" dirty="0"/>
          </a:p>
        </p:txBody>
      </p:sp>
      <p:pic>
        <p:nvPicPr>
          <p:cNvPr id="3074"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174" y="1981200"/>
            <a:ext cx="45815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653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400" dirty="0" err="1"/>
              <a:t>Tổng</a:t>
            </a:r>
            <a:r>
              <a:rPr lang="en-US" sz="2400" dirty="0"/>
              <a:t> </a:t>
            </a:r>
            <a:r>
              <a:rPr lang="en-US" sz="2400" dirty="0" err="1"/>
              <a:t>quan</a:t>
            </a:r>
            <a:r>
              <a:rPr lang="en-US" sz="2400" dirty="0"/>
              <a:t> </a:t>
            </a:r>
            <a:r>
              <a:rPr lang="en-US" sz="2400" dirty="0" err="1"/>
              <a:t>về</a:t>
            </a:r>
            <a:r>
              <a:rPr lang="en-US" sz="2400" dirty="0"/>
              <a:t> </a:t>
            </a:r>
            <a:r>
              <a:rPr lang="en-US" sz="2400" dirty="0" err="1"/>
              <a:t>công</a:t>
            </a:r>
            <a:r>
              <a:rPr lang="en-US" sz="2400" dirty="0"/>
              <a:t> </a:t>
            </a:r>
            <a:r>
              <a:rPr lang="en-US" sz="2400" dirty="0" err="1"/>
              <a:t>tác</a:t>
            </a:r>
            <a:r>
              <a:rPr lang="en-US" sz="2400" dirty="0"/>
              <a:t> </a:t>
            </a:r>
            <a:r>
              <a:rPr lang="en-US" sz="2400" dirty="0" err="1"/>
              <a:t>cấp</a:t>
            </a:r>
            <a:r>
              <a:rPr lang="en-US" sz="2400" dirty="0"/>
              <a:t> </a:t>
            </a:r>
            <a:r>
              <a:rPr lang="en-US" sz="2400" dirty="0" err="1"/>
              <a:t>phép</a:t>
            </a:r>
            <a:r>
              <a:rPr lang="en-US" sz="2400" dirty="0"/>
              <a:t> </a:t>
            </a:r>
            <a:r>
              <a:rPr lang="en-US" sz="2400" dirty="0" err="1"/>
              <a:t>trong</a:t>
            </a:r>
            <a:r>
              <a:rPr lang="en-US" sz="2400" dirty="0"/>
              <a:t> </a:t>
            </a:r>
            <a:r>
              <a:rPr lang="en-US" sz="2400" dirty="0" err="1"/>
              <a:t>thời</a:t>
            </a:r>
            <a:r>
              <a:rPr lang="en-US" sz="2400" dirty="0"/>
              <a:t> </a:t>
            </a:r>
            <a:r>
              <a:rPr lang="en-US" sz="2400" dirty="0" err="1"/>
              <a:t>gian</a:t>
            </a:r>
            <a:r>
              <a:rPr lang="en-US" sz="2400" dirty="0"/>
              <a:t> qua</a:t>
            </a:r>
          </a:p>
        </p:txBody>
      </p:sp>
      <p:sp>
        <p:nvSpPr>
          <p:cNvPr id="10243" name="Rectangle 3"/>
          <p:cNvSpPr>
            <a:spLocks noChangeArrowheads="1"/>
          </p:cNvSpPr>
          <p:nvPr/>
        </p:nvSpPr>
        <p:spPr bwMode="gray">
          <a:xfrm>
            <a:off x="457200" y="1827944"/>
            <a:ext cx="4614222" cy="4684031"/>
          </a:xfrm>
          <a:prstGeom prst="rect">
            <a:avLst/>
          </a:prstGeom>
          <a:solidFill>
            <a:srgbClr val="CCECFF">
              <a:alpha val="50000"/>
            </a:srgbClr>
          </a:solidFill>
          <a:ln w="12700" algn="ctr">
            <a:noFill/>
            <a:miter lim="800000"/>
            <a:headEnd/>
            <a:tailEnd/>
          </a:ln>
          <a:effectLst/>
        </p:spPr>
        <p:txBody>
          <a:bodyPr wrap="none" anchor="ctr"/>
          <a:lstStyle/>
          <a:p>
            <a:endParaRPr lang="en-US"/>
          </a:p>
        </p:txBody>
      </p:sp>
      <p:sp>
        <p:nvSpPr>
          <p:cNvPr id="10246" name="AutoShape 6"/>
          <p:cNvSpPr>
            <a:spLocks noChangeArrowheads="1"/>
          </p:cNvSpPr>
          <p:nvPr/>
        </p:nvSpPr>
        <p:spPr bwMode="gray">
          <a:xfrm rot="308465">
            <a:off x="7081329" y="2271802"/>
            <a:ext cx="1458093" cy="1654088"/>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w="9525">
            <a:noFill/>
            <a:miter lim="800000"/>
            <a:headEnd/>
            <a:tailEnd/>
          </a:ln>
          <a:effectLst/>
        </p:spPr>
        <p:txBody>
          <a:bodyPr wrap="none" anchor="ctr"/>
          <a:lstStyle/>
          <a:p>
            <a:endParaRPr lang="en-US"/>
          </a:p>
        </p:txBody>
      </p:sp>
      <p:sp>
        <p:nvSpPr>
          <p:cNvPr id="10247" name="Oval 7"/>
          <p:cNvSpPr>
            <a:spLocks noChangeArrowheads="1"/>
          </p:cNvSpPr>
          <p:nvPr/>
        </p:nvSpPr>
        <p:spPr bwMode="ltGray">
          <a:xfrm>
            <a:off x="6284913" y="1689100"/>
            <a:ext cx="1319212" cy="1319213"/>
          </a:xfrm>
          <a:prstGeom prst="ellipse">
            <a:avLst/>
          </a:prstGeom>
          <a:gradFill rotWithShape="0">
            <a:gsLst>
              <a:gs pos="0">
                <a:schemeClr val="accent2">
                  <a:gamma/>
                  <a:shade val="66275"/>
                  <a:invGamma/>
                </a:schemeClr>
              </a:gs>
              <a:gs pos="50000">
                <a:schemeClr val="accent2"/>
              </a:gs>
              <a:gs pos="100000">
                <a:schemeClr val="accent2">
                  <a:gamma/>
                  <a:shade val="66275"/>
                  <a:invGamma/>
                </a:schemeClr>
              </a:gs>
            </a:gsLst>
            <a:lin ang="2700000" scaled="1"/>
          </a:gradFill>
          <a:ln w="57150">
            <a:solidFill>
              <a:srgbClr val="EAEAEA"/>
            </a:solidFill>
            <a:round/>
            <a:headEnd/>
            <a:tailEnd/>
          </a:ln>
          <a:effectLst/>
        </p:spPr>
        <p:txBody>
          <a:bodyPr wrap="none" anchor="ctr"/>
          <a:lstStyle/>
          <a:p>
            <a:endParaRPr lang="en-US"/>
          </a:p>
        </p:txBody>
      </p:sp>
      <p:sp>
        <p:nvSpPr>
          <p:cNvPr id="10248" name="Oval 8"/>
          <p:cNvSpPr>
            <a:spLocks noChangeArrowheads="1"/>
          </p:cNvSpPr>
          <p:nvPr/>
        </p:nvSpPr>
        <p:spPr bwMode="gray">
          <a:xfrm>
            <a:off x="7542213" y="3502025"/>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rgbClr val="EAEAEA"/>
            </a:solidFill>
            <a:round/>
            <a:headEnd/>
            <a:tailEnd/>
          </a:ln>
          <a:effectLst/>
        </p:spPr>
        <p:txBody>
          <a:bodyPr wrap="none" anchor="ctr"/>
          <a:lstStyle/>
          <a:p>
            <a:endParaRPr lang="en-US"/>
          </a:p>
        </p:txBody>
      </p:sp>
      <p:sp>
        <p:nvSpPr>
          <p:cNvPr id="10249" name="AutoShape 9"/>
          <p:cNvSpPr>
            <a:spLocks noChangeArrowheads="1"/>
          </p:cNvSpPr>
          <p:nvPr/>
        </p:nvSpPr>
        <p:spPr bwMode="gray">
          <a:xfrm rot="9199067">
            <a:off x="5732858" y="3891553"/>
            <a:ext cx="1218647" cy="1981781"/>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w="9525">
            <a:noFill/>
            <a:miter lim="800000"/>
            <a:headEnd/>
            <a:tailEnd/>
          </a:ln>
          <a:effectLst/>
        </p:spPr>
        <p:txBody>
          <a:bodyPr wrap="none" anchor="ctr"/>
          <a:lstStyle/>
          <a:p>
            <a:endParaRPr lang="en-US"/>
          </a:p>
        </p:txBody>
      </p:sp>
      <p:sp>
        <p:nvSpPr>
          <p:cNvPr id="10250" name="AutoShape 10"/>
          <p:cNvSpPr>
            <a:spLocks noChangeArrowheads="1"/>
          </p:cNvSpPr>
          <p:nvPr/>
        </p:nvSpPr>
        <p:spPr bwMode="gray">
          <a:xfrm rot="15795526">
            <a:off x="5305776" y="2694447"/>
            <a:ext cx="1520520" cy="1150823"/>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w="9525">
            <a:noFill/>
            <a:miter lim="800000"/>
            <a:headEnd/>
            <a:tailEnd/>
          </a:ln>
          <a:effectLst/>
        </p:spPr>
        <p:txBody>
          <a:bodyPr wrap="none" anchor="ctr"/>
          <a:lstStyle/>
          <a:p>
            <a:endParaRPr lang="en-US"/>
          </a:p>
        </p:txBody>
      </p:sp>
      <p:sp>
        <p:nvSpPr>
          <p:cNvPr id="10251" name="Oval 11"/>
          <p:cNvSpPr>
            <a:spLocks noChangeArrowheads="1"/>
          </p:cNvSpPr>
          <p:nvPr/>
        </p:nvSpPr>
        <p:spPr bwMode="gray">
          <a:xfrm>
            <a:off x="6438900" y="4953000"/>
            <a:ext cx="1320800" cy="1319212"/>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p:spPr>
        <p:txBody>
          <a:bodyPr wrap="none" anchor="ctr"/>
          <a:lstStyle/>
          <a:p>
            <a:endParaRPr lang="en-US"/>
          </a:p>
        </p:txBody>
      </p:sp>
      <p:grpSp>
        <p:nvGrpSpPr>
          <p:cNvPr id="10252" name="Group 12"/>
          <p:cNvGrpSpPr>
            <a:grpSpLocks/>
          </p:cNvGrpSpPr>
          <p:nvPr/>
        </p:nvGrpSpPr>
        <p:grpSpPr bwMode="auto">
          <a:xfrm rot="10082854">
            <a:off x="6127750" y="2644775"/>
            <a:ext cx="1196975" cy="303213"/>
            <a:chOff x="2598" y="1026"/>
            <a:chExt cx="957" cy="242"/>
          </a:xfrm>
        </p:grpSpPr>
        <p:grpSp>
          <p:nvGrpSpPr>
            <p:cNvPr id="10253" name="Group 13"/>
            <p:cNvGrpSpPr>
              <a:grpSpLocks/>
            </p:cNvGrpSpPr>
            <p:nvPr/>
          </p:nvGrpSpPr>
          <p:grpSpPr bwMode="auto">
            <a:xfrm rot="-9970459" flipH="1" flipV="1">
              <a:off x="2598" y="1026"/>
              <a:ext cx="957" cy="242"/>
              <a:chOff x="2532" y="1051"/>
              <a:chExt cx="893" cy="246"/>
            </a:xfrm>
          </p:grpSpPr>
          <p:grpSp>
            <p:nvGrpSpPr>
              <p:cNvPr id="10254" name="Group 14"/>
              <p:cNvGrpSpPr>
                <a:grpSpLocks/>
              </p:cNvGrpSpPr>
              <p:nvPr/>
            </p:nvGrpSpPr>
            <p:grpSpPr bwMode="auto">
              <a:xfrm>
                <a:off x="2532" y="1051"/>
                <a:ext cx="743" cy="185"/>
                <a:chOff x="1565" y="2568"/>
                <a:chExt cx="1118" cy="279"/>
              </a:xfrm>
            </p:grpSpPr>
            <p:sp>
              <p:nvSpPr>
                <p:cNvPr id="10255" name="AutoShape 1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56" name="AutoShape 1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57" name="AutoShape 1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58" name="AutoShape 1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259" name="Group 19"/>
              <p:cNvGrpSpPr>
                <a:grpSpLocks/>
              </p:cNvGrpSpPr>
              <p:nvPr/>
            </p:nvGrpSpPr>
            <p:grpSpPr bwMode="auto">
              <a:xfrm rot="1353540">
                <a:off x="2682" y="1111"/>
                <a:ext cx="743" cy="186"/>
                <a:chOff x="1565" y="2568"/>
                <a:chExt cx="1118" cy="279"/>
              </a:xfrm>
            </p:grpSpPr>
            <p:sp>
              <p:nvSpPr>
                <p:cNvPr id="10260"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61"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62"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63"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10264" name="Group 24"/>
            <p:cNvGrpSpPr>
              <a:grpSpLocks/>
            </p:cNvGrpSpPr>
            <p:nvPr/>
          </p:nvGrpSpPr>
          <p:grpSpPr bwMode="auto">
            <a:xfrm rot="-9970459" flipH="1" flipV="1">
              <a:off x="2688" y="1056"/>
              <a:ext cx="784" cy="198"/>
              <a:chOff x="2532" y="1051"/>
              <a:chExt cx="893" cy="246"/>
            </a:xfrm>
          </p:grpSpPr>
          <p:grpSp>
            <p:nvGrpSpPr>
              <p:cNvPr id="10265" name="Group 25"/>
              <p:cNvGrpSpPr>
                <a:grpSpLocks/>
              </p:cNvGrpSpPr>
              <p:nvPr/>
            </p:nvGrpSpPr>
            <p:grpSpPr bwMode="auto">
              <a:xfrm>
                <a:off x="2532" y="1051"/>
                <a:ext cx="743" cy="185"/>
                <a:chOff x="1565" y="2568"/>
                <a:chExt cx="1118" cy="279"/>
              </a:xfrm>
            </p:grpSpPr>
            <p:sp>
              <p:nvSpPr>
                <p:cNvPr id="10266" name="AutoShape 26"/>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67" name="AutoShape 27"/>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68" name="AutoShape 28"/>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69" name="AutoShape 29"/>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270" name="Group 30"/>
              <p:cNvGrpSpPr>
                <a:grpSpLocks/>
              </p:cNvGrpSpPr>
              <p:nvPr/>
            </p:nvGrpSpPr>
            <p:grpSpPr bwMode="auto">
              <a:xfrm rot="1353540">
                <a:off x="2682" y="1111"/>
                <a:ext cx="743" cy="186"/>
                <a:chOff x="1565" y="2568"/>
                <a:chExt cx="1118" cy="279"/>
              </a:xfrm>
            </p:grpSpPr>
            <p:sp>
              <p:nvSpPr>
                <p:cNvPr id="10271" name="AutoShape 31"/>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72" name="AutoShape 32"/>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73" name="AutoShape 33"/>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74" name="AutoShape 34"/>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0275" name="Group 35"/>
          <p:cNvGrpSpPr>
            <a:grpSpLocks/>
          </p:cNvGrpSpPr>
          <p:nvPr/>
        </p:nvGrpSpPr>
        <p:grpSpPr bwMode="auto">
          <a:xfrm rot="10082854">
            <a:off x="5032375" y="4465638"/>
            <a:ext cx="1198563" cy="303212"/>
            <a:chOff x="2598" y="1026"/>
            <a:chExt cx="957" cy="242"/>
          </a:xfrm>
        </p:grpSpPr>
        <p:grpSp>
          <p:nvGrpSpPr>
            <p:cNvPr id="10276" name="Group 36"/>
            <p:cNvGrpSpPr>
              <a:grpSpLocks/>
            </p:cNvGrpSpPr>
            <p:nvPr/>
          </p:nvGrpSpPr>
          <p:grpSpPr bwMode="auto">
            <a:xfrm rot="-9970459" flipH="1" flipV="1">
              <a:off x="2598" y="1026"/>
              <a:ext cx="957" cy="242"/>
              <a:chOff x="2532" y="1051"/>
              <a:chExt cx="893" cy="246"/>
            </a:xfrm>
          </p:grpSpPr>
          <p:grpSp>
            <p:nvGrpSpPr>
              <p:cNvPr id="10277" name="Group 37"/>
              <p:cNvGrpSpPr>
                <a:grpSpLocks/>
              </p:cNvGrpSpPr>
              <p:nvPr/>
            </p:nvGrpSpPr>
            <p:grpSpPr bwMode="auto">
              <a:xfrm>
                <a:off x="2532" y="1051"/>
                <a:ext cx="743" cy="185"/>
                <a:chOff x="1565" y="2568"/>
                <a:chExt cx="1118" cy="279"/>
              </a:xfrm>
            </p:grpSpPr>
            <p:sp>
              <p:nvSpPr>
                <p:cNvPr id="10278"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79"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80"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81"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282" name="Group 42"/>
              <p:cNvGrpSpPr>
                <a:grpSpLocks/>
              </p:cNvGrpSpPr>
              <p:nvPr/>
            </p:nvGrpSpPr>
            <p:grpSpPr bwMode="auto">
              <a:xfrm rot="1353540">
                <a:off x="2682" y="1111"/>
                <a:ext cx="743" cy="186"/>
                <a:chOff x="1565" y="2568"/>
                <a:chExt cx="1118" cy="279"/>
              </a:xfrm>
            </p:grpSpPr>
            <p:sp>
              <p:nvSpPr>
                <p:cNvPr id="10283"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84"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85"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86"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10287" name="Group 47"/>
            <p:cNvGrpSpPr>
              <a:grpSpLocks/>
            </p:cNvGrpSpPr>
            <p:nvPr/>
          </p:nvGrpSpPr>
          <p:grpSpPr bwMode="auto">
            <a:xfrm rot="-9970459" flipH="1" flipV="1">
              <a:off x="2688" y="1056"/>
              <a:ext cx="784" cy="198"/>
              <a:chOff x="2532" y="1051"/>
              <a:chExt cx="893" cy="246"/>
            </a:xfrm>
          </p:grpSpPr>
          <p:grpSp>
            <p:nvGrpSpPr>
              <p:cNvPr id="10288" name="Group 48"/>
              <p:cNvGrpSpPr>
                <a:grpSpLocks/>
              </p:cNvGrpSpPr>
              <p:nvPr/>
            </p:nvGrpSpPr>
            <p:grpSpPr bwMode="auto">
              <a:xfrm>
                <a:off x="2532" y="1051"/>
                <a:ext cx="743" cy="185"/>
                <a:chOff x="1565" y="2568"/>
                <a:chExt cx="1118" cy="279"/>
              </a:xfrm>
            </p:grpSpPr>
            <p:sp>
              <p:nvSpPr>
                <p:cNvPr id="10289"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90"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91"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92"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293" name="Group 53"/>
              <p:cNvGrpSpPr>
                <a:grpSpLocks/>
              </p:cNvGrpSpPr>
              <p:nvPr/>
            </p:nvGrpSpPr>
            <p:grpSpPr bwMode="auto">
              <a:xfrm rot="1353540">
                <a:off x="2682" y="1111"/>
                <a:ext cx="743" cy="186"/>
                <a:chOff x="1565" y="2568"/>
                <a:chExt cx="1118" cy="279"/>
              </a:xfrm>
            </p:grpSpPr>
            <p:sp>
              <p:nvSpPr>
                <p:cNvPr id="10294"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95"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96"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297"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0298" name="Group 58"/>
          <p:cNvGrpSpPr>
            <a:grpSpLocks/>
          </p:cNvGrpSpPr>
          <p:nvPr/>
        </p:nvGrpSpPr>
        <p:grpSpPr bwMode="auto">
          <a:xfrm rot="10082854">
            <a:off x="7407275" y="4464050"/>
            <a:ext cx="1196975" cy="303213"/>
            <a:chOff x="2598" y="1026"/>
            <a:chExt cx="957" cy="242"/>
          </a:xfrm>
        </p:grpSpPr>
        <p:grpSp>
          <p:nvGrpSpPr>
            <p:cNvPr id="10299" name="Group 59"/>
            <p:cNvGrpSpPr>
              <a:grpSpLocks/>
            </p:cNvGrpSpPr>
            <p:nvPr/>
          </p:nvGrpSpPr>
          <p:grpSpPr bwMode="auto">
            <a:xfrm rot="-9970459" flipH="1" flipV="1">
              <a:off x="2598" y="1026"/>
              <a:ext cx="957" cy="242"/>
              <a:chOff x="2532" y="1051"/>
              <a:chExt cx="893" cy="246"/>
            </a:xfrm>
          </p:grpSpPr>
          <p:grpSp>
            <p:nvGrpSpPr>
              <p:cNvPr id="10300" name="Group 60"/>
              <p:cNvGrpSpPr>
                <a:grpSpLocks/>
              </p:cNvGrpSpPr>
              <p:nvPr/>
            </p:nvGrpSpPr>
            <p:grpSpPr bwMode="auto">
              <a:xfrm>
                <a:off x="2532" y="1051"/>
                <a:ext cx="743" cy="185"/>
                <a:chOff x="1565" y="2568"/>
                <a:chExt cx="1118" cy="279"/>
              </a:xfrm>
            </p:grpSpPr>
            <p:sp>
              <p:nvSpPr>
                <p:cNvPr id="10301" name="AutoShape 61"/>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02" name="AutoShape 62"/>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03" name="AutoShape 63"/>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04" name="AutoShape 64"/>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305" name="Group 65"/>
              <p:cNvGrpSpPr>
                <a:grpSpLocks/>
              </p:cNvGrpSpPr>
              <p:nvPr/>
            </p:nvGrpSpPr>
            <p:grpSpPr bwMode="auto">
              <a:xfrm rot="1353540">
                <a:off x="2682" y="1111"/>
                <a:ext cx="743" cy="186"/>
                <a:chOff x="1565" y="2568"/>
                <a:chExt cx="1118" cy="279"/>
              </a:xfrm>
            </p:grpSpPr>
            <p:sp>
              <p:nvSpPr>
                <p:cNvPr id="10306" name="AutoShape 66"/>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07" name="AutoShape 67"/>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08" name="AutoShape 68"/>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09" name="AutoShape 69"/>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10310" name="Group 70"/>
            <p:cNvGrpSpPr>
              <a:grpSpLocks/>
            </p:cNvGrpSpPr>
            <p:nvPr/>
          </p:nvGrpSpPr>
          <p:grpSpPr bwMode="auto">
            <a:xfrm rot="-9970459" flipH="1" flipV="1">
              <a:off x="2688" y="1056"/>
              <a:ext cx="784" cy="198"/>
              <a:chOff x="2532" y="1051"/>
              <a:chExt cx="893" cy="246"/>
            </a:xfrm>
          </p:grpSpPr>
          <p:grpSp>
            <p:nvGrpSpPr>
              <p:cNvPr id="10311" name="Group 71"/>
              <p:cNvGrpSpPr>
                <a:grpSpLocks/>
              </p:cNvGrpSpPr>
              <p:nvPr/>
            </p:nvGrpSpPr>
            <p:grpSpPr bwMode="auto">
              <a:xfrm>
                <a:off x="2532" y="1051"/>
                <a:ext cx="743" cy="185"/>
                <a:chOff x="1565" y="2568"/>
                <a:chExt cx="1118" cy="279"/>
              </a:xfrm>
            </p:grpSpPr>
            <p:sp>
              <p:nvSpPr>
                <p:cNvPr id="10312" name="AutoShape 72"/>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13" name="AutoShape 73"/>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14" name="AutoShape 74"/>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15" name="AutoShape 75"/>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316" name="Group 76"/>
              <p:cNvGrpSpPr>
                <a:grpSpLocks/>
              </p:cNvGrpSpPr>
              <p:nvPr/>
            </p:nvGrpSpPr>
            <p:grpSpPr bwMode="auto">
              <a:xfrm rot="1353540">
                <a:off x="2682" y="1111"/>
                <a:ext cx="743" cy="186"/>
                <a:chOff x="1565" y="2568"/>
                <a:chExt cx="1118" cy="279"/>
              </a:xfrm>
            </p:grpSpPr>
            <p:sp>
              <p:nvSpPr>
                <p:cNvPr id="10317" name="AutoShape 77"/>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18" name="AutoShape 78"/>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19" name="AutoShape 79"/>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20" name="AutoShape 80"/>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0321" name="Group 81"/>
          <p:cNvGrpSpPr>
            <a:grpSpLocks/>
          </p:cNvGrpSpPr>
          <p:nvPr/>
        </p:nvGrpSpPr>
        <p:grpSpPr bwMode="auto">
          <a:xfrm>
            <a:off x="5503441" y="1835823"/>
            <a:ext cx="1196975" cy="303213"/>
            <a:chOff x="2598" y="1026"/>
            <a:chExt cx="957" cy="242"/>
          </a:xfrm>
        </p:grpSpPr>
        <p:grpSp>
          <p:nvGrpSpPr>
            <p:cNvPr id="10322" name="Group 82"/>
            <p:cNvGrpSpPr>
              <a:grpSpLocks/>
            </p:cNvGrpSpPr>
            <p:nvPr/>
          </p:nvGrpSpPr>
          <p:grpSpPr bwMode="auto">
            <a:xfrm rot="-9970459" flipH="1" flipV="1">
              <a:off x="2598" y="1026"/>
              <a:ext cx="957" cy="242"/>
              <a:chOff x="2532" y="1051"/>
              <a:chExt cx="893" cy="246"/>
            </a:xfrm>
          </p:grpSpPr>
          <p:grpSp>
            <p:nvGrpSpPr>
              <p:cNvPr id="10323" name="Group 83"/>
              <p:cNvGrpSpPr>
                <a:grpSpLocks/>
              </p:cNvGrpSpPr>
              <p:nvPr/>
            </p:nvGrpSpPr>
            <p:grpSpPr bwMode="auto">
              <a:xfrm>
                <a:off x="2532" y="1051"/>
                <a:ext cx="743" cy="185"/>
                <a:chOff x="1565" y="2568"/>
                <a:chExt cx="1118" cy="279"/>
              </a:xfrm>
            </p:grpSpPr>
            <p:sp>
              <p:nvSpPr>
                <p:cNvPr id="10324" name="AutoShape 84"/>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25" name="AutoShape 85"/>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26" name="AutoShape 86"/>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27" name="AutoShape 87"/>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328" name="Group 88"/>
              <p:cNvGrpSpPr>
                <a:grpSpLocks/>
              </p:cNvGrpSpPr>
              <p:nvPr/>
            </p:nvGrpSpPr>
            <p:grpSpPr bwMode="auto">
              <a:xfrm rot="1353540">
                <a:off x="2682" y="1111"/>
                <a:ext cx="743" cy="186"/>
                <a:chOff x="1565" y="2568"/>
                <a:chExt cx="1118" cy="279"/>
              </a:xfrm>
            </p:grpSpPr>
            <p:sp>
              <p:nvSpPr>
                <p:cNvPr id="10329" name="AutoShape 89"/>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30" name="AutoShape 90"/>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31" name="AutoShape 91"/>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32" name="AutoShape 92"/>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10333" name="Group 93"/>
            <p:cNvGrpSpPr>
              <a:grpSpLocks/>
            </p:cNvGrpSpPr>
            <p:nvPr/>
          </p:nvGrpSpPr>
          <p:grpSpPr bwMode="auto">
            <a:xfrm rot="-9970459" flipH="1" flipV="1">
              <a:off x="2688" y="1056"/>
              <a:ext cx="784" cy="198"/>
              <a:chOff x="2532" y="1051"/>
              <a:chExt cx="893" cy="246"/>
            </a:xfrm>
          </p:grpSpPr>
          <p:grpSp>
            <p:nvGrpSpPr>
              <p:cNvPr id="10334" name="Group 94"/>
              <p:cNvGrpSpPr>
                <a:grpSpLocks/>
              </p:cNvGrpSpPr>
              <p:nvPr/>
            </p:nvGrpSpPr>
            <p:grpSpPr bwMode="auto">
              <a:xfrm>
                <a:off x="2532" y="1051"/>
                <a:ext cx="743" cy="185"/>
                <a:chOff x="1565" y="2568"/>
                <a:chExt cx="1118" cy="279"/>
              </a:xfrm>
            </p:grpSpPr>
            <p:sp>
              <p:nvSpPr>
                <p:cNvPr id="10335" name="AutoShape 9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36" name="AutoShape 9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37" name="AutoShape 9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38" name="AutoShape 9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339" name="Group 99"/>
              <p:cNvGrpSpPr>
                <a:grpSpLocks/>
              </p:cNvGrpSpPr>
              <p:nvPr/>
            </p:nvGrpSpPr>
            <p:grpSpPr bwMode="auto">
              <a:xfrm rot="1353540">
                <a:off x="2682" y="1111"/>
                <a:ext cx="743" cy="186"/>
                <a:chOff x="1565" y="2568"/>
                <a:chExt cx="1118" cy="279"/>
              </a:xfrm>
            </p:grpSpPr>
            <p:sp>
              <p:nvSpPr>
                <p:cNvPr id="10340" name="AutoShape 10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41" name="AutoShape 10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42" name="AutoShape 10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43" name="AutoShape 10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0344" name="Group 104"/>
          <p:cNvGrpSpPr>
            <a:grpSpLocks/>
          </p:cNvGrpSpPr>
          <p:nvPr/>
        </p:nvGrpSpPr>
        <p:grpSpPr bwMode="auto">
          <a:xfrm rot="344040">
            <a:off x="7958138" y="3644900"/>
            <a:ext cx="1198562" cy="303213"/>
            <a:chOff x="2598" y="1026"/>
            <a:chExt cx="957" cy="242"/>
          </a:xfrm>
        </p:grpSpPr>
        <p:grpSp>
          <p:nvGrpSpPr>
            <p:cNvPr id="10345" name="Group 105"/>
            <p:cNvGrpSpPr>
              <a:grpSpLocks/>
            </p:cNvGrpSpPr>
            <p:nvPr/>
          </p:nvGrpSpPr>
          <p:grpSpPr bwMode="auto">
            <a:xfrm rot="-9970459" flipH="1" flipV="1">
              <a:off x="2598" y="1026"/>
              <a:ext cx="957" cy="242"/>
              <a:chOff x="2532" y="1051"/>
              <a:chExt cx="893" cy="246"/>
            </a:xfrm>
          </p:grpSpPr>
          <p:grpSp>
            <p:nvGrpSpPr>
              <p:cNvPr id="10346" name="Group 106"/>
              <p:cNvGrpSpPr>
                <a:grpSpLocks/>
              </p:cNvGrpSpPr>
              <p:nvPr/>
            </p:nvGrpSpPr>
            <p:grpSpPr bwMode="auto">
              <a:xfrm>
                <a:off x="2532" y="1051"/>
                <a:ext cx="743" cy="185"/>
                <a:chOff x="1565" y="2568"/>
                <a:chExt cx="1118" cy="279"/>
              </a:xfrm>
            </p:grpSpPr>
            <p:sp>
              <p:nvSpPr>
                <p:cNvPr id="10347" name="AutoShape 107"/>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48" name="AutoShape 108"/>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49" name="AutoShape 109"/>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50" name="AutoShape 110"/>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351" name="Group 111"/>
              <p:cNvGrpSpPr>
                <a:grpSpLocks/>
              </p:cNvGrpSpPr>
              <p:nvPr/>
            </p:nvGrpSpPr>
            <p:grpSpPr bwMode="auto">
              <a:xfrm rot="1353540">
                <a:off x="2682" y="1111"/>
                <a:ext cx="743" cy="186"/>
                <a:chOff x="1565" y="2568"/>
                <a:chExt cx="1118" cy="279"/>
              </a:xfrm>
            </p:grpSpPr>
            <p:sp>
              <p:nvSpPr>
                <p:cNvPr id="10352" name="AutoShape 112"/>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53" name="AutoShape 113"/>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54" name="AutoShape 114"/>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55" name="AutoShape 115"/>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10356" name="Group 116"/>
            <p:cNvGrpSpPr>
              <a:grpSpLocks/>
            </p:cNvGrpSpPr>
            <p:nvPr/>
          </p:nvGrpSpPr>
          <p:grpSpPr bwMode="auto">
            <a:xfrm rot="-9970459" flipH="1" flipV="1">
              <a:off x="2688" y="1056"/>
              <a:ext cx="784" cy="198"/>
              <a:chOff x="2532" y="1051"/>
              <a:chExt cx="893" cy="246"/>
            </a:xfrm>
          </p:grpSpPr>
          <p:grpSp>
            <p:nvGrpSpPr>
              <p:cNvPr id="10357" name="Group 117"/>
              <p:cNvGrpSpPr>
                <a:grpSpLocks/>
              </p:cNvGrpSpPr>
              <p:nvPr/>
            </p:nvGrpSpPr>
            <p:grpSpPr bwMode="auto">
              <a:xfrm>
                <a:off x="2532" y="1051"/>
                <a:ext cx="743" cy="185"/>
                <a:chOff x="1565" y="2568"/>
                <a:chExt cx="1118" cy="279"/>
              </a:xfrm>
            </p:grpSpPr>
            <p:sp>
              <p:nvSpPr>
                <p:cNvPr id="10358" name="AutoShape 118"/>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59" name="AutoShape 119"/>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60" name="AutoShape 120"/>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61" name="AutoShape 121"/>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362" name="Group 122"/>
              <p:cNvGrpSpPr>
                <a:grpSpLocks/>
              </p:cNvGrpSpPr>
              <p:nvPr/>
            </p:nvGrpSpPr>
            <p:grpSpPr bwMode="auto">
              <a:xfrm rot="1353540">
                <a:off x="2682" y="1111"/>
                <a:ext cx="743" cy="186"/>
                <a:chOff x="1565" y="2568"/>
                <a:chExt cx="1118" cy="279"/>
              </a:xfrm>
            </p:grpSpPr>
            <p:sp>
              <p:nvSpPr>
                <p:cNvPr id="10363" name="AutoShape 123"/>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64" name="AutoShape 124"/>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65" name="AutoShape 125"/>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66" name="AutoShape 126"/>
                <p:cNvSpPr>
                  <a:spLocks noChangeArrowheads="1"/>
                </p:cNvSpPr>
                <p:nvPr/>
              </p:nvSpPr>
              <p:spPr bwMode="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nvGrpSpPr>
          <p:cNvPr id="10367" name="Group 127"/>
          <p:cNvGrpSpPr>
            <a:grpSpLocks/>
          </p:cNvGrpSpPr>
          <p:nvPr/>
        </p:nvGrpSpPr>
        <p:grpSpPr bwMode="auto">
          <a:xfrm rot="-232145">
            <a:off x="5551488" y="3617913"/>
            <a:ext cx="1235075" cy="331787"/>
            <a:chOff x="1824" y="2448"/>
            <a:chExt cx="987" cy="266"/>
          </a:xfrm>
        </p:grpSpPr>
        <p:grpSp>
          <p:nvGrpSpPr>
            <p:cNvPr id="10368" name="Group 128"/>
            <p:cNvGrpSpPr>
              <a:grpSpLocks/>
            </p:cNvGrpSpPr>
            <p:nvPr/>
          </p:nvGrpSpPr>
          <p:grpSpPr bwMode="auto">
            <a:xfrm rot="513316">
              <a:off x="1824" y="2448"/>
              <a:ext cx="957" cy="242"/>
              <a:chOff x="2598" y="1026"/>
              <a:chExt cx="957" cy="242"/>
            </a:xfrm>
          </p:grpSpPr>
          <p:grpSp>
            <p:nvGrpSpPr>
              <p:cNvPr id="10369" name="Group 129"/>
              <p:cNvGrpSpPr>
                <a:grpSpLocks/>
              </p:cNvGrpSpPr>
              <p:nvPr/>
            </p:nvGrpSpPr>
            <p:grpSpPr bwMode="auto">
              <a:xfrm rot="-9970459" flipH="1" flipV="1">
                <a:off x="2598" y="1026"/>
                <a:ext cx="957" cy="242"/>
                <a:chOff x="2532" y="1051"/>
                <a:chExt cx="893" cy="246"/>
              </a:xfrm>
            </p:grpSpPr>
            <p:grpSp>
              <p:nvGrpSpPr>
                <p:cNvPr id="10370" name="Group 130"/>
                <p:cNvGrpSpPr>
                  <a:grpSpLocks/>
                </p:cNvGrpSpPr>
                <p:nvPr/>
              </p:nvGrpSpPr>
              <p:grpSpPr bwMode="auto">
                <a:xfrm>
                  <a:off x="2532" y="1051"/>
                  <a:ext cx="743" cy="185"/>
                  <a:chOff x="1565" y="2568"/>
                  <a:chExt cx="1118" cy="279"/>
                </a:xfrm>
              </p:grpSpPr>
              <p:sp>
                <p:nvSpPr>
                  <p:cNvPr id="10371" name="AutoShape 131"/>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72" name="AutoShape 132"/>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73" name="AutoShape 133"/>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74" name="AutoShape 134"/>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375" name="Group 135"/>
                <p:cNvGrpSpPr>
                  <a:grpSpLocks/>
                </p:cNvGrpSpPr>
                <p:nvPr/>
              </p:nvGrpSpPr>
              <p:grpSpPr bwMode="auto">
                <a:xfrm rot="1353540">
                  <a:off x="2682" y="1111"/>
                  <a:ext cx="743" cy="186"/>
                  <a:chOff x="1565" y="2568"/>
                  <a:chExt cx="1118" cy="279"/>
                </a:xfrm>
              </p:grpSpPr>
              <p:sp>
                <p:nvSpPr>
                  <p:cNvPr id="10376" name="AutoShape 136"/>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77" name="AutoShape 137"/>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78" name="AutoShape 138"/>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79" name="AutoShape 139"/>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10380" name="Group 140"/>
              <p:cNvGrpSpPr>
                <a:grpSpLocks/>
              </p:cNvGrpSpPr>
              <p:nvPr/>
            </p:nvGrpSpPr>
            <p:grpSpPr bwMode="auto">
              <a:xfrm rot="-9970459" flipH="1" flipV="1">
                <a:off x="2688" y="1056"/>
                <a:ext cx="784" cy="198"/>
                <a:chOff x="2532" y="1051"/>
                <a:chExt cx="893" cy="246"/>
              </a:xfrm>
            </p:grpSpPr>
            <p:grpSp>
              <p:nvGrpSpPr>
                <p:cNvPr id="10381" name="Group 141"/>
                <p:cNvGrpSpPr>
                  <a:grpSpLocks/>
                </p:cNvGrpSpPr>
                <p:nvPr/>
              </p:nvGrpSpPr>
              <p:grpSpPr bwMode="auto">
                <a:xfrm>
                  <a:off x="2532" y="1051"/>
                  <a:ext cx="743" cy="185"/>
                  <a:chOff x="1565" y="2568"/>
                  <a:chExt cx="1118" cy="279"/>
                </a:xfrm>
              </p:grpSpPr>
              <p:sp>
                <p:nvSpPr>
                  <p:cNvPr id="10382" name="AutoShape 142"/>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83" name="AutoShape 143"/>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84" name="AutoShape 144"/>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85" name="AutoShape 145"/>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0386" name="Group 146"/>
                <p:cNvGrpSpPr>
                  <a:grpSpLocks/>
                </p:cNvGrpSpPr>
                <p:nvPr/>
              </p:nvGrpSpPr>
              <p:grpSpPr bwMode="auto">
                <a:xfrm rot="1353540">
                  <a:off x="2682" y="1111"/>
                  <a:ext cx="743" cy="186"/>
                  <a:chOff x="1565" y="2568"/>
                  <a:chExt cx="1118" cy="279"/>
                </a:xfrm>
              </p:grpSpPr>
              <p:sp>
                <p:nvSpPr>
                  <p:cNvPr id="10387" name="AutoShape 147"/>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88" name="AutoShape 148"/>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89" name="AutoShape 149"/>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0390" name="AutoShape 150"/>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10391" name="Group 151"/>
            <p:cNvGrpSpPr>
              <a:grpSpLocks/>
            </p:cNvGrpSpPr>
            <p:nvPr/>
          </p:nvGrpSpPr>
          <p:grpSpPr bwMode="auto">
            <a:xfrm rot="513316">
              <a:off x="1854" y="2472"/>
              <a:ext cx="957" cy="242"/>
              <a:chOff x="2598" y="1026"/>
              <a:chExt cx="957" cy="242"/>
            </a:xfrm>
          </p:grpSpPr>
          <p:grpSp>
            <p:nvGrpSpPr>
              <p:cNvPr id="10392" name="Group 152"/>
              <p:cNvGrpSpPr>
                <a:grpSpLocks/>
              </p:cNvGrpSpPr>
              <p:nvPr/>
            </p:nvGrpSpPr>
            <p:grpSpPr bwMode="auto">
              <a:xfrm rot="-9970459" flipH="1" flipV="1">
                <a:off x="2598" y="1026"/>
                <a:ext cx="957" cy="242"/>
                <a:chOff x="2532" y="1051"/>
                <a:chExt cx="893" cy="246"/>
              </a:xfrm>
            </p:grpSpPr>
            <p:grpSp>
              <p:nvGrpSpPr>
                <p:cNvPr id="10393" name="Group 153"/>
                <p:cNvGrpSpPr>
                  <a:grpSpLocks/>
                </p:cNvGrpSpPr>
                <p:nvPr/>
              </p:nvGrpSpPr>
              <p:grpSpPr bwMode="auto">
                <a:xfrm>
                  <a:off x="2532" y="1051"/>
                  <a:ext cx="743" cy="185"/>
                  <a:chOff x="1565" y="2568"/>
                  <a:chExt cx="1118" cy="279"/>
                </a:xfrm>
              </p:grpSpPr>
              <p:sp>
                <p:nvSpPr>
                  <p:cNvPr id="10394" name="AutoShape 154"/>
                  <p:cNvSpPr>
                    <a:spLocks noChangeArrowheads="1"/>
                  </p:cNvSpPr>
                  <p:nvPr/>
                </p:nvSpPr>
                <p:spPr bwMode="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395" name="AutoShape 155"/>
                  <p:cNvSpPr>
                    <a:spLocks noChangeArrowheads="1"/>
                  </p:cNvSpPr>
                  <p:nvPr/>
                </p:nvSpPr>
                <p:spPr bwMode="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396" name="AutoShape 156"/>
                  <p:cNvSpPr>
                    <a:spLocks noChangeArrowheads="1"/>
                  </p:cNvSpPr>
                  <p:nvPr/>
                </p:nvSpPr>
                <p:spPr bwMode="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397" name="AutoShape 157"/>
                  <p:cNvSpPr>
                    <a:spLocks noChangeArrowheads="1"/>
                  </p:cNvSpPr>
                  <p:nvPr/>
                </p:nvSpPr>
                <p:spPr bwMode="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10398" name="Group 158"/>
                <p:cNvGrpSpPr>
                  <a:grpSpLocks/>
                </p:cNvGrpSpPr>
                <p:nvPr/>
              </p:nvGrpSpPr>
              <p:grpSpPr bwMode="auto">
                <a:xfrm rot="1353540">
                  <a:off x="2682" y="1111"/>
                  <a:ext cx="743" cy="186"/>
                  <a:chOff x="1565" y="2568"/>
                  <a:chExt cx="1118" cy="279"/>
                </a:xfrm>
              </p:grpSpPr>
              <p:sp>
                <p:nvSpPr>
                  <p:cNvPr id="10399" name="AutoShape 159"/>
                  <p:cNvSpPr>
                    <a:spLocks noChangeArrowheads="1"/>
                  </p:cNvSpPr>
                  <p:nvPr/>
                </p:nvSpPr>
                <p:spPr bwMode="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400" name="AutoShape 160"/>
                  <p:cNvSpPr>
                    <a:spLocks noChangeArrowheads="1"/>
                  </p:cNvSpPr>
                  <p:nvPr/>
                </p:nvSpPr>
                <p:spPr bwMode="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401" name="AutoShape 161"/>
                  <p:cNvSpPr>
                    <a:spLocks noChangeArrowheads="1"/>
                  </p:cNvSpPr>
                  <p:nvPr/>
                </p:nvSpPr>
                <p:spPr bwMode="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402" name="AutoShape 162"/>
                  <p:cNvSpPr>
                    <a:spLocks noChangeArrowheads="1"/>
                  </p:cNvSpPr>
                  <p:nvPr/>
                </p:nvSpPr>
                <p:spPr bwMode="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10403" name="Group 163"/>
              <p:cNvGrpSpPr>
                <a:grpSpLocks/>
              </p:cNvGrpSpPr>
              <p:nvPr/>
            </p:nvGrpSpPr>
            <p:grpSpPr bwMode="auto">
              <a:xfrm rot="-9970459" flipH="1" flipV="1">
                <a:off x="2688" y="1056"/>
                <a:ext cx="784" cy="198"/>
                <a:chOff x="2532" y="1051"/>
                <a:chExt cx="893" cy="246"/>
              </a:xfrm>
            </p:grpSpPr>
            <p:grpSp>
              <p:nvGrpSpPr>
                <p:cNvPr id="10404" name="Group 164"/>
                <p:cNvGrpSpPr>
                  <a:grpSpLocks/>
                </p:cNvGrpSpPr>
                <p:nvPr/>
              </p:nvGrpSpPr>
              <p:grpSpPr bwMode="auto">
                <a:xfrm>
                  <a:off x="2532" y="1051"/>
                  <a:ext cx="743" cy="185"/>
                  <a:chOff x="1565" y="2568"/>
                  <a:chExt cx="1118" cy="279"/>
                </a:xfrm>
              </p:grpSpPr>
              <p:sp>
                <p:nvSpPr>
                  <p:cNvPr id="10405" name="AutoShape 165"/>
                  <p:cNvSpPr>
                    <a:spLocks noChangeArrowheads="1"/>
                  </p:cNvSpPr>
                  <p:nvPr/>
                </p:nvSpPr>
                <p:spPr bwMode="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406" name="AutoShape 166"/>
                  <p:cNvSpPr>
                    <a:spLocks noChangeArrowheads="1"/>
                  </p:cNvSpPr>
                  <p:nvPr/>
                </p:nvSpPr>
                <p:spPr bwMode="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407" name="AutoShape 167"/>
                  <p:cNvSpPr>
                    <a:spLocks noChangeArrowheads="1"/>
                  </p:cNvSpPr>
                  <p:nvPr/>
                </p:nvSpPr>
                <p:spPr bwMode="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408" name="AutoShape 168"/>
                  <p:cNvSpPr>
                    <a:spLocks noChangeArrowheads="1"/>
                  </p:cNvSpPr>
                  <p:nvPr/>
                </p:nvSpPr>
                <p:spPr bwMode="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10409" name="Group 169"/>
                <p:cNvGrpSpPr>
                  <a:grpSpLocks/>
                </p:cNvGrpSpPr>
                <p:nvPr/>
              </p:nvGrpSpPr>
              <p:grpSpPr bwMode="auto">
                <a:xfrm rot="1353540">
                  <a:off x="2682" y="1111"/>
                  <a:ext cx="743" cy="186"/>
                  <a:chOff x="1565" y="2568"/>
                  <a:chExt cx="1118" cy="279"/>
                </a:xfrm>
              </p:grpSpPr>
              <p:sp>
                <p:nvSpPr>
                  <p:cNvPr id="10410" name="AutoShape 170"/>
                  <p:cNvSpPr>
                    <a:spLocks noChangeArrowheads="1"/>
                  </p:cNvSpPr>
                  <p:nvPr/>
                </p:nvSpPr>
                <p:spPr bwMode="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411" name="AutoShape 171"/>
                  <p:cNvSpPr>
                    <a:spLocks noChangeArrowheads="1"/>
                  </p:cNvSpPr>
                  <p:nvPr/>
                </p:nvSpPr>
                <p:spPr bwMode="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412" name="AutoShape 172"/>
                  <p:cNvSpPr>
                    <a:spLocks noChangeArrowheads="1"/>
                  </p:cNvSpPr>
                  <p:nvPr/>
                </p:nvSpPr>
                <p:spPr bwMode="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10413" name="AutoShape 173"/>
                  <p:cNvSpPr>
                    <a:spLocks noChangeArrowheads="1"/>
                  </p:cNvSpPr>
                  <p:nvPr/>
                </p:nvSpPr>
                <p:spPr bwMode="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sp>
        <p:nvSpPr>
          <p:cNvPr id="10420" name="Rectangle 180"/>
          <p:cNvSpPr>
            <a:spLocks noChangeArrowheads="1"/>
          </p:cNvSpPr>
          <p:nvPr/>
        </p:nvSpPr>
        <p:spPr bwMode="auto">
          <a:xfrm>
            <a:off x="581517" y="1981200"/>
            <a:ext cx="4600083" cy="4324261"/>
          </a:xfrm>
          <a:prstGeom prst="rect">
            <a:avLst/>
          </a:prstGeom>
          <a:noFill/>
          <a:ln w="9525" algn="ctr">
            <a:noFill/>
            <a:miter lim="800000"/>
            <a:headEnd/>
            <a:tailEnd/>
          </a:ln>
          <a:effectLst/>
        </p:spPr>
        <p:txBody>
          <a:bodyPr wrap="square">
            <a:spAutoFit/>
          </a:bodyPr>
          <a:lstStyle/>
          <a:p>
            <a:pPr algn="just">
              <a:spcAft>
                <a:spcPts val="600"/>
              </a:spcAft>
            </a:pPr>
            <a:r>
              <a:rPr lang="en-US" sz="1400" b="1" dirty="0" err="1" smtClean="0">
                <a:solidFill>
                  <a:schemeClr val="accent6">
                    <a:lumMod val="60000"/>
                    <a:lumOff val="40000"/>
                  </a:schemeClr>
                </a:solidFill>
              </a:rPr>
              <a:t>Cải</a:t>
            </a:r>
            <a:r>
              <a:rPr lang="en-US" sz="1400" b="1" dirty="0" smtClean="0">
                <a:solidFill>
                  <a:schemeClr val="accent6">
                    <a:lumMod val="60000"/>
                    <a:lumOff val="40000"/>
                  </a:schemeClr>
                </a:solidFill>
              </a:rPr>
              <a:t> </a:t>
            </a:r>
            <a:r>
              <a:rPr lang="en-US" sz="1400" b="1" dirty="0" err="1" smtClean="0">
                <a:solidFill>
                  <a:schemeClr val="accent6">
                    <a:lumMod val="60000"/>
                    <a:lumOff val="40000"/>
                  </a:schemeClr>
                </a:solidFill>
              </a:rPr>
              <a:t>cách</a:t>
            </a:r>
            <a:r>
              <a:rPr lang="en-US" sz="1400" b="1" dirty="0" smtClean="0">
                <a:solidFill>
                  <a:schemeClr val="accent6">
                    <a:lumMod val="60000"/>
                    <a:lumOff val="40000"/>
                  </a:schemeClr>
                </a:solidFill>
              </a:rPr>
              <a:t> </a:t>
            </a:r>
            <a:r>
              <a:rPr lang="en-US" sz="1400" b="1" dirty="0" err="1" smtClean="0">
                <a:solidFill>
                  <a:schemeClr val="accent6">
                    <a:lumMod val="60000"/>
                    <a:lumOff val="40000"/>
                  </a:schemeClr>
                </a:solidFill>
              </a:rPr>
              <a:t>thủ</a:t>
            </a:r>
            <a:r>
              <a:rPr lang="en-US" sz="1400" b="1" dirty="0" smtClean="0">
                <a:solidFill>
                  <a:schemeClr val="accent6">
                    <a:lumMod val="60000"/>
                    <a:lumOff val="40000"/>
                  </a:schemeClr>
                </a:solidFill>
              </a:rPr>
              <a:t> </a:t>
            </a:r>
            <a:r>
              <a:rPr lang="en-US" sz="1400" b="1" dirty="0" err="1" smtClean="0">
                <a:solidFill>
                  <a:schemeClr val="accent6">
                    <a:lumMod val="60000"/>
                    <a:lumOff val="40000"/>
                  </a:schemeClr>
                </a:solidFill>
              </a:rPr>
              <a:t>tục</a:t>
            </a:r>
            <a:r>
              <a:rPr lang="en-US" sz="1400" b="1" dirty="0" smtClean="0">
                <a:solidFill>
                  <a:schemeClr val="accent6">
                    <a:lumMod val="60000"/>
                    <a:lumOff val="40000"/>
                  </a:schemeClr>
                </a:solidFill>
              </a:rPr>
              <a:t> </a:t>
            </a:r>
            <a:r>
              <a:rPr lang="en-US" sz="1400" b="1" dirty="0" err="1" smtClean="0">
                <a:solidFill>
                  <a:schemeClr val="accent6">
                    <a:lumMod val="60000"/>
                    <a:lumOff val="40000"/>
                  </a:schemeClr>
                </a:solidFill>
              </a:rPr>
              <a:t>hành</a:t>
            </a:r>
            <a:r>
              <a:rPr lang="en-US" sz="1400" b="1" dirty="0" smtClean="0">
                <a:solidFill>
                  <a:schemeClr val="accent6">
                    <a:lumMod val="60000"/>
                    <a:lumOff val="40000"/>
                  </a:schemeClr>
                </a:solidFill>
              </a:rPr>
              <a:t> </a:t>
            </a:r>
            <a:r>
              <a:rPr lang="en-US" sz="1400" b="1" dirty="0" err="1" smtClean="0">
                <a:solidFill>
                  <a:schemeClr val="accent6">
                    <a:lumMod val="60000"/>
                    <a:lumOff val="40000"/>
                  </a:schemeClr>
                </a:solidFill>
              </a:rPr>
              <a:t>chính</a:t>
            </a:r>
            <a:r>
              <a:rPr lang="en-US" sz="1400" b="1" dirty="0" smtClean="0">
                <a:solidFill>
                  <a:schemeClr val="accent6">
                    <a:lumMod val="60000"/>
                    <a:lumOff val="40000"/>
                  </a:schemeClr>
                </a:solidFill>
              </a:rPr>
              <a:t>:</a:t>
            </a:r>
          </a:p>
          <a:p>
            <a:pPr algn="just">
              <a:spcAft>
                <a:spcPts val="600"/>
              </a:spcAft>
            </a:pPr>
            <a:r>
              <a:rPr lang="en-US" sz="1400" dirty="0">
                <a:solidFill>
                  <a:schemeClr val="accent6">
                    <a:lumMod val="60000"/>
                    <a:lumOff val="40000"/>
                  </a:schemeClr>
                </a:solidFill>
              </a:rPr>
              <a:t>	</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Thực</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hiện</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theo</a:t>
            </a:r>
            <a:r>
              <a:rPr lang="en-US" sz="1400" dirty="0" smtClean="0">
                <a:solidFill>
                  <a:schemeClr val="accent6">
                    <a:lumMod val="60000"/>
                    <a:lumOff val="40000"/>
                  </a:schemeClr>
                </a:solidFill>
              </a:rPr>
              <a:t> ISO</a:t>
            </a:r>
          </a:p>
          <a:p>
            <a:pPr algn="just">
              <a:spcAft>
                <a:spcPts val="600"/>
              </a:spcAft>
            </a:pPr>
            <a:r>
              <a:rPr lang="en-US" sz="1400" dirty="0" smtClean="0">
                <a:solidFill>
                  <a:schemeClr val="accent6">
                    <a:lumMod val="60000"/>
                    <a:lumOff val="40000"/>
                  </a:schemeClr>
                </a:solidFill>
              </a:rPr>
              <a:t>	- </a:t>
            </a:r>
            <a:r>
              <a:rPr lang="en-US" sz="1400" dirty="0" err="1" smtClean="0">
                <a:solidFill>
                  <a:schemeClr val="accent6">
                    <a:lumMod val="60000"/>
                    <a:lumOff val="40000"/>
                  </a:schemeClr>
                </a:solidFill>
              </a:rPr>
              <a:t>Công</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khai</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các</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thủ</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tục</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hành</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chính</a:t>
            </a:r>
            <a:endParaRPr lang="en-US" sz="1400" dirty="0" smtClean="0">
              <a:solidFill>
                <a:schemeClr val="accent6">
                  <a:lumMod val="60000"/>
                  <a:lumOff val="40000"/>
                </a:schemeClr>
              </a:solidFill>
            </a:endParaRPr>
          </a:p>
          <a:p>
            <a:pPr algn="just">
              <a:spcAft>
                <a:spcPts val="600"/>
              </a:spcAft>
            </a:pPr>
            <a:r>
              <a:rPr lang="en-US" sz="1400" dirty="0" smtClean="0">
                <a:solidFill>
                  <a:schemeClr val="accent6">
                    <a:lumMod val="60000"/>
                    <a:lumOff val="40000"/>
                  </a:schemeClr>
                </a:solidFill>
              </a:rPr>
              <a:t>	- </a:t>
            </a:r>
            <a:r>
              <a:rPr lang="en-US" sz="1400" dirty="0" err="1" smtClean="0">
                <a:solidFill>
                  <a:schemeClr val="accent6">
                    <a:lumMod val="60000"/>
                    <a:lumOff val="40000"/>
                  </a:schemeClr>
                </a:solidFill>
              </a:rPr>
              <a:t>Xây</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dựng</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các</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mẫu</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hướng</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dẫn</a:t>
            </a:r>
            <a:endParaRPr lang="en-US" sz="1400" dirty="0" smtClean="0">
              <a:solidFill>
                <a:schemeClr val="accent6">
                  <a:lumMod val="60000"/>
                  <a:lumOff val="40000"/>
                </a:schemeClr>
              </a:solidFill>
            </a:endParaRPr>
          </a:p>
          <a:p>
            <a:pPr algn="just">
              <a:spcAft>
                <a:spcPts val="600"/>
              </a:spcAft>
            </a:pPr>
            <a:r>
              <a:rPr lang="en-US" sz="1400" b="1" dirty="0" err="1" smtClean="0">
                <a:solidFill>
                  <a:srgbClr val="00B050"/>
                </a:solidFill>
              </a:rPr>
              <a:t>Tăng</a:t>
            </a:r>
            <a:r>
              <a:rPr lang="en-US" sz="1400" b="1" dirty="0" smtClean="0">
                <a:solidFill>
                  <a:srgbClr val="00B050"/>
                </a:solidFill>
              </a:rPr>
              <a:t> </a:t>
            </a:r>
            <a:r>
              <a:rPr lang="en-US" sz="1400" b="1" dirty="0" err="1" smtClean="0">
                <a:solidFill>
                  <a:srgbClr val="00B050"/>
                </a:solidFill>
              </a:rPr>
              <a:t>cường</a:t>
            </a:r>
            <a:r>
              <a:rPr lang="en-US" sz="1400" b="1" dirty="0" smtClean="0">
                <a:solidFill>
                  <a:srgbClr val="00B050"/>
                </a:solidFill>
              </a:rPr>
              <a:t> </a:t>
            </a:r>
            <a:r>
              <a:rPr lang="en-US" sz="1400" b="1" dirty="0" err="1" smtClean="0">
                <a:solidFill>
                  <a:srgbClr val="00B050"/>
                </a:solidFill>
              </a:rPr>
              <a:t>hậu</a:t>
            </a:r>
            <a:r>
              <a:rPr lang="en-US" sz="1400" b="1" dirty="0" smtClean="0">
                <a:solidFill>
                  <a:srgbClr val="00B050"/>
                </a:solidFill>
              </a:rPr>
              <a:t> </a:t>
            </a:r>
            <a:r>
              <a:rPr lang="en-US" sz="1400" b="1" dirty="0" err="1" smtClean="0">
                <a:solidFill>
                  <a:srgbClr val="00B050"/>
                </a:solidFill>
              </a:rPr>
              <a:t>kiểm</a:t>
            </a:r>
            <a:r>
              <a:rPr lang="en-US" sz="1400" b="1" dirty="0" smtClean="0">
                <a:solidFill>
                  <a:srgbClr val="00B050"/>
                </a:solidFill>
              </a:rPr>
              <a:t> </a:t>
            </a:r>
            <a:r>
              <a:rPr lang="en-US" sz="1400" b="1" dirty="0" err="1" smtClean="0">
                <a:solidFill>
                  <a:srgbClr val="00B050"/>
                </a:solidFill>
              </a:rPr>
              <a:t>sau</a:t>
            </a:r>
            <a:r>
              <a:rPr lang="en-US" sz="1400" b="1" dirty="0" smtClean="0">
                <a:solidFill>
                  <a:srgbClr val="00B050"/>
                </a:solidFill>
              </a:rPr>
              <a:t> </a:t>
            </a:r>
            <a:r>
              <a:rPr lang="en-US" sz="1400" b="1" dirty="0" err="1" smtClean="0">
                <a:solidFill>
                  <a:srgbClr val="00B050"/>
                </a:solidFill>
              </a:rPr>
              <a:t>cấp</a:t>
            </a:r>
            <a:r>
              <a:rPr lang="en-US" sz="1400" b="1" dirty="0" smtClean="0">
                <a:solidFill>
                  <a:srgbClr val="00B050"/>
                </a:solidFill>
              </a:rPr>
              <a:t> </a:t>
            </a:r>
            <a:r>
              <a:rPr lang="en-US" sz="1400" b="1" dirty="0" err="1" smtClean="0">
                <a:solidFill>
                  <a:srgbClr val="00B050"/>
                </a:solidFill>
              </a:rPr>
              <a:t>phép</a:t>
            </a:r>
            <a:endParaRPr lang="en-US" sz="1400" b="1" dirty="0" smtClean="0">
              <a:solidFill>
                <a:srgbClr val="00B050"/>
              </a:solidFill>
            </a:endParaRPr>
          </a:p>
          <a:p>
            <a:pPr algn="just">
              <a:spcAft>
                <a:spcPts val="600"/>
              </a:spcAft>
            </a:pPr>
            <a:r>
              <a:rPr lang="en-US" sz="1400" dirty="0">
                <a:solidFill>
                  <a:srgbClr val="00B050"/>
                </a:solidFill>
              </a:rPr>
              <a:t>	</a:t>
            </a:r>
            <a:r>
              <a:rPr lang="en-US" sz="1400" dirty="0" smtClean="0">
                <a:solidFill>
                  <a:srgbClr val="00B050"/>
                </a:solidFill>
              </a:rPr>
              <a:t>- </a:t>
            </a:r>
            <a:r>
              <a:rPr lang="en-US" sz="1400" dirty="0" err="1" smtClean="0">
                <a:solidFill>
                  <a:srgbClr val="00B050"/>
                </a:solidFill>
              </a:rPr>
              <a:t>Kiểm</a:t>
            </a:r>
            <a:r>
              <a:rPr lang="en-US" sz="1400" dirty="0" smtClean="0">
                <a:solidFill>
                  <a:srgbClr val="00B050"/>
                </a:solidFill>
              </a:rPr>
              <a:t> </a:t>
            </a:r>
            <a:r>
              <a:rPr lang="en-US" sz="1400" dirty="0" err="1" smtClean="0">
                <a:solidFill>
                  <a:srgbClr val="00B050"/>
                </a:solidFill>
              </a:rPr>
              <a:t>tra</a:t>
            </a:r>
            <a:r>
              <a:rPr lang="en-US" sz="1400" dirty="0" smtClean="0">
                <a:solidFill>
                  <a:srgbClr val="00B050"/>
                </a:solidFill>
              </a:rPr>
              <a:t> </a:t>
            </a:r>
            <a:r>
              <a:rPr lang="en-US" sz="1400" dirty="0" err="1" smtClean="0">
                <a:solidFill>
                  <a:srgbClr val="00B050"/>
                </a:solidFill>
              </a:rPr>
              <a:t>giám</a:t>
            </a:r>
            <a:r>
              <a:rPr lang="en-US" sz="1400" dirty="0" smtClean="0">
                <a:solidFill>
                  <a:srgbClr val="00B050"/>
                </a:solidFill>
              </a:rPr>
              <a:t> </a:t>
            </a:r>
            <a:r>
              <a:rPr lang="en-US" sz="1400" dirty="0" err="1" smtClean="0">
                <a:solidFill>
                  <a:srgbClr val="00B050"/>
                </a:solidFill>
              </a:rPr>
              <a:t>sát</a:t>
            </a:r>
            <a:r>
              <a:rPr lang="en-US" sz="1400" dirty="0" smtClean="0">
                <a:solidFill>
                  <a:srgbClr val="00B050"/>
                </a:solidFill>
              </a:rPr>
              <a:t> </a:t>
            </a:r>
            <a:r>
              <a:rPr lang="en-US" sz="1400" dirty="0" err="1" smtClean="0">
                <a:solidFill>
                  <a:srgbClr val="00B050"/>
                </a:solidFill>
              </a:rPr>
              <a:t>hoạt</a:t>
            </a:r>
            <a:r>
              <a:rPr lang="en-US" sz="1400" dirty="0" smtClean="0">
                <a:solidFill>
                  <a:srgbClr val="00B050"/>
                </a:solidFill>
              </a:rPr>
              <a:t> </a:t>
            </a:r>
            <a:r>
              <a:rPr lang="en-US" sz="1400" dirty="0" err="1" smtClean="0">
                <a:solidFill>
                  <a:srgbClr val="00B050"/>
                </a:solidFill>
              </a:rPr>
              <a:t>động</a:t>
            </a:r>
            <a:r>
              <a:rPr lang="en-US" sz="1400" dirty="0" smtClean="0">
                <a:solidFill>
                  <a:srgbClr val="00B050"/>
                </a:solidFill>
              </a:rPr>
              <a:t> </a:t>
            </a:r>
            <a:r>
              <a:rPr lang="en-US" sz="1400" dirty="0" err="1" smtClean="0">
                <a:solidFill>
                  <a:srgbClr val="00B050"/>
                </a:solidFill>
              </a:rPr>
              <a:t>đào</a:t>
            </a:r>
            <a:r>
              <a:rPr lang="en-US" sz="1400" dirty="0" smtClean="0">
                <a:solidFill>
                  <a:srgbClr val="00B050"/>
                </a:solidFill>
              </a:rPr>
              <a:t> </a:t>
            </a:r>
            <a:r>
              <a:rPr lang="en-US" sz="1400" dirty="0" err="1" smtClean="0">
                <a:solidFill>
                  <a:srgbClr val="00B050"/>
                </a:solidFill>
              </a:rPr>
              <a:t>tạo</a:t>
            </a:r>
            <a:r>
              <a:rPr lang="en-US" sz="1400" dirty="0" smtClean="0">
                <a:solidFill>
                  <a:srgbClr val="00B050"/>
                </a:solidFill>
              </a:rPr>
              <a:t> ATBX</a:t>
            </a:r>
          </a:p>
          <a:p>
            <a:pPr algn="just">
              <a:spcAft>
                <a:spcPts val="600"/>
              </a:spcAft>
            </a:pPr>
            <a:r>
              <a:rPr lang="en-US" sz="1400" dirty="0">
                <a:solidFill>
                  <a:srgbClr val="00B050"/>
                </a:solidFill>
              </a:rPr>
              <a:t>	</a:t>
            </a:r>
            <a:r>
              <a:rPr lang="en-US" sz="1400" dirty="0" smtClean="0">
                <a:solidFill>
                  <a:srgbClr val="00B050"/>
                </a:solidFill>
              </a:rPr>
              <a:t>- </a:t>
            </a:r>
            <a:r>
              <a:rPr lang="en-US" sz="1400" dirty="0" err="1" smtClean="0">
                <a:solidFill>
                  <a:srgbClr val="00B050"/>
                </a:solidFill>
              </a:rPr>
              <a:t>Kiểm</a:t>
            </a:r>
            <a:r>
              <a:rPr lang="en-US" sz="1400" dirty="0" smtClean="0">
                <a:solidFill>
                  <a:srgbClr val="00B050"/>
                </a:solidFill>
              </a:rPr>
              <a:t> </a:t>
            </a:r>
            <a:r>
              <a:rPr lang="en-US" sz="1400" dirty="0" err="1" smtClean="0">
                <a:solidFill>
                  <a:srgbClr val="00B050"/>
                </a:solidFill>
              </a:rPr>
              <a:t>tra</a:t>
            </a:r>
            <a:r>
              <a:rPr lang="en-US" sz="1400" dirty="0" smtClean="0">
                <a:solidFill>
                  <a:srgbClr val="00B050"/>
                </a:solidFill>
              </a:rPr>
              <a:t> </a:t>
            </a:r>
            <a:r>
              <a:rPr lang="en-US" sz="1400" dirty="0" err="1" smtClean="0">
                <a:solidFill>
                  <a:srgbClr val="00B050"/>
                </a:solidFill>
              </a:rPr>
              <a:t>hoạt</a:t>
            </a:r>
            <a:r>
              <a:rPr lang="en-US" sz="1400" dirty="0" smtClean="0">
                <a:solidFill>
                  <a:srgbClr val="00B050"/>
                </a:solidFill>
              </a:rPr>
              <a:t> </a:t>
            </a:r>
            <a:r>
              <a:rPr lang="en-US" sz="1400" dirty="0" err="1" smtClean="0">
                <a:solidFill>
                  <a:srgbClr val="00B050"/>
                </a:solidFill>
              </a:rPr>
              <a:t>động</a:t>
            </a:r>
            <a:r>
              <a:rPr lang="en-US" sz="1400" dirty="0" smtClean="0">
                <a:solidFill>
                  <a:srgbClr val="00B050"/>
                </a:solidFill>
              </a:rPr>
              <a:t> </a:t>
            </a:r>
            <a:r>
              <a:rPr lang="en-US" sz="1400" dirty="0" err="1" smtClean="0">
                <a:solidFill>
                  <a:srgbClr val="00B050"/>
                </a:solidFill>
              </a:rPr>
              <a:t>đọc</a:t>
            </a:r>
            <a:r>
              <a:rPr lang="en-US" sz="1400" dirty="0" smtClean="0">
                <a:solidFill>
                  <a:srgbClr val="00B050"/>
                </a:solidFill>
              </a:rPr>
              <a:t> </a:t>
            </a:r>
            <a:r>
              <a:rPr lang="en-US" sz="1400" dirty="0" err="1" smtClean="0">
                <a:solidFill>
                  <a:srgbClr val="00B050"/>
                </a:solidFill>
              </a:rPr>
              <a:t>liều</a:t>
            </a:r>
            <a:r>
              <a:rPr lang="en-US" sz="1400" dirty="0" smtClean="0">
                <a:solidFill>
                  <a:srgbClr val="00B050"/>
                </a:solidFill>
              </a:rPr>
              <a:t> </a:t>
            </a:r>
            <a:r>
              <a:rPr lang="en-US" sz="1400" dirty="0" err="1" smtClean="0">
                <a:solidFill>
                  <a:srgbClr val="00B050"/>
                </a:solidFill>
              </a:rPr>
              <a:t>kế</a:t>
            </a:r>
            <a:r>
              <a:rPr lang="en-US" sz="1400" dirty="0" smtClean="0">
                <a:solidFill>
                  <a:srgbClr val="00B050"/>
                </a:solidFill>
              </a:rPr>
              <a:t> </a:t>
            </a:r>
            <a:r>
              <a:rPr lang="en-US" sz="1400" dirty="0" err="1" smtClean="0">
                <a:solidFill>
                  <a:srgbClr val="00B050"/>
                </a:solidFill>
              </a:rPr>
              <a:t>cá</a:t>
            </a:r>
            <a:r>
              <a:rPr lang="en-US" sz="1400" dirty="0" smtClean="0">
                <a:solidFill>
                  <a:srgbClr val="00B050"/>
                </a:solidFill>
              </a:rPr>
              <a:t> </a:t>
            </a:r>
            <a:r>
              <a:rPr lang="en-US" sz="1400" dirty="0" err="1" smtClean="0">
                <a:solidFill>
                  <a:srgbClr val="00B050"/>
                </a:solidFill>
              </a:rPr>
              <a:t>nhân</a:t>
            </a:r>
            <a:endParaRPr lang="en-US" sz="1400" dirty="0" smtClean="0">
              <a:solidFill>
                <a:srgbClr val="00B050"/>
              </a:solidFill>
            </a:endParaRPr>
          </a:p>
          <a:p>
            <a:pPr algn="just">
              <a:spcAft>
                <a:spcPts val="600"/>
              </a:spcAft>
            </a:pPr>
            <a:r>
              <a:rPr lang="en-US" sz="1400" dirty="0">
                <a:solidFill>
                  <a:srgbClr val="00B050"/>
                </a:solidFill>
              </a:rPr>
              <a:t>	</a:t>
            </a:r>
            <a:r>
              <a:rPr lang="en-US" sz="1400" dirty="0" smtClean="0">
                <a:solidFill>
                  <a:srgbClr val="00B050"/>
                </a:solidFill>
              </a:rPr>
              <a:t>- </a:t>
            </a:r>
            <a:r>
              <a:rPr lang="en-US" sz="1400" dirty="0" err="1" smtClean="0">
                <a:solidFill>
                  <a:srgbClr val="00B050"/>
                </a:solidFill>
              </a:rPr>
              <a:t>Kiểm</a:t>
            </a:r>
            <a:r>
              <a:rPr lang="en-US" sz="1400" dirty="0" smtClean="0">
                <a:solidFill>
                  <a:srgbClr val="00B050"/>
                </a:solidFill>
              </a:rPr>
              <a:t> </a:t>
            </a:r>
            <a:r>
              <a:rPr lang="en-US" sz="1400" dirty="0" err="1" smtClean="0">
                <a:solidFill>
                  <a:srgbClr val="00B050"/>
                </a:solidFill>
              </a:rPr>
              <a:t>tra</a:t>
            </a:r>
            <a:r>
              <a:rPr lang="en-US" sz="1400" dirty="0" smtClean="0">
                <a:solidFill>
                  <a:srgbClr val="00B050"/>
                </a:solidFill>
              </a:rPr>
              <a:t> </a:t>
            </a:r>
            <a:r>
              <a:rPr lang="en-US" sz="1400" dirty="0" err="1" smtClean="0">
                <a:solidFill>
                  <a:srgbClr val="00B050"/>
                </a:solidFill>
              </a:rPr>
              <a:t>hoạt</a:t>
            </a:r>
            <a:r>
              <a:rPr lang="en-US" sz="1400" dirty="0" smtClean="0">
                <a:solidFill>
                  <a:srgbClr val="00B050"/>
                </a:solidFill>
              </a:rPr>
              <a:t> </a:t>
            </a:r>
            <a:r>
              <a:rPr lang="en-US" sz="1400" dirty="0" err="1" smtClean="0">
                <a:solidFill>
                  <a:srgbClr val="00B050"/>
                </a:solidFill>
              </a:rPr>
              <a:t>động</a:t>
            </a:r>
            <a:r>
              <a:rPr lang="en-US" sz="1400" dirty="0" smtClean="0">
                <a:solidFill>
                  <a:srgbClr val="00B050"/>
                </a:solidFill>
              </a:rPr>
              <a:t> </a:t>
            </a:r>
            <a:r>
              <a:rPr lang="en-US" sz="1400" dirty="0" err="1" smtClean="0">
                <a:solidFill>
                  <a:srgbClr val="00B050"/>
                </a:solidFill>
              </a:rPr>
              <a:t>của</a:t>
            </a:r>
            <a:r>
              <a:rPr lang="en-US" sz="1400" dirty="0" smtClean="0">
                <a:solidFill>
                  <a:srgbClr val="00B050"/>
                </a:solidFill>
              </a:rPr>
              <a:t> </a:t>
            </a:r>
            <a:r>
              <a:rPr lang="en-US" sz="1400" dirty="0" err="1" smtClean="0">
                <a:solidFill>
                  <a:srgbClr val="00B050"/>
                </a:solidFill>
              </a:rPr>
              <a:t>các</a:t>
            </a:r>
            <a:r>
              <a:rPr lang="en-US" sz="1400" dirty="0" smtClean="0">
                <a:solidFill>
                  <a:srgbClr val="00B050"/>
                </a:solidFill>
              </a:rPr>
              <a:t> </a:t>
            </a:r>
            <a:r>
              <a:rPr lang="en-US" sz="1400" dirty="0" err="1" smtClean="0">
                <a:solidFill>
                  <a:srgbClr val="00B050"/>
                </a:solidFill>
              </a:rPr>
              <a:t>phòng</a:t>
            </a:r>
            <a:r>
              <a:rPr lang="en-US" sz="1400" dirty="0" smtClean="0">
                <a:solidFill>
                  <a:srgbClr val="00B050"/>
                </a:solidFill>
              </a:rPr>
              <a:t> </a:t>
            </a:r>
            <a:r>
              <a:rPr lang="en-US" sz="1400" dirty="0" err="1" smtClean="0">
                <a:solidFill>
                  <a:srgbClr val="00B050"/>
                </a:solidFill>
              </a:rPr>
              <a:t>chuẩn</a:t>
            </a:r>
            <a:endParaRPr lang="en-US" sz="1400" dirty="0">
              <a:solidFill>
                <a:srgbClr val="00B050"/>
              </a:solidFill>
            </a:endParaRPr>
          </a:p>
          <a:p>
            <a:pPr algn="just">
              <a:spcAft>
                <a:spcPts val="600"/>
              </a:spcAft>
            </a:pPr>
            <a:r>
              <a:rPr lang="en-US" sz="1400" b="1" dirty="0" err="1" smtClean="0">
                <a:solidFill>
                  <a:srgbClr val="FF0000"/>
                </a:solidFill>
              </a:rPr>
              <a:t>Đôn</a:t>
            </a:r>
            <a:r>
              <a:rPr lang="en-US" sz="1400" b="1" dirty="0" smtClean="0">
                <a:solidFill>
                  <a:srgbClr val="FF0000"/>
                </a:solidFill>
              </a:rPr>
              <a:t> </a:t>
            </a:r>
            <a:r>
              <a:rPr lang="en-US" sz="1400" b="1" dirty="0" err="1" smtClean="0">
                <a:solidFill>
                  <a:srgbClr val="FF0000"/>
                </a:solidFill>
              </a:rPr>
              <a:t>đốc</a:t>
            </a:r>
            <a:r>
              <a:rPr lang="en-US" sz="1400" b="1" dirty="0" smtClean="0">
                <a:solidFill>
                  <a:srgbClr val="FF0000"/>
                </a:solidFill>
              </a:rPr>
              <a:t> </a:t>
            </a:r>
            <a:r>
              <a:rPr lang="en-US" sz="1400" b="1" dirty="0" err="1" smtClean="0">
                <a:solidFill>
                  <a:srgbClr val="FF0000"/>
                </a:solidFill>
              </a:rPr>
              <a:t>nhắc</a:t>
            </a:r>
            <a:r>
              <a:rPr lang="en-US" sz="1400" b="1" dirty="0" smtClean="0">
                <a:solidFill>
                  <a:srgbClr val="FF0000"/>
                </a:solidFill>
              </a:rPr>
              <a:t> </a:t>
            </a:r>
            <a:r>
              <a:rPr lang="en-US" sz="1400" b="1" dirty="0" err="1" smtClean="0">
                <a:solidFill>
                  <a:srgbClr val="FF0000"/>
                </a:solidFill>
              </a:rPr>
              <a:t>nhở</a:t>
            </a:r>
            <a:endParaRPr lang="en-US" sz="1400" b="1" dirty="0" smtClean="0">
              <a:solidFill>
                <a:srgbClr val="FF0000"/>
              </a:solidFill>
            </a:endParaRPr>
          </a:p>
          <a:p>
            <a:pPr algn="just">
              <a:spcAft>
                <a:spcPts val="600"/>
              </a:spcAft>
            </a:pPr>
            <a:r>
              <a:rPr lang="en-US" sz="1400" dirty="0">
                <a:solidFill>
                  <a:srgbClr val="FF0000"/>
                </a:solidFill>
              </a:rPr>
              <a:t>	</a:t>
            </a:r>
            <a:r>
              <a:rPr lang="en-US" sz="1400" dirty="0" smtClean="0">
                <a:solidFill>
                  <a:srgbClr val="FF0000"/>
                </a:solidFill>
              </a:rPr>
              <a:t>- </a:t>
            </a:r>
            <a:r>
              <a:rPr lang="en-US" sz="1400" dirty="0" err="1" smtClean="0">
                <a:solidFill>
                  <a:srgbClr val="FF0000"/>
                </a:solidFill>
              </a:rPr>
              <a:t>Nhắc</a:t>
            </a:r>
            <a:r>
              <a:rPr lang="en-US" sz="1400" dirty="0" smtClean="0">
                <a:solidFill>
                  <a:srgbClr val="FF0000"/>
                </a:solidFill>
              </a:rPr>
              <a:t> </a:t>
            </a:r>
            <a:r>
              <a:rPr lang="en-US" sz="1400" dirty="0" err="1" smtClean="0">
                <a:solidFill>
                  <a:srgbClr val="FF0000"/>
                </a:solidFill>
              </a:rPr>
              <a:t>nhở</a:t>
            </a:r>
            <a:r>
              <a:rPr lang="en-US" sz="1400" dirty="0" smtClean="0">
                <a:solidFill>
                  <a:srgbClr val="FF0000"/>
                </a:solidFill>
              </a:rPr>
              <a:t> </a:t>
            </a:r>
            <a:r>
              <a:rPr lang="en-US" sz="1400" dirty="0" err="1" smtClean="0">
                <a:solidFill>
                  <a:srgbClr val="FF0000"/>
                </a:solidFill>
              </a:rPr>
              <a:t>khai</a:t>
            </a:r>
            <a:r>
              <a:rPr lang="en-US" sz="1400" dirty="0" smtClean="0">
                <a:solidFill>
                  <a:srgbClr val="FF0000"/>
                </a:solidFill>
              </a:rPr>
              <a:t> </a:t>
            </a:r>
            <a:r>
              <a:rPr lang="en-US" sz="1400" dirty="0" err="1" smtClean="0">
                <a:solidFill>
                  <a:srgbClr val="FF0000"/>
                </a:solidFill>
              </a:rPr>
              <a:t>báo</a:t>
            </a:r>
            <a:r>
              <a:rPr lang="en-US" sz="1400" dirty="0" smtClean="0">
                <a:solidFill>
                  <a:srgbClr val="FF0000"/>
                </a:solidFill>
              </a:rPr>
              <a:t>, </a:t>
            </a:r>
            <a:r>
              <a:rPr lang="en-US" sz="1400" dirty="0" err="1" smtClean="0">
                <a:solidFill>
                  <a:srgbClr val="FF0000"/>
                </a:solidFill>
              </a:rPr>
              <a:t>cấp</a:t>
            </a:r>
            <a:r>
              <a:rPr lang="en-US" sz="1400" dirty="0" smtClean="0">
                <a:solidFill>
                  <a:srgbClr val="FF0000"/>
                </a:solidFill>
              </a:rPr>
              <a:t> </a:t>
            </a:r>
            <a:r>
              <a:rPr lang="en-US" sz="1400" dirty="0" err="1" smtClean="0">
                <a:solidFill>
                  <a:srgbClr val="FF0000"/>
                </a:solidFill>
              </a:rPr>
              <a:t>phép</a:t>
            </a:r>
            <a:r>
              <a:rPr lang="en-US" sz="1400" dirty="0" smtClean="0">
                <a:solidFill>
                  <a:srgbClr val="FF0000"/>
                </a:solidFill>
              </a:rPr>
              <a:t> </a:t>
            </a:r>
            <a:r>
              <a:rPr lang="en-US" sz="1400" dirty="0" err="1" smtClean="0">
                <a:solidFill>
                  <a:srgbClr val="FF0000"/>
                </a:solidFill>
              </a:rPr>
              <a:t>và</a:t>
            </a:r>
            <a:r>
              <a:rPr lang="en-US" sz="1400" dirty="0" smtClean="0">
                <a:solidFill>
                  <a:srgbClr val="FF0000"/>
                </a:solidFill>
              </a:rPr>
              <a:t> </a:t>
            </a:r>
            <a:r>
              <a:rPr lang="en-US" sz="1400" dirty="0" err="1" smtClean="0">
                <a:solidFill>
                  <a:srgbClr val="FF0000"/>
                </a:solidFill>
              </a:rPr>
              <a:t>gia</a:t>
            </a:r>
            <a:r>
              <a:rPr lang="en-US" sz="1400" dirty="0" smtClean="0">
                <a:solidFill>
                  <a:srgbClr val="FF0000"/>
                </a:solidFill>
              </a:rPr>
              <a:t> </a:t>
            </a:r>
            <a:r>
              <a:rPr lang="en-US" sz="1400" dirty="0" err="1" smtClean="0">
                <a:solidFill>
                  <a:srgbClr val="FF0000"/>
                </a:solidFill>
              </a:rPr>
              <a:t>hạn</a:t>
            </a:r>
            <a:endParaRPr lang="en-US" sz="1400" dirty="0" smtClean="0">
              <a:solidFill>
                <a:srgbClr val="FF0000"/>
              </a:solidFill>
            </a:endParaRPr>
          </a:p>
          <a:p>
            <a:pPr algn="just">
              <a:spcAft>
                <a:spcPts val="600"/>
              </a:spcAft>
            </a:pPr>
            <a:r>
              <a:rPr lang="en-US" sz="1400" dirty="0">
                <a:solidFill>
                  <a:srgbClr val="FF0000"/>
                </a:solidFill>
              </a:rPr>
              <a:t>	</a:t>
            </a:r>
            <a:r>
              <a:rPr lang="en-US" sz="1400" dirty="0" smtClean="0">
                <a:solidFill>
                  <a:srgbClr val="FF0000"/>
                </a:solidFill>
              </a:rPr>
              <a:t>- </a:t>
            </a:r>
            <a:r>
              <a:rPr lang="en-US" sz="1400" dirty="0" err="1" smtClean="0">
                <a:solidFill>
                  <a:srgbClr val="FF0000"/>
                </a:solidFill>
              </a:rPr>
              <a:t>Nhắc</a:t>
            </a:r>
            <a:r>
              <a:rPr lang="en-US" sz="1400" dirty="0" smtClean="0">
                <a:solidFill>
                  <a:srgbClr val="FF0000"/>
                </a:solidFill>
              </a:rPr>
              <a:t> </a:t>
            </a:r>
            <a:r>
              <a:rPr lang="en-US" sz="1400" dirty="0" err="1" smtClean="0">
                <a:solidFill>
                  <a:srgbClr val="FF0000"/>
                </a:solidFill>
              </a:rPr>
              <a:t>nhở</a:t>
            </a:r>
            <a:r>
              <a:rPr lang="en-US" sz="1400" dirty="0" smtClean="0">
                <a:solidFill>
                  <a:srgbClr val="FF0000"/>
                </a:solidFill>
              </a:rPr>
              <a:t> </a:t>
            </a:r>
            <a:r>
              <a:rPr lang="en-US" sz="1400" dirty="0" err="1" smtClean="0">
                <a:solidFill>
                  <a:srgbClr val="FF0000"/>
                </a:solidFill>
              </a:rPr>
              <a:t>tăng</a:t>
            </a:r>
            <a:r>
              <a:rPr lang="en-US" sz="1400" dirty="0" smtClean="0">
                <a:solidFill>
                  <a:srgbClr val="FF0000"/>
                </a:solidFill>
              </a:rPr>
              <a:t> </a:t>
            </a:r>
            <a:r>
              <a:rPr lang="en-US" sz="1400" dirty="0" err="1" smtClean="0">
                <a:solidFill>
                  <a:srgbClr val="FF0000"/>
                </a:solidFill>
              </a:rPr>
              <a:t>cường</a:t>
            </a:r>
            <a:r>
              <a:rPr lang="en-US" sz="1400" dirty="0" smtClean="0">
                <a:solidFill>
                  <a:srgbClr val="FF0000"/>
                </a:solidFill>
              </a:rPr>
              <a:t> </a:t>
            </a:r>
            <a:r>
              <a:rPr lang="en-US" sz="1400" dirty="0" err="1" smtClean="0">
                <a:solidFill>
                  <a:srgbClr val="FF0000"/>
                </a:solidFill>
              </a:rPr>
              <a:t>công</a:t>
            </a:r>
            <a:r>
              <a:rPr lang="en-US" sz="1400" dirty="0" smtClean="0">
                <a:solidFill>
                  <a:srgbClr val="FF0000"/>
                </a:solidFill>
              </a:rPr>
              <a:t> </a:t>
            </a:r>
            <a:r>
              <a:rPr lang="en-US" sz="1400" dirty="0" err="1" smtClean="0">
                <a:solidFill>
                  <a:srgbClr val="FF0000"/>
                </a:solidFill>
              </a:rPr>
              <a:t>tác</a:t>
            </a:r>
            <a:r>
              <a:rPr lang="en-US" sz="1400" dirty="0" smtClean="0">
                <a:solidFill>
                  <a:srgbClr val="FF0000"/>
                </a:solidFill>
              </a:rPr>
              <a:t> </a:t>
            </a:r>
            <a:r>
              <a:rPr lang="en-US" sz="1400" dirty="0" err="1" smtClean="0">
                <a:solidFill>
                  <a:srgbClr val="FF0000"/>
                </a:solidFill>
              </a:rPr>
              <a:t>bảo</a:t>
            </a:r>
            <a:r>
              <a:rPr lang="en-US" sz="1400" dirty="0" smtClean="0">
                <a:solidFill>
                  <a:srgbClr val="FF0000"/>
                </a:solidFill>
              </a:rPr>
              <a:t> </a:t>
            </a:r>
            <a:r>
              <a:rPr lang="en-US" sz="1400" dirty="0" err="1" smtClean="0">
                <a:solidFill>
                  <a:srgbClr val="FF0000"/>
                </a:solidFill>
              </a:rPr>
              <a:t>đảm</a:t>
            </a:r>
            <a:r>
              <a:rPr lang="en-US" sz="1400" dirty="0" smtClean="0">
                <a:solidFill>
                  <a:srgbClr val="FF0000"/>
                </a:solidFill>
              </a:rPr>
              <a:t> ATBX, an </a:t>
            </a:r>
            <a:r>
              <a:rPr lang="en-US" sz="1400" dirty="0" err="1" smtClean="0">
                <a:solidFill>
                  <a:srgbClr val="FF0000"/>
                </a:solidFill>
              </a:rPr>
              <a:t>ninh</a:t>
            </a:r>
            <a:r>
              <a:rPr lang="en-US" sz="1400" dirty="0" smtClean="0">
                <a:solidFill>
                  <a:srgbClr val="FF0000"/>
                </a:solidFill>
              </a:rPr>
              <a:t> </a:t>
            </a:r>
            <a:r>
              <a:rPr lang="en-US" sz="1400" dirty="0" err="1" smtClean="0">
                <a:solidFill>
                  <a:srgbClr val="FF0000"/>
                </a:solidFill>
              </a:rPr>
              <a:t>nguồn</a:t>
            </a:r>
            <a:r>
              <a:rPr lang="en-US" sz="1400" dirty="0" smtClean="0">
                <a:solidFill>
                  <a:srgbClr val="FF0000"/>
                </a:solidFill>
              </a:rPr>
              <a:t> </a:t>
            </a:r>
            <a:r>
              <a:rPr lang="en-US" sz="1400" dirty="0" err="1" smtClean="0">
                <a:solidFill>
                  <a:srgbClr val="FF0000"/>
                </a:solidFill>
              </a:rPr>
              <a:t>phóng</a:t>
            </a:r>
            <a:r>
              <a:rPr lang="en-US" sz="1400" dirty="0" smtClean="0">
                <a:solidFill>
                  <a:srgbClr val="FF0000"/>
                </a:solidFill>
              </a:rPr>
              <a:t> </a:t>
            </a:r>
            <a:r>
              <a:rPr lang="en-US" sz="1400" dirty="0" err="1" smtClean="0">
                <a:solidFill>
                  <a:srgbClr val="FF0000"/>
                </a:solidFill>
              </a:rPr>
              <a:t>xạ</a:t>
            </a:r>
            <a:endParaRPr lang="en-US" sz="1400" dirty="0" smtClean="0">
              <a:solidFill>
                <a:srgbClr val="FF0000"/>
              </a:solidFill>
            </a:endParaRPr>
          </a:p>
          <a:p>
            <a:pPr algn="just">
              <a:spcAft>
                <a:spcPts val="600"/>
              </a:spcAft>
            </a:pPr>
            <a:r>
              <a:rPr lang="en-US" sz="1400" b="1" dirty="0" err="1" smtClean="0">
                <a:solidFill>
                  <a:srgbClr val="7030A0"/>
                </a:solidFill>
              </a:rPr>
              <a:t>Trao</a:t>
            </a:r>
            <a:r>
              <a:rPr lang="en-US" sz="1400" b="1" dirty="0" smtClean="0">
                <a:solidFill>
                  <a:srgbClr val="7030A0"/>
                </a:solidFill>
              </a:rPr>
              <a:t> </a:t>
            </a:r>
            <a:r>
              <a:rPr lang="en-US" sz="1400" b="1" dirty="0" err="1" smtClean="0">
                <a:solidFill>
                  <a:srgbClr val="7030A0"/>
                </a:solidFill>
              </a:rPr>
              <a:t>đổi</a:t>
            </a:r>
            <a:r>
              <a:rPr lang="en-US" sz="1400" b="1" dirty="0" smtClean="0">
                <a:solidFill>
                  <a:srgbClr val="7030A0"/>
                </a:solidFill>
              </a:rPr>
              <a:t> </a:t>
            </a:r>
            <a:r>
              <a:rPr lang="en-US" sz="1400" b="1" dirty="0" err="1" smtClean="0">
                <a:solidFill>
                  <a:srgbClr val="7030A0"/>
                </a:solidFill>
              </a:rPr>
              <a:t>thông</a:t>
            </a:r>
            <a:r>
              <a:rPr lang="en-US" sz="1400" b="1" dirty="0" smtClean="0">
                <a:solidFill>
                  <a:srgbClr val="7030A0"/>
                </a:solidFill>
              </a:rPr>
              <a:t> tin:</a:t>
            </a:r>
          </a:p>
          <a:p>
            <a:pPr algn="just">
              <a:spcAft>
                <a:spcPts val="600"/>
              </a:spcAft>
            </a:pPr>
            <a:r>
              <a:rPr lang="en-US" sz="1400" dirty="0">
                <a:solidFill>
                  <a:srgbClr val="7030A0"/>
                </a:solidFill>
              </a:rPr>
              <a:t>	</a:t>
            </a:r>
            <a:r>
              <a:rPr lang="en-US" sz="1400" dirty="0" smtClean="0">
                <a:solidFill>
                  <a:srgbClr val="7030A0"/>
                </a:solidFill>
              </a:rPr>
              <a:t>- </a:t>
            </a:r>
            <a:r>
              <a:rPr lang="en-US" sz="1400" dirty="0" err="1" smtClean="0">
                <a:solidFill>
                  <a:srgbClr val="7030A0"/>
                </a:solidFill>
              </a:rPr>
              <a:t>Thanh</a:t>
            </a:r>
            <a:r>
              <a:rPr lang="en-US" sz="1400" dirty="0" smtClean="0">
                <a:solidFill>
                  <a:srgbClr val="7030A0"/>
                </a:solidFill>
              </a:rPr>
              <a:t> </a:t>
            </a:r>
            <a:r>
              <a:rPr lang="en-US" sz="1400" dirty="0" err="1" smtClean="0">
                <a:solidFill>
                  <a:srgbClr val="7030A0"/>
                </a:solidFill>
              </a:rPr>
              <a:t>tra</a:t>
            </a:r>
            <a:r>
              <a:rPr lang="en-US" sz="1400" dirty="0" smtClean="0">
                <a:solidFill>
                  <a:srgbClr val="7030A0"/>
                </a:solidFill>
              </a:rPr>
              <a:t> </a:t>
            </a:r>
            <a:r>
              <a:rPr lang="en-US" sz="1400" dirty="0" err="1" smtClean="0">
                <a:solidFill>
                  <a:srgbClr val="7030A0"/>
                </a:solidFill>
              </a:rPr>
              <a:t>Cục</a:t>
            </a:r>
            <a:r>
              <a:rPr lang="en-US" sz="1400" dirty="0" smtClean="0">
                <a:solidFill>
                  <a:srgbClr val="7030A0"/>
                </a:solidFill>
              </a:rPr>
              <a:t>;</a:t>
            </a:r>
          </a:p>
          <a:p>
            <a:pPr algn="just">
              <a:spcAft>
                <a:spcPts val="600"/>
              </a:spcAft>
            </a:pPr>
            <a:r>
              <a:rPr lang="en-US" sz="1400" dirty="0">
                <a:solidFill>
                  <a:srgbClr val="7030A0"/>
                </a:solidFill>
              </a:rPr>
              <a:t>	</a:t>
            </a:r>
            <a:r>
              <a:rPr lang="en-US" sz="1400" dirty="0" smtClean="0">
                <a:solidFill>
                  <a:srgbClr val="7030A0"/>
                </a:solidFill>
              </a:rPr>
              <a:t>- </a:t>
            </a:r>
            <a:r>
              <a:rPr lang="en-US" sz="1400" dirty="0" err="1" smtClean="0">
                <a:solidFill>
                  <a:srgbClr val="7030A0"/>
                </a:solidFill>
              </a:rPr>
              <a:t>Sở</a:t>
            </a:r>
            <a:r>
              <a:rPr lang="en-US" sz="1400" dirty="0" smtClean="0">
                <a:solidFill>
                  <a:srgbClr val="7030A0"/>
                </a:solidFill>
              </a:rPr>
              <a:t> KHCN </a:t>
            </a:r>
            <a:r>
              <a:rPr lang="en-US" sz="1400" dirty="0" err="1" smtClean="0">
                <a:solidFill>
                  <a:srgbClr val="7030A0"/>
                </a:solidFill>
              </a:rPr>
              <a:t>địa</a:t>
            </a:r>
            <a:r>
              <a:rPr lang="en-US" sz="1400" dirty="0" smtClean="0">
                <a:solidFill>
                  <a:srgbClr val="7030A0"/>
                </a:solidFill>
              </a:rPr>
              <a:t> </a:t>
            </a:r>
            <a:r>
              <a:rPr lang="en-US" sz="1400" dirty="0" err="1" smtClean="0">
                <a:solidFill>
                  <a:srgbClr val="7030A0"/>
                </a:solidFill>
              </a:rPr>
              <a:t>phương</a:t>
            </a:r>
            <a:endParaRPr lang="en-US" sz="1400" dirty="0">
              <a:solidFill>
                <a:srgbClr val="7030A0"/>
              </a:solidFill>
            </a:endParaRPr>
          </a:p>
        </p:txBody>
      </p:sp>
      <p:sp>
        <p:nvSpPr>
          <p:cNvPr id="10423" name="Rectangle 183"/>
          <p:cNvSpPr>
            <a:spLocks noChangeArrowheads="1"/>
          </p:cNvSpPr>
          <p:nvPr/>
        </p:nvSpPr>
        <p:spPr bwMode="gray">
          <a:xfrm>
            <a:off x="6372145" y="2151063"/>
            <a:ext cx="1133644" cy="646331"/>
          </a:xfrm>
          <a:prstGeom prst="rect">
            <a:avLst/>
          </a:prstGeom>
          <a:noFill/>
          <a:ln w="9525" algn="ctr">
            <a:noFill/>
            <a:miter lim="800000"/>
            <a:headEnd/>
            <a:tailEnd/>
          </a:ln>
          <a:effectLst/>
        </p:spPr>
        <p:txBody>
          <a:bodyPr wrap="none">
            <a:spAutoFit/>
          </a:bodyPr>
          <a:lstStyle/>
          <a:p>
            <a:pPr algn="ctr"/>
            <a:r>
              <a:rPr lang="en-US" b="1" dirty="0" err="1" smtClean="0">
                <a:solidFill>
                  <a:srgbClr val="FFFFFF"/>
                </a:solidFill>
              </a:rPr>
              <a:t>Cải</a:t>
            </a:r>
            <a:r>
              <a:rPr lang="en-US" b="1" dirty="0" smtClean="0">
                <a:solidFill>
                  <a:srgbClr val="FFFFFF"/>
                </a:solidFill>
              </a:rPr>
              <a:t> </a:t>
            </a:r>
            <a:r>
              <a:rPr lang="en-US" b="1" dirty="0" err="1" smtClean="0">
                <a:solidFill>
                  <a:srgbClr val="FFFFFF"/>
                </a:solidFill>
              </a:rPr>
              <a:t>cách</a:t>
            </a:r>
            <a:endParaRPr lang="en-US" b="1" dirty="0" smtClean="0">
              <a:solidFill>
                <a:srgbClr val="FFFFFF"/>
              </a:solidFill>
            </a:endParaRPr>
          </a:p>
          <a:p>
            <a:pPr algn="ctr"/>
            <a:r>
              <a:rPr lang="en-US" b="1" dirty="0" smtClean="0">
                <a:solidFill>
                  <a:srgbClr val="FFFFFF"/>
                </a:solidFill>
              </a:rPr>
              <a:t>TTHC</a:t>
            </a:r>
            <a:endParaRPr lang="en-US" b="1" dirty="0">
              <a:solidFill>
                <a:srgbClr val="FFFFFF"/>
              </a:solidFill>
            </a:endParaRPr>
          </a:p>
        </p:txBody>
      </p:sp>
      <p:sp>
        <p:nvSpPr>
          <p:cNvPr id="10424" name="Rectangle 184"/>
          <p:cNvSpPr>
            <a:spLocks noChangeArrowheads="1"/>
          </p:cNvSpPr>
          <p:nvPr/>
        </p:nvSpPr>
        <p:spPr bwMode="gray">
          <a:xfrm>
            <a:off x="6529430" y="5426075"/>
            <a:ext cx="1107997" cy="369332"/>
          </a:xfrm>
          <a:prstGeom prst="rect">
            <a:avLst/>
          </a:prstGeom>
          <a:noFill/>
          <a:ln w="9525" algn="ctr">
            <a:noFill/>
            <a:miter lim="800000"/>
            <a:headEnd/>
            <a:tailEnd/>
          </a:ln>
          <a:effectLst/>
        </p:spPr>
        <p:txBody>
          <a:bodyPr wrap="none">
            <a:spAutoFit/>
          </a:bodyPr>
          <a:lstStyle/>
          <a:p>
            <a:pPr algn="ctr"/>
            <a:r>
              <a:rPr lang="en-US" b="1" dirty="0" err="1" smtClean="0">
                <a:solidFill>
                  <a:srgbClr val="FFFFFF"/>
                </a:solidFill>
              </a:rPr>
              <a:t>Đôn</a:t>
            </a:r>
            <a:r>
              <a:rPr lang="en-US" b="1" dirty="0" smtClean="0">
                <a:solidFill>
                  <a:srgbClr val="FFFFFF"/>
                </a:solidFill>
              </a:rPr>
              <a:t> </a:t>
            </a:r>
            <a:r>
              <a:rPr lang="en-US" b="1" dirty="0" err="1" smtClean="0">
                <a:solidFill>
                  <a:srgbClr val="FFFFFF"/>
                </a:solidFill>
              </a:rPr>
              <a:t>đốc</a:t>
            </a:r>
            <a:endParaRPr lang="en-US" b="1" dirty="0">
              <a:solidFill>
                <a:srgbClr val="FFFFFF"/>
              </a:solidFill>
            </a:endParaRPr>
          </a:p>
        </p:txBody>
      </p:sp>
      <p:sp>
        <p:nvSpPr>
          <p:cNvPr id="10425" name="Rectangle 185"/>
          <p:cNvSpPr>
            <a:spLocks noChangeArrowheads="1"/>
          </p:cNvSpPr>
          <p:nvPr/>
        </p:nvSpPr>
        <p:spPr bwMode="gray">
          <a:xfrm>
            <a:off x="7611610" y="3960813"/>
            <a:ext cx="1210589" cy="369332"/>
          </a:xfrm>
          <a:prstGeom prst="rect">
            <a:avLst/>
          </a:prstGeom>
          <a:noFill/>
          <a:ln w="9525" algn="ctr">
            <a:noFill/>
            <a:miter lim="800000"/>
            <a:headEnd/>
            <a:tailEnd/>
          </a:ln>
          <a:effectLst/>
        </p:spPr>
        <p:txBody>
          <a:bodyPr wrap="none">
            <a:spAutoFit/>
          </a:bodyPr>
          <a:lstStyle/>
          <a:p>
            <a:pPr algn="ctr"/>
            <a:r>
              <a:rPr lang="en-US" b="1" dirty="0" err="1" smtClean="0">
                <a:solidFill>
                  <a:srgbClr val="FFFFFF"/>
                </a:solidFill>
              </a:rPr>
              <a:t>Hậu</a:t>
            </a:r>
            <a:r>
              <a:rPr lang="en-US" b="1" dirty="0" smtClean="0">
                <a:solidFill>
                  <a:srgbClr val="FFFFFF"/>
                </a:solidFill>
              </a:rPr>
              <a:t> </a:t>
            </a:r>
            <a:r>
              <a:rPr lang="en-US" b="1" dirty="0" err="1" smtClean="0">
                <a:solidFill>
                  <a:srgbClr val="FFFFFF"/>
                </a:solidFill>
              </a:rPr>
              <a:t>kiểm</a:t>
            </a:r>
            <a:endParaRPr lang="en-US" b="1" dirty="0">
              <a:solidFill>
                <a:srgbClr val="FFFFFF"/>
              </a:solidFill>
            </a:endParaRPr>
          </a:p>
        </p:txBody>
      </p:sp>
      <p:sp>
        <p:nvSpPr>
          <p:cNvPr id="10427" name="Rectangle 187"/>
          <p:cNvSpPr>
            <a:spLocks noChangeArrowheads="1"/>
          </p:cNvSpPr>
          <p:nvPr/>
        </p:nvSpPr>
        <p:spPr bwMode="auto">
          <a:xfrm>
            <a:off x="377825" y="1066800"/>
            <a:ext cx="5949424" cy="707886"/>
          </a:xfrm>
          <a:prstGeom prst="rect">
            <a:avLst/>
          </a:prstGeom>
          <a:noFill/>
          <a:ln w="9525" algn="ctr">
            <a:noFill/>
            <a:miter lim="800000"/>
            <a:headEnd/>
            <a:tailEnd/>
          </a:ln>
          <a:effectLst/>
        </p:spPr>
        <p:txBody>
          <a:bodyPr wrap="square">
            <a:spAutoFit/>
          </a:bodyPr>
          <a:lstStyle/>
          <a:p>
            <a:r>
              <a:rPr lang="en-US" sz="2000" b="1" dirty="0" err="1" smtClean="0"/>
              <a:t>Các</a:t>
            </a:r>
            <a:r>
              <a:rPr lang="en-US" sz="2000" b="1" dirty="0" smtClean="0"/>
              <a:t> </a:t>
            </a:r>
            <a:r>
              <a:rPr lang="en-US" sz="2000" b="1" dirty="0" err="1" smtClean="0"/>
              <a:t>biện</a:t>
            </a:r>
            <a:r>
              <a:rPr lang="en-US" sz="2000" b="1" dirty="0" smtClean="0"/>
              <a:t> </a:t>
            </a:r>
            <a:r>
              <a:rPr lang="en-US" sz="2000" b="1" dirty="0" err="1" smtClean="0"/>
              <a:t>pháp</a:t>
            </a:r>
            <a:r>
              <a:rPr lang="en-US" sz="2000" b="1" dirty="0" smtClean="0"/>
              <a:t> </a:t>
            </a:r>
            <a:r>
              <a:rPr lang="en-US" sz="2000" b="1" dirty="0" err="1" smtClean="0"/>
              <a:t>đã</a:t>
            </a:r>
            <a:r>
              <a:rPr lang="en-US" sz="2000" b="1" dirty="0" smtClean="0"/>
              <a:t> </a:t>
            </a:r>
            <a:r>
              <a:rPr lang="en-US" sz="2000" b="1" dirty="0" err="1" smtClean="0"/>
              <a:t>thực</a:t>
            </a:r>
            <a:r>
              <a:rPr lang="en-US" sz="2000" b="1" dirty="0" smtClean="0"/>
              <a:t> </a:t>
            </a:r>
            <a:r>
              <a:rPr lang="en-US" sz="2000" b="1" dirty="0" err="1" smtClean="0"/>
              <a:t>hiện</a:t>
            </a:r>
            <a:r>
              <a:rPr lang="en-US" sz="2000" b="1" dirty="0" smtClean="0"/>
              <a:t> </a:t>
            </a:r>
            <a:r>
              <a:rPr lang="en-US" sz="2000" b="1" dirty="0" err="1" smtClean="0"/>
              <a:t>để</a:t>
            </a:r>
            <a:r>
              <a:rPr lang="en-US" sz="2000" b="1" dirty="0" smtClean="0"/>
              <a:t> </a:t>
            </a:r>
            <a:r>
              <a:rPr lang="en-US" sz="2000" b="1" dirty="0" err="1" smtClean="0"/>
              <a:t>nâng</a:t>
            </a:r>
            <a:r>
              <a:rPr lang="en-US" sz="2000" b="1" dirty="0" smtClean="0"/>
              <a:t> </a:t>
            </a:r>
            <a:r>
              <a:rPr lang="en-US" sz="2000" b="1" dirty="0" err="1" smtClean="0"/>
              <a:t>cao</a:t>
            </a:r>
            <a:r>
              <a:rPr lang="en-US" sz="2000" b="1" dirty="0" smtClean="0"/>
              <a:t> </a:t>
            </a:r>
            <a:r>
              <a:rPr lang="en-US" sz="2000" b="1" dirty="0" err="1" smtClean="0"/>
              <a:t>hiệu</a:t>
            </a:r>
            <a:r>
              <a:rPr lang="en-US" sz="2000" b="1" dirty="0" smtClean="0"/>
              <a:t> </a:t>
            </a:r>
            <a:r>
              <a:rPr lang="en-US" sz="2000" b="1" dirty="0" err="1" smtClean="0"/>
              <a:t>quả</a:t>
            </a:r>
            <a:r>
              <a:rPr lang="en-US" sz="2000" b="1" dirty="0" smtClean="0"/>
              <a:t> </a:t>
            </a:r>
            <a:r>
              <a:rPr lang="en-US" sz="2000" b="1" dirty="0" err="1" smtClean="0"/>
              <a:t>hoạt</a:t>
            </a:r>
            <a:r>
              <a:rPr lang="en-US" sz="2000" b="1" dirty="0" smtClean="0"/>
              <a:t> </a:t>
            </a:r>
            <a:r>
              <a:rPr lang="en-US" sz="2000" b="1" dirty="0" err="1" smtClean="0"/>
              <a:t>động</a:t>
            </a:r>
            <a:r>
              <a:rPr lang="en-US" sz="2000" b="1" dirty="0" smtClean="0"/>
              <a:t> </a:t>
            </a:r>
            <a:r>
              <a:rPr lang="en-US" sz="2000" b="1" dirty="0" err="1" smtClean="0"/>
              <a:t>cấp</a:t>
            </a:r>
            <a:r>
              <a:rPr lang="en-US" sz="2000" b="1" dirty="0" smtClean="0"/>
              <a:t> </a:t>
            </a:r>
            <a:r>
              <a:rPr lang="en-US" sz="2000" b="1" dirty="0" err="1" smtClean="0"/>
              <a:t>phép</a:t>
            </a:r>
            <a:endParaRPr lang="en-US" sz="2000" b="1" dirty="0"/>
          </a:p>
        </p:txBody>
      </p:sp>
      <p:sp>
        <p:nvSpPr>
          <p:cNvPr id="187" name="Oval 8"/>
          <p:cNvSpPr>
            <a:spLocks noChangeArrowheads="1"/>
          </p:cNvSpPr>
          <p:nvPr/>
        </p:nvSpPr>
        <p:spPr bwMode="gray">
          <a:xfrm>
            <a:off x="5207000" y="3416300"/>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rgbClr val="EAEAEA"/>
            </a:solidFill>
            <a:round/>
            <a:headEnd/>
            <a:tailEnd/>
          </a:ln>
          <a:effectLst/>
        </p:spPr>
        <p:txBody>
          <a:bodyPr wrap="none" anchor="ctr"/>
          <a:lstStyle/>
          <a:p>
            <a:endParaRPr lang="en-US"/>
          </a:p>
        </p:txBody>
      </p:sp>
      <p:sp>
        <p:nvSpPr>
          <p:cNvPr id="188" name="Rectangle 185"/>
          <p:cNvSpPr>
            <a:spLocks noChangeArrowheads="1"/>
          </p:cNvSpPr>
          <p:nvPr/>
        </p:nvSpPr>
        <p:spPr bwMode="gray">
          <a:xfrm>
            <a:off x="5257537" y="3733800"/>
            <a:ext cx="1172116" cy="646331"/>
          </a:xfrm>
          <a:prstGeom prst="rect">
            <a:avLst/>
          </a:prstGeom>
          <a:noFill/>
          <a:ln w="9525" algn="ctr">
            <a:noFill/>
            <a:miter lim="800000"/>
            <a:headEnd/>
            <a:tailEnd/>
          </a:ln>
          <a:effectLst/>
        </p:spPr>
        <p:txBody>
          <a:bodyPr wrap="none">
            <a:spAutoFit/>
          </a:bodyPr>
          <a:lstStyle/>
          <a:p>
            <a:pPr algn="ctr"/>
            <a:r>
              <a:rPr lang="en-US" b="1" dirty="0" err="1" smtClean="0">
                <a:solidFill>
                  <a:srgbClr val="FFFFFF"/>
                </a:solidFill>
              </a:rPr>
              <a:t>Trao</a:t>
            </a:r>
            <a:r>
              <a:rPr lang="en-US" b="1" dirty="0" smtClean="0">
                <a:solidFill>
                  <a:srgbClr val="FFFFFF"/>
                </a:solidFill>
              </a:rPr>
              <a:t> </a:t>
            </a:r>
            <a:r>
              <a:rPr lang="en-US" b="1" dirty="0" err="1" smtClean="0">
                <a:solidFill>
                  <a:srgbClr val="FFFFFF"/>
                </a:solidFill>
              </a:rPr>
              <a:t>đổi</a:t>
            </a:r>
            <a:r>
              <a:rPr lang="en-US" b="1" dirty="0" smtClean="0">
                <a:solidFill>
                  <a:srgbClr val="FFFFFF"/>
                </a:solidFill>
              </a:rPr>
              <a:t> </a:t>
            </a:r>
          </a:p>
          <a:p>
            <a:pPr algn="ctr"/>
            <a:r>
              <a:rPr lang="en-US" b="1" dirty="0" err="1" smtClean="0">
                <a:solidFill>
                  <a:srgbClr val="FFFFFF"/>
                </a:solidFill>
              </a:rPr>
              <a:t>thông</a:t>
            </a:r>
            <a:r>
              <a:rPr lang="en-US" b="1" dirty="0" smtClean="0">
                <a:solidFill>
                  <a:srgbClr val="FFFFFF"/>
                </a:solidFill>
              </a:rPr>
              <a:t> tin</a:t>
            </a:r>
            <a:endParaRPr lang="en-US" b="1" dirty="0">
              <a:solidFill>
                <a:srgbClr val="FFFFFF"/>
              </a:solidFill>
            </a:endParaRPr>
          </a:p>
        </p:txBody>
      </p:sp>
      <p:sp>
        <p:nvSpPr>
          <p:cNvPr id="189" name="AutoShape 6"/>
          <p:cNvSpPr>
            <a:spLocks noChangeArrowheads="1"/>
          </p:cNvSpPr>
          <p:nvPr/>
        </p:nvSpPr>
        <p:spPr bwMode="gray">
          <a:xfrm rot="4900558">
            <a:off x="7262477" y="4052655"/>
            <a:ext cx="1458093" cy="1654088"/>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1746156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sz="2400" dirty="0" smtClean="0"/>
              <a:t>2. Một số bất cập, khó khăn trong hoạt động cấp giấy phép tiến hành công việc bức xạ</a:t>
            </a:r>
            <a:endParaRPr lang="en-US" sz="2400" dirty="0"/>
          </a:p>
        </p:txBody>
      </p:sp>
      <p:sp>
        <p:nvSpPr>
          <p:cNvPr id="3" name="Content Placeholder 2"/>
          <p:cNvSpPr>
            <a:spLocks noGrp="1"/>
          </p:cNvSpPr>
          <p:nvPr>
            <p:ph idx="1"/>
          </p:nvPr>
        </p:nvSpPr>
        <p:spPr/>
        <p:txBody>
          <a:bodyPr/>
          <a:lstStyle/>
          <a:p>
            <a:endParaRPr lang="en-US"/>
          </a:p>
        </p:txBody>
      </p:sp>
      <p:sp>
        <p:nvSpPr>
          <p:cNvPr id="11267" name="AutoShape 3"/>
          <p:cNvSpPr>
            <a:spLocks noChangeArrowheads="1"/>
          </p:cNvSpPr>
          <p:nvPr/>
        </p:nvSpPr>
        <p:spPr bwMode="gray">
          <a:xfrm>
            <a:off x="762000" y="2286000"/>
            <a:ext cx="7696200" cy="3200400"/>
          </a:xfrm>
          <a:prstGeom prst="roundRect">
            <a:avLst>
              <a:gd name="adj" fmla="val 50000"/>
            </a:avLst>
          </a:prstGeom>
          <a:solidFill>
            <a:schemeClr val="tx2"/>
          </a:solidFill>
          <a:ln w="9525">
            <a:noFill/>
            <a:round/>
            <a:headEnd/>
            <a:tailEnd/>
          </a:ln>
          <a:effectLst/>
        </p:spPr>
        <p:txBody>
          <a:bodyPr wrap="none" anchor="ctr"/>
          <a:lstStyle/>
          <a:p>
            <a:endParaRPr lang="en-US"/>
          </a:p>
        </p:txBody>
      </p:sp>
      <p:sp>
        <p:nvSpPr>
          <p:cNvPr id="11268" name="Line 4"/>
          <p:cNvSpPr>
            <a:spLocks noChangeShapeType="1"/>
          </p:cNvSpPr>
          <p:nvPr/>
        </p:nvSpPr>
        <p:spPr bwMode="gray">
          <a:xfrm flipH="1">
            <a:off x="2724150" y="4627563"/>
            <a:ext cx="4075113" cy="9525"/>
          </a:xfrm>
          <a:prstGeom prst="line">
            <a:avLst/>
          </a:prstGeom>
          <a:noFill/>
          <a:ln w="76200">
            <a:solidFill>
              <a:schemeClr val="bg1"/>
            </a:solidFill>
            <a:round/>
            <a:headEnd/>
            <a:tailEnd type="triangle" w="med" len="med"/>
          </a:ln>
          <a:effectLst/>
        </p:spPr>
        <p:txBody>
          <a:bodyPr wrap="none" anchor="ctr"/>
          <a:lstStyle/>
          <a:p>
            <a:endParaRPr lang="en-US"/>
          </a:p>
        </p:txBody>
      </p:sp>
      <p:sp>
        <p:nvSpPr>
          <p:cNvPr id="11269" name="Line 5"/>
          <p:cNvSpPr>
            <a:spLocks noChangeShapeType="1"/>
          </p:cNvSpPr>
          <p:nvPr/>
        </p:nvSpPr>
        <p:spPr bwMode="gray">
          <a:xfrm>
            <a:off x="2263775" y="3187700"/>
            <a:ext cx="4075113" cy="9525"/>
          </a:xfrm>
          <a:prstGeom prst="line">
            <a:avLst/>
          </a:prstGeom>
          <a:noFill/>
          <a:ln w="76200">
            <a:solidFill>
              <a:schemeClr val="bg1"/>
            </a:solidFill>
            <a:round/>
            <a:headEnd/>
            <a:tailEnd type="triangle" w="med" len="med"/>
          </a:ln>
          <a:effectLst/>
        </p:spPr>
        <p:txBody>
          <a:bodyPr wrap="none" anchor="ctr"/>
          <a:lstStyle/>
          <a:p>
            <a:endParaRPr lang="en-US"/>
          </a:p>
        </p:txBody>
      </p:sp>
      <p:sp>
        <p:nvSpPr>
          <p:cNvPr id="11270" name="Oval 6"/>
          <p:cNvSpPr>
            <a:spLocks noChangeArrowheads="1"/>
          </p:cNvSpPr>
          <p:nvPr/>
        </p:nvSpPr>
        <p:spPr bwMode="ltGray">
          <a:xfrm>
            <a:off x="6108700" y="3197225"/>
            <a:ext cx="1423988" cy="1423988"/>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0" algn="ctr">
            <a:solidFill>
              <a:schemeClr val="bg1"/>
            </a:solidFill>
            <a:round/>
            <a:headEnd/>
            <a:tailEnd/>
          </a:ln>
          <a:effectLst/>
        </p:spPr>
        <p:txBody>
          <a:bodyPr wrap="none" anchor="ctr"/>
          <a:lstStyle/>
          <a:p>
            <a:endParaRPr lang="en-US"/>
          </a:p>
        </p:txBody>
      </p:sp>
      <p:sp>
        <p:nvSpPr>
          <p:cNvPr id="11271" name="Oval 7"/>
          <p:cNvSpPr>
            <a:spLocks noChangeArrowheads="1"/>
          </p:cNvSpPr>
          <p:nvPr/>
        </p:nvSpPr>
        <p:spPr bwMode="gray">
          <a:xfrm>
            <a:off x="1612900" y="3197225"/>
            <a:ext cx="1423988" cy="1423988"/>
          </a:xfrm>
          <a:prstGeom prst="ellipse">
            <a:avLst/>
          </a:prstGeom>
          <a:gradFill rotWithShape="1">
            <a:gsLst>
              <a:gs pos="0">
                <a:srgbClr val="92BCE2">
                  <a:gamma/>
                  <a:tint val="33333"/>
                  <a:invGamma/>
                </a:srgbClr>
              </a:gs>
              <a:gs pos="100000">
                <a:srgbClr val="92BCE2"/>
              </a:gs>
            </a:gsLst>
            <a:path path="shape">
              <a:fillToRect l="50000" t="50000" r="50000" b="50000"/>
            </a:path>
          </a:gradFill>
          <a:ln w="95250" algn="ctr">
            <a:solidFill>
              <a:schemeClr val="bg1"/>
            </a:solidFill>
            <a:round/>
            <a:headEnd/>
            <a:tailEnd/>
          </a:ln>
          <a:effectLst/>
        </p:spPr>
        <p:txBody>
          <a:bodyPr wrap="none" anchor="ctr"/>
          <a:lstStyle/>
          <a:p>
            <a:endParaRPr lang="en-US"/>
          </a:p>
        </p:txBody>
      </p:sp>
      <p:sp>
        <p:nvSpPr>
          <p:cNvPr id="11272" name="AutoShape 8"/>
          <p:cNvSpPr>
            <a:spLocks noChangeArrowheads="1"/>
          </p:cNvSpPr>
          <p:nvPr/>
        </p:nvSpPr>
        <p:spPr bwMode="gray">
          <a:xfrm>
            <a:off x="2690813" y="2506663"/>
            <a:ext cx="1958975" cy="468312"/>
          </a:xfrm>
          <a:prstGeom prst="chevron">
            <a:avLst>
              <a:gd name="adj" fmla="val 43225"/>
            </a:avLst>
          </a:prstGeom>
          <a:solidFill>
            <a:srgbClr val="FFFFFF">
              <a:alpha val="50000"/>
            </a:srgbClr>
          </a:solidFill>
          <a:ln w="9525" algn="ctr">
            <a:noFill/>
            <a:miter lim="800000"/>
            <a:headEnd/>
            <a:tailEnd/>
          </a:ln>
          <a:effectLst/>
        </p:spPr>
        <p:txBody>
          <a:bodyPr wrap="none" anchor="ctr"/>
          <a:lstStyle/>
          <a:p>
            <a:endParaRPr lang="en-US"/>
          </a:p>
        </p:txBody>
      </p:sp>
      <p:sp>
        <p:nvSpPr>
          <p:cNvPr id="11273" name="AutoShape 9"/>
          <p:cNvSpPr>
            <a:spLocks noChangeArrowheads="1"/>
          </p:cNvSpPr>
          <p:nvPr/>
        </p:nvSpPr>
        <p:spPr bwMode="gray">
          <a:xfrm>
            <a:off x="4649788" y="2438400"/>
            <a:ext cx="1958975" cy="468312"/>
          </a:xfrm>
          <a:prstGeom prst="chevron">
            <a:avLst>
              <a:gd name="adj" fmla="val 43225"/>
            </a:avLst>
          </a:prstGeom>
          <a:solidFill>
            <a:srgbClr val="FFFFFF">
              <a:alpha val="50000"/>
            </a:srgbClr>
          </a:solidFill>
          <a:ln w="9525" algn="ctr">
            <a:noFill/>
            <a:miter lim="800000"/>
            <a:headEnd/>
            <a:tailEnd/>
          </a:ln>
          <a:effectLst/>
        </p:spPr>
        <p:txBody>
          <a:bodyPr wrap="none" anchor="ctr"/>
          <a:lstStyle/>
          <a:p>
            <a:endParaRPr lang="en-US"/>
          </a:p>
        </p:txBody>
      </p:sp>
      <p:grpSp>
        <p:nvGrpSpPr>
          <p:cNvPr id="11274" name="Group 10"/>
          <p:cNvGrpSpPr>
            <a:grpSpLocks/>
          </p:cNvGrpSpPr>
          <p:nvPr/>
        </p:nvGrpSpPr>
        <p:grpSpPr bwMode="auto">
          <a:xfrm>
            <a:off x="5764213" y="2506663"/>
            <a:ext cx="2459037" cy="2765425"/>
            <a:chOff x="3340" y="1301"/>
            <a:chExt cx="1549" cy="1742"/>
          </a:xfrm>
        </p:grpSpPr>
        <p:sp>
          <p:nvSpPr>
            <p:cNvPr id="11275" name="AutoShape 11"/>
            <p:cNvSpPr>
              <a:spLocks noChangeArrowheads="1"/>
            </p:cNvSpPr>
            <p:nvPr/>
          </p:nvSpPr>
          <p:spPr bwMode="gray">
            <a:xfrm rot="5400000">
              <a:off x="3244" y="1397"/>
              <a:ext cx="1742" cy="1549"/>
            </a:xfrm>
            <a:custGeom>
              <a:avLst/>
              <a:gdLst>
                <a:gd name="G0" fmla="+- 7121 0 0"/>
                <a:gd name="G1" fmla="+- 11542662 0 0"/>
                <a:gd name="G2" fmla="+- 0 0 11542662"/>
                <a:gd name="T0" fmla="*/ 0 256 1"/>
                <a:gd name="T1" fmla="*/ 180 256 1"/>
                <a:gd name="G3" fmla="+- 11542662 T0 T1"/>
                <a:gd name="T2" fmla="*/ 0 256 1"/>
                <a:gd name="T3" fmla="*/ 90 256 1"/>
                <a:gd name="G4" fmla="+- 11542662 T2 T3"/>
                <a:gd name="G5" fmla="*/ G4 2 1"/>
                <a:gd name="T4" fmla="*/ 90 256 1"/>
                <a:gd name="T5" fmla="*/ 0 256 1"/>
                <a:gd name="G6" fmla="+- 11542662 T4 T5"/>
                <a:gd name="G7" fmla="*/ G6 2 1"/>
                <a:gd name="G8" fmla="abs 115426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21"/>
                <a:gd name="G18" fmla="*/ 7121 1 2"/>
                <a:gd name="G19" fmla="+- G18 5400 0"/>
                <a:gd name="G20" fmla="cos G19 11542662"/>
                <a:gd name="G21" fmla="sin G19 11542662"/>
                <a:gd name="G22" fmla="+- G20 10800 0"/>
                <a:gd name="G23" fmla="+- G21 10800 0"/>
                <a:gd name="G24" fmla="+- 10800 0 G20"/>
                <a:gd name="G25" fmla="+- 7121 10800 0"/>
                <a:gd name="G26" fmla="?: G9 G17 G25"/>
                <a:gd name="G27" fmla="?: G9 0 21600"/>
                <a:gd name="G28" fmla="cos 10800 11542662"/>
                <a:gd name="G29" fmla="sin 10800 11542662"/>
                <a:gd name="G30" fmla="sin 7121 11542662"/>
                <a:gd name="G31" fmla="+- G28 10800 0"/>
                <a:gd name="G32" fmla="+- G29 10800 0"/>
                <a:gd name="G33" fmla="+- G30 10800 0"/>
                <a:gd name="G34" fmla="?: G4 0 G31"/>
                <a:gd name="G35" fmla="?: 11542662 G34 0"/>
                <a:gd name="G36" fmla="?: G6 G35 G31"/>
                <a:gd name="G37" fmla="+- 21600 0 G36"/>
                <a:gd name="G38" fmla="?: G4 0 G33"/>
                <a:gd name="G39" fmla="?: 11542662 G38 G32"/>
                <a:gd name="G40" fmla="?: G6 G39 0"/>
                <a:gd name="G41" fmla="?: G4 G32 21600"/>
                <a:gd name="G42" fmla="?: G6 G41 G33"/>
                <a:gd name="T12" fmla="*/ 10800 w 21600"/>
                <a:gd name="T13" fmla="*/ 0 h 21600"/>
                <a:gd name="T14" fmla="*/ 1859 w 21600"/>
                <a:gd name="T15" fmla="*/ 11405 h 21600"/>
                <a:gd name="T16" fmla="*/ 10800 w 21600"/>
                <a:gd name="T17" fmla="*/ 3679 h 21600"/>
                <a:gd name="T18" fmla="*/ 19741 w 21600"/>
                <a:gd name="T19" fmla="*/ 114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695" y="11280"/>
                  </a:moveTo>
                  <a:cubicBezTo>
                    <a:pt x="3684" y="11120"/>
                    <a:pt x="3679" y="10960"/>
                    <a:pt x="3679" y="10800"/>
                  </a:cubicBezTo>
                  <a:cubicBezTo>
                    <a:pt x="3679" y="6867"/>
                    <a:pt x="6867" y="3679"/>
                    <a:pt x="10800" y="3679"/>
                  </a:cubicBezTo>
                  <a:cubicBezTo>
                    <a:pt x="14732" y="3679"/>
                    <a:pt x="17921" y="6867"/>
                    <a:pt x="17921" y="10800"/>
                  </a:cubicBezTo>
                  <a:cubicBezTo>
                    <a:pt x="17921" y="10960"/>
                    <a:pt x="17915" y="11120"/>
                    <a:pt x="17904" y="11280"/>
                  </a:cubicBezTo>
                  <a:lnTo>
                    <a:pt x="21575" y="11529"/>
                  </a:lnTo>
                  <a:cubicBezTo>
                    <a:pt x="21591" y="11286"/>
                    <a:pt x="21600" y="11043"/>
                    <a:pt x="21600" y="10800"/>
                  </a:cubicBezTo>
                  <a:cubicBezTo>
                    <a:pt x="21600" y="4835"/>
                    <a:pt x="16764" y="0"/>
                    <a:pt x="10800" y="0"/>
                  </a:cubicBezTo>
                  <a:cubicBezTo>
                    <a:pt x="4835" y="0"/>
                    <a:pt x="0" y="4835"/>
                    <a:pt x="0" y="10800"/>
                  </a:cubicBezTo>
                  <a:cubicBezTo>
                    <a:pt x="-1" y="11043"/>
                    <a:pt x="8" y="11286"/>
                    <a:pt x="24" y="11529"/>
                  </a:cubicBezTo>
                  <a:close/>
                </a:path>
              </a:pathLst>
            </a:custGeom>
            <a:solidFill>
              <a:schemeClr val="bg1"/>
            </a:solidFill>
            <a:ln w="9525" algn="ctr">
              <a:noFill/>
              <a:miter lim="800000"/>
              <a:headEnd/>
              <a:tailEnd/>
            </a:ln>
            <a:effectLst/>
          </p:spPr>
          <p:txBody>
            <a:bodyPr wrap="none" anchor="ctr"/>
            <a:lstStyle/>
            <a:p>
              <a:endParaRPr lang="en-US"/>
            </a:p>
          </p:txBody>
        </p:sp>
        <p:sp>
          <p:nvSpPr>
            <p:cNvPr id="11276" name="AutoShape 12"/>
            <p:cNvSpPr>
              <a:spLocks noChangeArrowheads="1"/>
            </p:cNvSpPr>
            <p:nvPr/>
          </p:nvSpPr>
          <p:spPr bwMode="gray">
            <a:xfrm>
              <a:off x="3872" y="1303"/>
              <a:ext cx="411" cy="295"/>
            </a:xfrm>
            <a:prstGeom prst="chevron">
              <a:avLst>
                <a:gd name="adj" fmla="val 44744"/>
              </a:avLst>
            </a:prstGeom>
            <a:solidFill>
              <a:schemeClr val="bg1"/>
            </a:solidFill>
            <a:ln w="9525" algn="ctr">
              <a:noFill/>
              <a:miter lim="800000"/>
              <a:headEnd/>
              <a:tailEnd/>
            </a:ln>
            <a:effectLst/>
          </p:spPr>
          <p:txBody>
            <a:bodyPr wrap="none" anchor="ctr"/>
            <a:lstStyle/>
            <a:p>
              <a:endParaRPr lang="en-US"/>
            </a:p>
          </p:txBody>
        </p:sp>
        <p:sp>
          <p:nvSpPr>
            <p:cNvPr id="11277" name="AutoShape 13"/>
            <p:cNvSpPr>
              <a:spLocks noChangeArrowheads="1"/>
            </p:cNvSpPr>
            <p:nvPr/>
          </p:nvSpPr>
          <p:spPr bwMode="gray">
            <a:xfrm rot="10800000">
              <a:off x="3891" y="2745"/>
              <a:ext cx="314" cy="295"/>
            </a:xfrm>
            <a:prstGeom prst="chevron">
              <a:avLst>
                <a:gd name="adj" fmla="val 44069"/>
              </a:avLst>
            </a:prstGeom>
            <a:solidFill>
              <a:schemeClr val="bg1"/>
            </a:solidFill>
            <a:ln w="9525" algn="ctr">
              <a:noFill/>
              <a:miter lim="800000"/>
              <a:headEnd/>
              <a:tailEnd/>
            </a:ln>
            <a:effectLst/>
          </p:spPr>
          <p:txBody>
            <a:bodyPr wrap="none" anchor="ctr"/>
            <a:lstStyle/>
            <a:p>
              <a:endParaRPr lang="en-US"/>
            </a:p>
          </p:txBody>
        </p:sp>
      </p:grpSp>
      <p:sp>
        <p:nvSpPr>
          <p:cNvPr id="11278" name="AutoShape 14"/>
          <p:cNvSpPr>
            <a:spLocks noChangeArrowheads="1"/>
          </p:cNvSpPr>
          <p:nvPr/>
        </p:nvSpPr>
        <p:spPr bwMode="gray">
          <a:xfrm flipH="1">
            <a:off x="2792413" y="4802188"/>
            <a:ext cx="3889375" cy="468312"/>
          </a:xfrm>
          <a:prstGeom prst="chevron">
            <a:avLst>
              <a:gd name="adj" fmla="val 47562"/>
            </a:avLst>
          </a:prstGeom>
          <a:solidFill>
            <a:srgbClr val="E8BD50"/>
          </a:solidFill>
          <a:ln w="9525" algn="ctr">
            <a:noFill/>
            <a:miter lim="800000"/>
            <a:headEnd/>
            <a:tailEnd/>
          </a:ln>
          <a:effectLst/>
        </p:spPr>
        <p:txBody>
          <a:bodyPr wrap="none" anchor="ctr"/>
          <a:lstStyle/>
          <a:p>
            <a:endParaRPr lang="en-US"/>
          </a:p>
        </p:txBody>
      </p:sp>
      <p:grpSp>
        <p:nvGrpSpPr>
          <p:cNvPr id="11279" name="Group 15"/>
          <p:cNvGrpSpPr>
            <a:grpSpLocks/>
          </p:cNvGrpSpPr>
          <p:nvPr/>
        </p:nvGrpSpPr>
        <p:grpSpPr bwMode="auto">
          <a:xfrm>
            <a:off x="923925" y="2509838"/>
            <a:ext cx="2459038" cy="2767012"/>
            <a:chOff x="533" y="1485"/>
            <a:chExt cx="1549" cy="1743"/>
          </a:xfrm>
        </p:grpSpPr>
        <p:sp>
          <p:nvSpPr>
            <p:cNvPr id="11280" name="AutoShape 16"/>
            <p:cNvSpPr>
              <a:spLocks noChangeArrowheads="1"/>
            </p:cNvSpPr>
            <p:nvPr/>
          </p:nvSpPr>
          <p:spPr bwMode="gray">
            <a:xfrm rot="16200000" flipH="1">
              <a:off x="437" y="1581"/>
              <a:ext cx="1742" cy="1549"/>
            </a:xfrm>
            <a:custGeom>
              <a:avLst/>
              <a:gdLst>
                <a:gd name="G0" fmla="+- 7158 0 0"/>
                <a:gd name="G1" fmla="+- 11338448 0 0"/>
                <a:gd name="G2" fmla="+- 0 0 11338448"/>
                <a:gd name="T0" fmla="*/ 0 256 1"/>
                <a:gd name="T1" fmla="*/ 180 256 1"/>
                <a:gd name="G3" fmla="+- 11338448 T0 T1"/>
                <a:gd name="T2" fmla="*/ 0 256 1"/>
                <a:gd name="T3" fmla="*/ 90 256 1"/>
                <a:gd name="G4" fmla="+- 11338448 T2 T3"/>
                <a:gd name="G5" fmla="*/ G4 2 1"/>
                <a:gd name="T4" fmla="*/ 90 256 1"/>
                <a:gd name="T5" fmla="*/ 0 256 1"/>
                <a:gd name="G6" fmla="+- 11338448 T4 T5"/>
                <a:gd name="G7" fmla="*/ G6 2 1"/>
                <a:gd name="G8" fmla="abs 11338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58"/>
                <a:gd name="G18" fmla="*/ 7158 1 2"/>
                <a:gd name="G19" fmla="+- G18 5400 0"/>
                <a:gd name="G20" fmla="cos G19 11338448"/>
                <a:gd name="G21" fmla="sin G19 11338448"/>
                <a:gd name="G22" fmla="+- G20 10800 0"/>
                <a:gd name="G23" fmla="+- G21 10800 0"/>
                <a:gd name="G24" fmla="+- 10800 0 G20"/>
                <a:gd name="G25" fmla="+- 7158 10800 0"/>
                <a:gd name="G26" fmla="?: G9 G17 G25"/>
                <a:gd name="G27" fmla="?: G9 0 21600"/>
                <a:gd name="G28" fmla="cos 10800 11338448"/>
                <a:gd name="G29" fmla="sin 10800 11338448"/>
                <a:gd name="G30" fmla="sin 7158 11338448"/>
                <a:gd name="G31" fmla="+- G28 10800 0"/>
                <a:gd name="G32" fmla="+- G29 10800 0"/>
                <a:gd name="G33" fmla="+- G30 10800 0"/>
                <a:gd name="G34" fmla="?: G4 0 G31"/>
                <a:gd name="G35" fmla="?: 11338448 G34 0"/>
                <a:gd name="G36" fmla="?: G6 G35 G31"/>
                <a:gd name="G37" fmla="+- 21600 0 G36"/>
                <a:gd name="G38" fmla="?: G4 0 G33"/>
                <a:gd name="G39" fmla="?: 11338448 G38 G32"/>
                <a:gd name="G40" fmla="?: G6 G39 0"/>
                <a:gd name="G41" fmla="?: G4 G32 21600"/>
                <a:gd name="G42" fmla="?: G6 G41 G33"/>
                <a:gd name="T12" fmla="*/ 10800 w 21600"/>
                <a:gd name="T13" fmla="*/ 0 h 21600"/>
                <a:gd name="T14" fmla="*/ 1887 w 21600"/>
                <a:gd name="T15" fmla="*/ 11892 h 21600"/>
                <a:gd name="T16" fmla="*/ 10800 w 21600"/>
                <a:gd name="T17" fmla="*/ 3642 h 21600"/>
                <a:gd name="T18" fmla="*/ 19713 w 21600"/>
                <a:gd name="T19" fmla="*/ 1189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695" y="11670"/>
                  </a:moveTo>
                  <a:cubicBezTo>
                    <a:pt x="3659" y="11382"/>
                    <a:pt x="3642" y="11091"/>
                    <a:pt x="3642" y="10800"/>
                  </a:cubicBezTo>
                  <a:cubicBezTo>
                    <a:pt x="3642" y="6846"/>
                    <a:pt x="6846" y="3642"/>
                    <a:pt x="10800" y="3642"/>
                  </a:cubicBezTo>
                  <a:cubicBezTo>
                    <a:pt x="14753" y="3642"/>
                    <a:pt x="17958" y="6846"/>
                    <a:pt x="17958" y="10800"/>
                  </a:cubicBezTo>
                  <a:cubicBezTo>
                    <a:pt x="17958" y="11091"/>
                    <a:pt x="17940" y="11382"/>
                    <a:pt x="17904" y="11670"/>
                  </a:cubicBezTo>
                  <a:lnTo>
                    <a:pt x="21519" y="12114"/>
                  </a:lnTo>
                  <a:cubicBezTo>
                    <a:pt x="21573" y="11678"/>
                    <a:pt x="21600" y="11239"/>
                    <a:pt x="21600" y="10800"/>
                  </a:cubicBezTo>
                  <a:cubicBezTo>
                    <a:pt x="21600" y="4835"/>
                    <a:pt x="16764" y="0"/>
                    <a:pt x="10800" y="0"/>
                  </a:cubicBezTo>
                  <a:cubicBezTo>
                    <a:pt x="4835" y="0"/>
                    <a:pt x="0" y="4835"/>
                    <a:pt x="0" y="10800"/>
                  </a:cubicBezTo>
                  <a:cubicBezTo>
                    <a:pt x="-1" y="11239"/>
                    <a:pt x="26" y="11678"/>
                    <a:pt x="80" y="12114"/>
                  </a:cubicBezTo>
                  <a:close/>
                </a:path>
              </a:pathLst>
            </a:custGeom>
            <a:solidFill>
              <a:schemeClr val="bg1"/>
            </a:solidFill>
            <a:ln w="9525" algn="ctr">
              <a:noFill/>
              <a:miter lim="800000"/>
              <a:headEnd/>
              <a:tailEnd/>
            </a:ln>
            <a:effectLst/>
          </p:spPr>
          <p:txBody>
            <a:bodyPr wrap="none" anchor="ctr"/>
            <a:lstStyle/>
            <a:p>
              <a:endParaRPr lang="en-US"/>
            </a:p>
          </p:txBody>
        </p:sp>
        <p:sp>
          <p:nvSpPr>
            <p:cNvPr id="11281" name="AutoShape 17"/>
            <p:cNvSpPr>
              <a:spLocks noChangeArrowheads="1"/>
            </p:cNvSpPr>
            <p:nvPr/>
          </p:nvSpPr>
          <p:spPr bwMode="gray">
            <a:xfrm>
              <a:off x="1235" y="1487"/>
              <a:ext cx="411" cy="295"/>
            </a:xfrm>
            <a:prstGeom prst="chevron">
              <a:avLst>
                <a:gd name="adj" fmla="val 44744"/>
              </a:avLst>
            </a:prstGeom>
            <a:solidFill>
              <a:schemeClr val="bg1"/>
            </a:solidFill>
            <a:ln w="9525" algn="ctr">
              <a:noFill/>
              <a:miter lim="800000"/>
              <a:headEnd/>
              <a:tailEnd/>
            </a:ln>
            <a:effectLst/>
          </p:spPr>
          <p:txBody>
            <a:bodyPr wrap="none" anchor="ctr"/>
            <a:lstStyle/>
            <a:p>
              <a:endParaRPr lang="en-US"/>
            </a:p>
          </p:txBody>
        </p:sp>
        <p:sp>
          <p:nvSpPr>
            <p:cNvPr id="11282" name="AutoShape 18"/>
            <p:cNvSpPr>
              <a:spLocks noChangeArrowheads="1"/>
            </p:cNvSpPr>
            <p:nvPr/>
          </p:nvSpPr>
          <p:spPr bwMode="gray">
            <a:xfrm rot="10800000">
              <a:off x="1223" y="2933"/>
              <a:ext cx="499" cy="295"/>
            </a:xfrm>
            <a:prstGeom prst="chevron">
              <a:avLst>
                <a:gd name="adj" fmla="val 46783"/>
              </a:avLst>
            </a:prstGeom>
            <a:solidFill>
              <a:schemeClr val="bg1"/>
            </a:solidFill>
            <a:ln w="9525" algn="ctr">
              <a:noFill/>
              <a:miter lim="800000"/>
              <a:headEnd/>
              <a:tailEnd/>
            </a:ln>
            <a:effectLst/>
          </p:spPr>
          <p:txBody>
            <a:bodyPr wrap="none" anchor="ctr"/>
            <a:lstStyle/>
            <a:p>
              <a:endParaRPr lang="en-US"/>
            </a:p>
          </p:txBody>
        </p:sp>
      </p:grpSp>
      <p:sp>
        <p:nvSpPr>
          <p:cNvPr id="11283" name="Rectangle 19"/>
          <p:cNvSpPr>
            <a:spLocks noChangeArrowheads="1"/>
          </p:cNvSpPr>
          <p:nvPr/>
        </p:nvSpPr>
        <p:spPr bwMode="gray">
          <a:xfrm>
            <a:off x="3705225" y="4810780"/>
            <a:ext cx="2009775" cy="523220"/>
          </a:xfrm>
          <a:prstGeom prst="rect">
            <a:avLst/>
          </a:prstGeom>
          <a:noFill/>
          <a:ln w="9525" algn="ctr">
            <a:noFill/>
            <a:miter lim="800000"/>
            <a:headEnd/>
            <a:tailEnd/>
          </a:ln>
          <a:effectLst/>
        </p:spPr>
        <p:txBody>
          <a:bodyPr wrap="square">
            <a:spAutoFit/>
          </a:bodyPr>
          <a:lstStyle/>
          <a:p>
            <a:pPr algn="ctr"/>
            <a:r>
              <a:rPr lang="en-US" sz="1400" dirty="0" err="1" smtClean="0">
                <a:solidFill>
                  <a:srgbClr val="1C1C1C"/>
                </a:solidFill>
              </a:rPr>
              <a:t>Chưa</a:t>
            </a:r>
            <a:r>
              <a:rPr lang="en-US" sz="1400" dirty="0" smtClean="0">
                <a:solidFill>
                  <a:srgbClr val="1C1C1C"/>
                </a:solidFill>
              </a:rPr>
              <a:t> </a:t>
            </a:r>
            <a:r>
              <a:rPr lang="en-US" sz="1400" dirty="0" err="1" smtClean="0">
                <a:solidFill>
                  <a:srgbClr val="1C1C1C"/>
                </a:solidFill>
              </a:rPr>
              <a:t>thực</a:t>
            </a:r>
            <a:r>
              <a:rPr lang="en-US" sz="1400" dirty="0" smtClean="0">
                <a:solidFill>
                  <a:srgbClr val="1C1C1C"/>
                </a:solidFill>
              </a:rPr>
              <a:t> </a:t>
            </a:r>
            <a:r>
              <a:rPr lang="en-US" sz="1400" dirty="0" err="1" smtClean="0">
                <a:solidFill>
                  <a:srgbClr val="1C1C1C"/>
                </a:solidFill>
              </a:rPr>
              <a:t>hiện</a:t>
            </a:r>
            <a:r>
              <a:rPr lang="en-US" sz="1400" dirty="0" smtClean="0">
                <a:solidFill>
                  <a:srgbClr val="1C1C1C"/>
                </a:solidFill>
              </a:rPr>
              <a:t> </a:t>
            </a:r>
            <a:r>
              <a:rPr lang="en-US" sz="1400" dirty="0" err="1" smtClean="0">
                <a:solidFill>
                  <a:srgbClr val="1C1C1C"/>
                </a:solidFill>
              </a:rPr>
              <a:t>tốt</a:t>
            </a:r>
            <a:r>
              <a:rPr lang="en-US" sz="1400" dirty="0" smtClean="0">
                <a:solidFill>
                  <a:srgbClr val="1C1C1C"/>
                </a:solidFill>
              </a:rPr>
              <a:t> </a:t>
            </a:r>
            <a:r>
              <a:rPr lang="en-US" sz="1400" dirty="0" err="1" smtClean="0">
                <a:solidFill>
                  <a:srgbClr val="1C1C1C"/>
                </a:solidFill>
              </a:rPr>
              <a:t>các</a:t>
            </a:r>
            <a:r>
              <a:rPr lang="en-US" sz="1400" dirty="0" smtClean="0">
                <a:solidFill>
                  <a:srgbClr val="1C1C1C"/>
                </a:solidFill>
              </a:rPr>
              <a:t> </a:t>
            </a:r>
            <a:r>
              <a:rPr lang="en-US" sz="1400" dirty="0" err="1" smtClean="0">
                <a:solidFill>
                  <a:srgbClr val="1C1C1C"/>
                </a:solidFill>
              </a:rPr>
              <a:t>yêu</a:t>
            </a:r>
            <a:r>
              <a:rPr lang="en-US" sz="1400" dirty="0" smtClean="0">
                <a:solidFill>
                  <a:srgbClr val="1C1C1C"/>
                </a:solidFill>
              </a:rPr>
              <a:t> </a:t>
            </a:r>
            <a:r>
              <a:rPr lang="en-US" sz="1400" dirty="0" err="1" smtClean="0">
                <a:solidFill>
                  <a:srgbClr val="1C1C1C"/>
                </a:solidFill>
              </a:rPr>
              <a:t>cầu</a:t>
            </a:r>
            <a:r>
              <a:rPr lang="en-US" sz="1400" dirty="0" smtClean="0">
                <a:solidFill>
                  <a:srgbClr val="1C1C1C"/>
                </a:solidFill>
              </a:rPr>
              <a:t> </a:t>
            </a:r>
            <a:r>
              <a:rPr lang="en-US" sz="1400" dirty="0" err="1" smtClean="0">
                <a:solidFill>
                  <a:srgbClr val="1C1C1C"/>
                </a:solidFill>
              </a:rPr>
              <a:t>của</a:t>
            </a:r>
            <a:r>
              <a:rPr lang="en-US" sz="1400" dirty="0" smtClean="0">
                <a:solidFill>
                  <a:srgbClr val="1C1C1C"/>
                </a:solidFill>
              </a:rPr>
              <a:t> VBPL</a:t>
            </a:r>
            <a:endParaRPr lang="en-US" sz="1400" dirty="0">
              <a:solidFill>
                <a:srgbClr val="1C1C1C"/>
              </a:solidFill>
            </a:endParaRPr>
          </a:p>
        </p:txBody>
      </p:sp>
      <p:sp>
        <p:nvSpPr>
          <p:cNvPr id="11284" name="Rectangle 20"/>
          <p:cNvSpPr>
            <a:spLocks noChangeArrowheads="1"/>
          </p:cNvSpPr>
          <p:nvPr/>
        </p:nvSpPr>
        <p:spPr bwMode="gray">
          <a:xfrm>
            <a:off x="2811464" y="2552700"/>
            <a:ext cx="1498600" cy="307777"/>
          </a:xfrm>
          <a:prstGeom prst="rect">
            <a:avLst/>
          </a:prstGeom>
          <a:noFill/>
          <a:ln w="9525" algn="ctr">
            <a:noFill/>
            <a:miter lim="800000"/>
            <a:headEnd/>
            <a:tailEnd/>
          </a:ln>
          <a:effectLst/>
        </p:spPr>
        <p:txBody>
          <a:bodyPr wrap="square">
            <a:spAutoFit/>
          </a:bodyPr>
          <a:lstStyle/>
          <a:p>
            <a:pPr algn="ctr"/>
            <a:r>
              <a:rPr lang="en-US" sz="1400" dirty="0" err="1" smtClean="0">
                <a:solidFill>
                  <a:srgbClr val="1C1C1C"/>
                </a:solidFill>
              </a:rPr>
              <a:t>Thiếu</a:t>
            </a:r>
            <a:r>
              <a:rPr lang="en-US" sz="1400" dirty="0" smtClean="0">
                <a:solidFill>
                  <a:srgbClr val="1C1C1C"/>
                </a:solidFill>
              </a:rPr>
              <a:t> </a:t>
            </a:r>
            <a:r>
              <a:rPr lang="en-US" sz="1400" dirty="0" err="1" smtClean="0">
                <a:solidFill>
                  <a:srgbClr val="1C1C1C"/>
                </a:solidFill>
              </a:rPr>
              <a:t>văn</a:t>
            </a:r>
            <a:r>
              <a:rPr lang="en-US" sz="1400" dirty="0" smtClean="0">
                <a:solidFill>
                  <a:srgbClr val="1C1C1C"/>
                </a:solidFill>
              </a:rPr>
              <a:t> </a:t>
            </a:r>
            <a:r>
              <a:rPr lang="en-US" sz="1400" dirty="0" err="1" smtClean="0">
                <a:solidFill>
                  <a:srgbClr val="1C1C1C"/>
                </a:solidFill>
              </a:rPr>
              <a:t>bản</a:t>
            </a:r>
            <a:endParaRPr lang="en-US" sz="1400" dirty="0">
              <a:solidFill>
                <a:srgbClr val="1C1C1C"/>
              </a:solidFill>
            </a:endParaRPr>
          </a:p>
        </p:txBody>
      </p:sp>
      <p:sp>
        <p:nvSpPr>
          <p:cNvPr id="11285" name="Rectangle 21"/>
          <p:cNvSpPr>
            <a:spLocks noChangeArrowheads="1"/>
          </p:cNvSpPr>
          <p:nvPr/>
        </p:nvSpPr>
        <p:spPr bwMode="gray">
          <a:xfrm>
            <a:off x="4662488" y="2438400"/>
            <a:ext cx="1609725" cy="523220"/>
          </a:xfrm>
          <a:prstGeom prst="rect">
            <a:avLst/>
          </a:prstGeom>
          <a:noFill/>
          <a:ln w="9525" algn="ctr">
            <a:noFill/>
            <a:miter lim="800000"/>
            <a:headEnd/>
            <a:tailEnd/>
          </a:ln>
          <a:effectLst/>
        </p:spPr>
        <p:txBody>
          <a:bodyPr wrap="square">
            <a:spAutoFit/>
          </a:bodyPr>
          <a:lstStyle/>
          <a:p>
            <a:pPr algn="ctr"/>
            <a:r>
              <a:rPr lang="en-US" sz="1400" dirty="0" err="1" smtClean="0">
                <a:solidFill>
                  <a:srgbClr val="1C1C1C"/>
                </a:solidFill>
              </a:rPr>
              <a:t>Văn</a:t>
            </a:r>
            <a:r>
              <a:rPr lang="en-US" sz="1400" dirty="0" smtClean="0">
                <a:solidFill>
                  <a:srgbClr val="1C1C1C"/>
                </a:solidFill>
              </a:rPr>
              <a:t> </a:t>
            </a:r>
            <a:r>
              <a:rPr lang="en-US" sz="1400" dirty="0" err="1" smtClean="0">
                <a:solidFill>
                  <a:srgbClr val="1C1C1C"/>
                </a:solidFill>
              </a:rPr>
              <a:t>bản</a:t>
            </a:r>
            <a:r>
              <a:rPr lang="en-US" sz="1400" dirty="0" smtClean="0">
                <a:solidFill>
                  <a:srgbClr val="1C1C1C"/>
                </a:solidFill>
              </a:rPr>
              <a:t> </a:t>
            </a:r>
            <a:r>
              <a:rPr lang="en-US" sz="1400" dirty="0" err="1" smtClean="0">
                <a:solidFill>
                  <a:srgbClr val="1C1C1C"/>
                </a:solidFill>
              </a:rPr>
              <a:t>chưa</a:t>
            </a:r>
            <a:r>
              <a:rPr lang="en-US" sz="1400" dirty="0" smtClean="0">
                <a:solidFill>
                  <a:srgbClr val="1C1C1C"/>
                </a:solidFill>
              </a:rPr>
              <a:t> </a:t>
            </a:r>
            <a:r>
              <a:rPr lang="en-US" sz="1400" dirty="0" err="1" smtClean="0">
                <a:solidFill>
                  <a:srgbClr val="1C1C1C"/>
                </a:solidFill>
              </a:rPr>
              <a:t>phù</a:t>
            </a:r>
            <a:r>
              <a:rPr lang="en-US" sz="1400" dirty="0" smtClean="0">
                <a:solidFill>
                  <a:srgbClr val="1C1C1C"/>
                </a:solidFill>
              </a:rPr>
              <a:t> </a:t>
            </a:r>
            <a:r>
              <a:rPr lang="en-US" sz="1400" dirty="0" err="1" smtClean="0">
                <a:solidFill>
                  <a:srgbClr val="1C1C1C"/>
                </a:solidFill>
              </a:rPr>
              <a:t>hợp</a:t>
            </a:r>
            <a:endParaRPr lang="en-US" sz="1400" dirty="0">
              <a:solidFill>
                <a:srgbClr val="1C1C1C"/>
              </a:solidFill>
            </a:endParaRPr>
          </a:p>
        </p:txBody>
      </p:sp>
      <p:sp>
        <p:nvSpPr>
          <p:cNvPr id="11286" name="Rectangle 22"/>
          <p:cNvSpPr>
            <a:spLocks noChangeArrowheads="1"/>
          </p:cNvSpPr>
          <p:nvPr/>
        </p:nvSpPr>
        <p:spPr bwMode="gray">
          <a:xfrm>
            <a:off x="1612900" y="3505200"/>
            <a:ext cx="1423988" cy="707886"/>
          </a:xfrm>
          <a:prstGeom prst="rect">
            <a:avLst/>
          </a:prstGeom>
          <a:noFill/>
          <a:ln w="9525" algn="ctr">
            <a:noFill/>
            <a:miter lim="800000"/>
            <a:headEnd/>
            <a:tailEnd/>
          </a:ln>
          <a:effectLst/>
        </p:spPr>
        <p:txBody>
          <a:bodyPr>
            <a:spAutoFit/>
          </a:bodyPr>
          <a:lstStyle/>
          <a:p>
            <a:pPr algn="ctr"/>
            <a:r>
              <a:rPr lang="en-US" sz="2000" b="1" dirty="0" err="1" smtClean="0">
                <a:solidFill>
                  <a:srgbClr val="000000"/>
                </a:solidFill>
              </a:rPr>
              <a:t>Hệ</a:t>
            </a:r>
            <a:r>
              <a:rPr lang="en-US" sz="2000" b="1" dirty="0" smtClean="0">
                <a:solidFill>
                  <a:srgbClr val="000000"/>
                </a:solidFill>
              </a:rPr>
              <a:t> </a:t>
            </a:r>
            <a:r>
              <a:rPr lang="en-US" sz="2000" b="1" dirty="0" err="1" smtClean="0">
                <a:solidFill>
                  <a:srgbClr val="000000"/>
                </a:solidFill>
              </a:rPr>
              <a:t>thống</a:t>
            </a:r>
            <a:r>
              <a:rPr lang="en-US" sz="2000" b="1" dirty="0" smtClean="0">
                <a:solidFill>
                  <a:srgbClr val="000000"/>
                </a:solidFill>
              </a:rPr>
              <a:t> </a:t>
            </a:r>
            <a:r>
              <a:rPr lang="en-US" sz="2000" b="1" dirty="0" err="1" smtClean="0">
                <a:solidFill>
                  <a:srgbClr val="000000"/>
                </a:solidFill>
              </a:rPr>
              <a:t>văn</a:t>
            </a:r>
            <a:r>
              <a:rPr lang="en-US" sz="2000" b="1" dirty="0" smtClean="0">
                <a:solidFill>
                  <a:srgbClr val="000000"/>
                </a:solidFill>
              </a:rPr>
              <a:t> </a:t>
            </a:r>
            <a:r>
              <a:rPr lang="en-US" sz="2000" b="1" dirty="0" err="1" smtClean="0">
                <a:solidFill>
                  <a:srgbClr val="000000"/>
                </a:solidFill>
              </a:rPr>
              <a:t>bản</a:t>
            </a:r>
            <a:endParaRPr lang="en-US" sz="2000" b="1" dirty="0">
              <a:solidFill>
                <a:srgbClr val="000000"/>
              </a:solidFill>
            </a:endParaRPr>
          </a:p>
        </p:txBody>
      </p:sp>
      <p:sp>
        <p:nvSpPr>
          <p:cNvPr id="11287" name="Rectangle 23"/>
          <p:cNvSpPr>
            <a:spLocks noChangeArrowheads="1"/>
          </p:cNvSpPr>
          <p:nvPr/>
        </p:nvSpPr>
        <p:spPr bwMode="gray">
          <a:xfrm>
            <a:off x="6096000" y="3429000"/>
            <a:ext cx="1423988" cy="830997"/>
          </a:xfrm>
          <a:prstGeom prst="rect">
            <a:avLst/>
          </a:prstGeom>
          <a:noFill/>
          <a:ln w="9525" algn="ctr">
            <a:noFill/>
            <a:miter lim="800000"/>
            <a:headEnd/>
            <a:tailEnd/>
          </a:ln>
          <a:effectLst/>
        </p:spPr>
        <p:txBody>
          <a:bodyPr>
            <a:spAutoFit/>
          </a:bodyPr>
          <a:lstStyle/>
          <a:p>
            <a:pPr algn="ctr"/>
            <a:r>
              <a:rPr lang="en-US" sz="1600" b="1" dirty="0" err="1" smtClean="0">
                <a:solidFill>
                  <a:srgbClr val="000000"/>
                </a:solidFill>
              </a:rPr>
              <a:t>Sự</a:t>
            </a:r>
            <a:r>
              <a:rPr lang="en-US" sz="1600" b="1" dirty="0" smtClean="0">
                <a:solidFill>
                  <a:srgbClr val="000000"/>
                </a:solidFill>
              </a:rPr>
              <a:t> </a:t>
            </a:r>
            <a:r>
              <a:rPr lang="en-US" sz="1600" b="1" dirty="0" err="1" smtClean="0">
                <a:solidFill>
                  <a:srgbClr val="000000"/>
                </a:solidFill>
              </a:rPr>
              <a:t>chấp</a:t>
            </a:r>
            <a:r>
              <a:rPr lang="en-US" sz="1600" b="1" dirty="0" smtClean="0">
                <a:solidFill>
                  <a:srgbClr val="000000"/>
                </a:solidFill>
              </a:rPr>
              <a:t> </a:t>
            </a:r>
            <a:r>
              <a:rPr lang="en-US" sz="1600" b="1" dirty="0" err="1" smtClean="0">
                <a:solidFill>
                  <a:srgbClr val="000000"/>
                </a:solidFill>
              </a:rPr>
              <a:t>hành</a:t>
            </a:r>
            <a:r>
              <a:rPr lang="en-US" sz="1600" b="1" dirty="0" smtClean="0">
                <a:solidFill>
                  <a:srgbClr val="000000"/>
                </a:solidFill>
              </a:rPr>
              <a:t> </a:t>
            </a:r>
            <a:r>
              <a:rPr lang="en-US" sz="1600" b="1" dirty="0" err="1" smtClean="0">
                <a:solidFill>
                  <a:srgbClr val="000000"/>
                </a:solidFill>
              </a:rPr>
              <a:t>các</a:t>
            </a:r>
            <a:r>
              <a:rPr lang="en-US" sz="1600" b="1" dirty="0" smtClean="0">
                <a:solidFill>
                  <a:srgbClr val="000000"/>
                </a:solidFill>
              </a:rPr>
              <a:t> </a:t>
            </a:r>
            <a:r>
              <a:rPr lang="en-US" sz="1600" b="1" dirty="0" err="1" smtClean="0">
                <a:solidFill>
                  <a:srgbClr val="000000"/>
                </a:solidFill>
              </a:rPr>
              <a:t>quy</a:t>
            </a:r>
            <a:r>
              <a:rPr lang="en-US" sz="1600" b="1" dirty="0" smtClean="0">
                <a:solidFill>
                  <a:srgbClr val="000000"/>
                </a:solidFill>
              </a:rPr>
              <a:t> </a:t>
            </a:r>
            <a:r>
              <a:rPr lang="en-US" sz="1600" b="1" dirty="0" err="1" smtClean="0">
                <a:solidFill>
                  <a:srgbClr val="000000"/>
                </a:solidFill>
              </a:rPr>
              <a:t>định</a:t>
            </a:r>
            <a:endParaRPr lang="en-US" sz="1600" b="1" dirty="0">
              <a:solidFill>
                <a:srgbClr val="000000"/>
              </a:solidFill>
            </a:endParaRPr>
          </a:p>
        </p:txBody>
      </p:sp>
      <p:sp>
        <p:nvSpPr>
          <p:cNvPr id="11288" name="Text Box 24"/>
          <p:cNvSpPr txBox="1">
            <a:spLocks noChangeArrowheads="1"/>
          </p:cNvSpPr>
          <p:nvPr/>
        </p:nvSpPr>
        <p:spPr bwMode="gray">
          <a:xfrm>
            <a:off x="3163888" y="3581400"/>
            <a:ext cx="2819400" cy="738664"/>
          </a:xfrm>
          <a:prstGeom prst="rect">
            <a:avLst/>
          </a:prstGeom>
          <a:noFill/>
          <a:ln w="9525" algn="ctr">
            <a:noFill/>
            <a:miter lim="800000"/>
            <a:headEnd/>
            <a:tailEnd/>
          </a:ln>
          <a:effectLst/>
        </p:spPr>
        <p:txBody>
          <a:bodyPr>
            <a:spAutoFit/>
          </a:bodyPr>
          <a:lstStyle/>
          <a:p>
            <a:pPr algn="ctr" eaLnBrk="0" hangingPunct="0"/>
            <a:r>
              <a:rPr lang="it-IT" sz="1400" dirty="0" smtClean="0"/>
              <a:t>Bất </a:t>
            </a:r>
            <a:r>
              <a:rPr lang="it-IT" sz="1400" dirty="0"/>
              <a:t>cập, khó khăn trong hoạt động cấp giấy phép tiến hành công việc bức xạ</a:t>
            </a:r>
            <a:endParaRPr lang="en-US" sz="1400" dirty="0">
              <a:solidFill>
                <a:schemeClr val="bg1"/>
              </a:solidFill>
            </a:endParaRPr>
          </a:p>
        </p:txBody>
      </p:sp>
    </p:spTree>
    <p:extLst>
      <p:ext uri="{BB962C8B-B14F-4D97-AF65-F5344CB8AC3E}">
        <p14:creationId xmlns:p14="http://schemas.microsoft.com/office/powerpoint/2010/main" val="881724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lvl="0"/>
            <a:r>
              <a:rPr lang="it-IT" sz="2800" dirty="0" smtClean="0"/>
              <a:t>2. Một </a:t>
            </a:r>
            <a:r>
              <a:rPr lang="it-IT" sz="2800" dirty="0"/>
              <a:t>số bất cập, khó khăn trong hoạt động cấp giấy phép tiến hành công việc bức xạ</a:t>
            </a:r>
            <a:endParaRPr lang="en-US" sz="2800" dirty="0"/>
          </a:p>
        </p:txBody>
      </p:sp>
      <p:sp>
        <p:nvSpPr>
          <p:cNvPr id="24584" name="Rectangle 8"/>
          <p:cNvSpPr>
            <a:spLocks noChangeArrowheads="1"/>
          </p:cNvSpPr>
          <p:nvPr/>
        </p:nvSpPr>
        <p:spPr bwMode="gray">
          <a:xfrm>
            <a:off x="2495550" y="4787900"/>
            <a:ext cx="1219200" cy="366713"/>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b="1">
                <a:solidFill>
                  <a:srgbClr val="F8F8F8"/>
                </a:solidFill>
              </a:rPr>
              <a:t>Contents</a:t>
            </a:r>
          </a:p>
        </p:txBody>
      </p:sp>
      <p:sp>
        <p:nvSpPr>
          <p:cNvPr id="24587" name="Text Box 11"/>
          <p:cNvSpPr txBox="1">
            <a:spLocks noChangeArrowheads="1"/>
          </p:cNvSpPr>
          <p:nvPr/>
        </p:nvSpPr>
        <p:spPr bwMode="gray">
          <a:xfrm>
            <a:off x="684213" y="3871913"/>
            <a:ext cx="1773237" cy="1155700"/>
          </a:xfrm>
          <a:prstGeom prst="rect">
            <a:avLst/>
          </a:prstGeom>
          <a:noFill/>
          <a:ln w="9525" algn="ctr">
            <a:noFill/>
            <a:miter lim="800000"/>
            <a:headEnd/>
            <a:tailEnd/>
          </a:ln>
          <a:effectLst/>
        </p:spPr>
        <p:txBody>
          <a:bodyPr>
            <a:spAutoFit/>
          </a:bodyPr>
          <a:lstStyle/>
          <a:p>
            <a:pPr eaLnBrk="0" hangingPunct="0"/>
            <a:r>
              <a:rPr lang="en-US" sz="1400">
                <a:solidFill>
                  <a:srgbClr val="F8F8F8"/>
                </a:solidFill>
              </a:rPr>
              <a:t>ThemeGallery is a Design Digital Content &amp; Contents mall developed by Guild Design Inc.</a:t>
            </a:r>
          </a:p>
        </p:txBody>
      </p:sp>
      <p:grpSp>
        <p:nvGrpSpPr>
          <p:cNvPr id="24609" name="Group 33"/>
          <p:cNvGrpSpPr>
            <a:grpSpLocks/>
          </p:cNvGrpSpPr>
          <p:nvPr/>
        </p:nvGrpSpPr>
        <p:grpSpPr bwMode="auto">
          <a:xfrm>
            <a:off x="457200" y="3020190"/>
            <a:ext cx="1468437" cy="1424625"/>
            <a:chOff x="2457" y="2000"/>
            <a:chExt cx="901" cy="904"/>
          </a:xfrm>
        </p:grpSpPr>
        <p:pic>
          <p:nvPicPr>
            <p:cNvPr id="24610" name="Picture 34" descr="circuler_1"/>
            <p:cNvPicPr>
              <a:picLocks noChangeAspect="1" noChangeArrowheads="1"/>
            </p:cNvPicPr>
            <p:nvPr/>
          </p:nvPicPr>
          <p:blipFill>
            <a:blip r:embed="rId2"/>
            <a:srcRect/>
            <a:stretch>
              <a:fillRect/>
            </a:stretch>
          </p:blipFill>
          <p:spPr bwMode="gray">
            <a:xfrm>
              <a:off x="2457" y="2018"/>
              <a:ext cx="901" cy="886"/>
            </a:xfrm>
            <a:prstGeom prst="rect">
              <a:avLst/>
            </a:prstGeom>
            <a:noFill/>
          </p:spPr>
        </p:pic>
        <p:sp>
          <p:nvSpPr>
            <p:cNvPr id="24611" name="Oval 35"/>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headEnd/>
              <a:tailEnd/>
            </a:ln>
            <a:effectLst/>
          </p:spPr>
          <p:txBody>
            <a:bodyPr wrap="none" anchor="ctr"/>
            <a:lstStyle/>
            <a:p>
              <a:endParaRPr lang="en-US"/>
            </a:p>
          </p:txBody>
        </p:sp>
        <p:sp>
          <p:nvSpPr>
            <p:cNvPr id="24612" name="Freeform 36"/>
            <p:cNvSpPr>
              <a:spLocks/>
            </p:cNvSpPr>
            <p:nvPr/>
          </p:nvSpPr>
          <p:spPr bwMode="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E2E1B7"/>
                </a:gs>
              </a:gsLst>
              <a:lin ang="5400000" scaled="1"/>
            </a:gradFill>
            <a:ln w="0">
              <a:noFill/>
              <a:prstDash val="solid"/>
              <a:round/>
              <a:headEnd/>
              <a:tailEnd/>
            </a:ln>
          </p:spPr>
          <p:txBody>
            <a:bodyPr/>
            <a:lstStyle/>
            <a:p>
              <a:endParaRPr lang="en-US"/>
            </a:p>
          </p:txBody>
        </p:sp>
        <p:grpSp>
          <p:nvGrpSpPr>
            <p:cNvPr id="24613" name="Group 37"/>
            <p:cNvGrpSpPr>
              <a:grpSpLocks/>
            </p:cNvGrpSpPr>
            <p:nvPr/>
          </p:nvGrpSpPr>
          <p:grpSpPr bwMode="auto">
            <a:xfrm rot="-1297425" flipH="1" flipV="1">
              <a:off x="2525" y="2693"/>
              <a:ext cx="781" cy="188"/>
              <a:chOff x="2532" y="1051"/>
              <a:chExt cx="893" cy="246"/>
            </a:xfrm>
          </p:grpSpPr>
          <p:grpSp>
            <p:nvGrpSpPr>
              <p:cNvPr id="24614" name="Group 38"/>
              <p:cNvGrpSpPr>
                <a:grpSpLocks/>
              </p:cNvGrpSpPr>
              <p:nvPr/>
            </p:nvGrpSpPr>
            <p:grpSpPr bwMode="auto">
              <a:xfrm>
                <a:off x="2532" y="1051"/>
                <a:ext cx="743" cy="185"/>
                <a:chOff x="1565" y="2568"/>
                <a:chExt cx="1118" cy="279"/>
              </a:xfrm>
            </p:grpSpPr>
            <p:sp>
              <p:nvSpPr>
                <p:cNvPr id="24615" name="AutoShape 39"/>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6" name="AutoShape 40"/>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7" name="AutoShape 41"/>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18" name="AutoShape 42"/>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nvGrpSpPr>
              <p:cNvPr id="24619" name="Group 43"/>
              <p:cNvGrpSpPr>
                <a:grpSpLocks/>
              </p:cNvGrpSpPr>
              <p:nvPr/>
            </p:nvGrpSpPr>
            <p:grpSpPr bwMode="auto">
              <a:xfrm rot="1353540">
                <a:off x="2682" y="1111"/>
                <a:ext cx="743" cy="186"/>
                <a:chOff x="1565" y="2568"/>
                <a:chExt cx="1118" cy="279"/>
              </a:xfrm>
            </p:grpSpPr>
            <p:sp>
              <p:nvSpPr>
                <p:cNvPr id="24620" name="AutoShape 44"/>
                <p:cNvSpPr>
                  <a:spLocks noChangeArrowheads="1"/>
                </p:cNvSpPr>
                <p:nvPr/>
              </p:nvSpPr>
              <p:spPr bwMode="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1" name="AutoShape 45"/>
                <p:cNvSpPr>
                  <a:spLocks noChangeArrowheads="1"/>
                </p:cNvSpPr>
                <p:nvPr/>
              </p:nvSpPr>
              <p:spPr bwMode="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2" name="AutoShape 46"/>
                <p:cNvSpPr>
                  <a:spLocks noChangeArrowheads="1"/>
                </p:cNvSpPr>
                <p:nvPr/>
              </p:nvSpPr>
              <p:spPr bwMode="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sp>
              <p:nvSpPr>
                <p:cNvPr id="24623" name="AutoShape 47"/>
                <p:cNvSpPr>
                  <a:spLocks noChangeArrowheads="1"/>
                </p:cNvSpPr>
                <p:nvPr/>
              </p:nvSpPr>
              <p:spPr bwMode="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p>
              </p:txBody>
            </p:sp>
          </p:grpSp>
        </p:grpSp>
      </p:grpSp>
      <p:sp>
        <p:nvSpPr>
          <p:cNvPr id="24624" name="Text Box 48"/>
          <p:cNvSpPr txBox="1">
            <a:spLocks noChangeArrowheads="1"/>
          </p:cNvSpPr>
          <p:nvPr/>
        </p:nvSpPr>
        <p:spPr bwMode="gray">
          <a:xfrm>
            <a:off x="533400" y="3330714"/>
            <a:ext cx="1289050" cy="707886"/>
          </a:xfrm>
          <a:prstGeom prst="rect">
            <a:avLst/>
          </a:prstGeom>
          <a:noFill/>
          <a:ln w="9525" algn="ctr">
            <a:noFill/>
            <a:miter lim="800000"/>
            <a:headEnd/>
            <a:tailEnd/>
          </a:ln>
          <a:effectLst/>
        </p:spPr>
        <p:txBody>
          <a:bodyPr>
            <a:spAutoFit/>
          </a:bodyPr>
          <a:lstStyle/>
          <a:p>
            <a:pPr algn="ctr" eaLnBrk="0" hangingPunct="0"/>
            <a:r>
              <a:rPr lang="en-US" sz="2000" b="1" dirty="0" err="1" smtClean="0">
                <a:solidFill>
                  <a:srgbClr val="080808"/>
                </a:solidFill>
              </a:rPr>
              <a:t>Hệ</a:t>
            </a:r>
            <a:r>
              <a:rPr lang="en-US" sz="2000" b="1" dirty="0" smtClean="0">
                <a:solidFill>
                  <a:srgbClr val="080808"/>
                </a:solidFill>
              </a:rPr>
              <a:t> </a:t>
            </a:r>
            <a:r>
              <a:rPr lang="en-US" sz="2000" b="1" dirty="0" err="1" smtClean="0">
                <a:solidFill>
                  <a:srgbClr val="080808"/>
                </a:solidFill>
              </a:rPr>
              <a:t>thống</a:t>
            </a:r>
            <a:r>
              <a:rPr lang="en-US" sz="2000" b="1" dirty="0" smtClean="0">
                <a:solidFill>
                  <a:srgbClr val="080808"/>
                </a:solidFill>
              </a:rPr>
              <a:t> </a:t>
            </a:r>
            <a:r>
              <a:rPr lang="en-US" sz="2000" b="1" dirty="0" err="1" smtClean="0">
                <a:solidFill>
                  <a:srgbClr val="080808"/>
                </a:solidFill>
              </a:rPr>
              <a:t>văn</a:t>
            </a:r>
            <a:r>
              <a:rPr lang="en-US" sz="2000" b="1" dirty="0" smtClean="0">
                <a:solidFill>
                  <a:srgbClr val="080808"/>
                </a:solidFill>
              </a:rPr>
              <a:t> </a:t>
            </a:r>
            <a:r>
              <a:rPr lang="en-US" sz="2000" b="1" dirty="0" err="1" smtClean="0">
                <a:solidFill>
                  <a:srgbClr val="080808"/>
                </a:solidFill>
              </a:rPr>
              <a:t>bản</a:t>
            </a:r>
            <a:endParaRPr lang="en-US" sz="2000" b="1" dirty="0">
              <a:solidFill>
                <a:srgbClr val="080808"/>
              </a:solidFill>
            </a:endParaRPr>
          </a:p>
        </p:txBody>
      </p:sp>
      <p:sp>
        <p:nvSpPr>
          <p:cNvPr id="3" name="Rounded Rectangle 2"/>
          <p:cNvSpPr/>
          <p:nvPr/>
        </p:nvSpPr>
        <p:spPr>
          <a:xfrm>
            <a:off x="2001006" y="1219200"/>
            <a:ext cx="5999993" cy="511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Tx/>
              <a:buChar char="-"/>
            </a:pPr>
            <a:r>
              <a:rPr lang="it-IT" sz="1600" dirty="0" smtClean="0">
                <a:solidFill>
                  <a:schemeClr val="tx1"/>
                </a:solidFill>
                <a:latin typeface="Times New Roman" panose="02020603050405020304" pitchFamily="18" charset="0"/>
                <a:cs typeface="Times New Roman" panose="02020603050405020304" pitchFamily="18" charset="0"/>
              </a:rPr>
              <a:t>Thông </a:t>
            </a:r>
            <a:r>
              <a:rPr lang="it-IT" sz="1600" dirty="0">
                <a:solidFill>
                  <a:schemeClr val="tx1"/>
                </a:solidFill>
                <a:latin typeface="Times New Roman" panose="02020603050405020304" pitchFamily="18" charset="0"/>
                <a:cs typeface="Times New Roman" panose="02020603050405020304" pitchFamily="18" charset="0"/>
              </a:rPr>
              <a:t>tư số 22/2014/TT-BKHCN ngày 28/5/2014 của Bộ Khoa học và Công nghệ quy định về quản lý chất thải phóng và nguồn phóng xạ đã qua sử dụng: cơ sở không được phép lưu giữ nguồn tại cơ sở quá 3 năm, tuy nhiên trên thực tế chưa có kho quốc </a:t>
            </a:r>
            <a:r>
              <a:rPr lang="it-IT" sz="1600" dirty="0" smtClean="0">
                <a:solidFill>
                  <a:schemeClr val="tx1"/>
                </a:solidFill>
                <a:latin typeface="Times New Roman" panose="02020603050405020304" pitchFamily="18" charset="0"/>
                <a:cs typeface="Times New Roman" panose="02020603050405020304" pitchFamily="18" charset="0"/>
              </a:rPr>
              <a:t>gia</a:t>
            </a:r>
          </a:p>
          <a:p>
            <a:pPr marL="285750" lvl="0" indent="-285750" algn="just">
              <a:buFontTx/>
              <a:buChar char="-"/>
            </a:pPr>
            <a:r>
              <a:rPr lang="it-IT" sz="1600" dirty="0">
                <a:solidFill>
                  <a:schemeClr val="tx1"/>
                </a:solidFill>
                <a:latin typeface="Times New Roman" panose="02020603050405020304" pitchFamily="18" charset="0"/>
                <a:cs typeface="Times New Roman" panose="02020603050405020304" pitchFamily="18" charset="0"/>
              </a:rPr>
              <a:t>Thông tư số </a:t>
            </a:r>
            <a:r>
              <a:rPr lang="it-IT" sz="1600" dirty="0" smtClean="0">
                <a:solidFill>
                  <a:schemeClr val="tx1"/>
                </a:solidFill>
                <a:latin typeface="Times New Roman" panose="02020603050405020304" pitchFamily="18" charset="0"/>
                <a:cs typeface="Times New Roman" panose="02020603050405020304" pitchFamily="18" charset="0"/>
              </a:rPr>
              <a:t>08/2010/TT-BKHCN ngày 22/7/2010 của Bộ Khoa học và Công nghệ quy định về hướng dẫn khai báo, cấp giấy phép tiến hành công việc bức xạ và cấp CCNVBX: cần rà soát chỉnh sửa cho phù hợp, cải cách các thủ tục hành chính.</a:t>
            </a:r>
          </a:p>
          <a:p>
            <a:pPr marL="285750" lvl="0" indent="-285750" algn="just">
              <a:buFontTx/>
              <a:buChar char="-"/>
            </a:pPr>
            <a:r>
              <a:rPr lang="it-IT" sz="1600" dirty="0" smtClean="0">
                <a:solidFill>
                  <a:schemeClr val="tx1"/>
                </a:solidFill>
                <a:latin typeface="Times New Roman" panose="02020603050405020304" pitchFamily="18" charset="0"/>
                <a:cs typeface="Times New Roman" panose="02020603050405020304" pitchFamily="18" charset="0"/>
              </a:rPr>
              <a:t>Thông </a:t>
            </a:r>
            <a:r>
              <a:rPr lang="it-IT" sz="1600" dirty="0">
                <a:solidFill>
                  <a:schemeClr val="tx1"/>
                </a:solidFill>
                <a:latin typeface="Times New Roman" panose="02020603050405020304" pitchFamily="18" charset="0"/>
                <a:cs typeface="Times New Roman" panose="02020603050405020304" pitchFamily="18" charset="0"/>
              </a:rPr>
              <a:t>tư số 25/2015/TT-BKHCN </a:t>
            </a:r>
            <a:r>
              <a:rPr lang="it-IT" sz="1600" dirty="0" smtClean="0">
                <a:solidFill>
                  <a:schemeClr val="tx1"/>
                </a:solidFill>
                <a:latin typeface="Times New Roman" panose="02020603050405020304" pitchFamily="18" charset="0"/>
                <a:cs typeface="Times New Roman" panose="02020603050405020304" pitchFamily="18" charset="0"/>
              </a:rPr>
              <a:t>ngày 08/10/2018 của Bộ Khoa học và Công nghệ quy định việc chuẩn bị và ứng phó sự cố bức xạ, hạt nhân lập và phê duyệt kế hoạch ƯPSC bức xạ và hạt nhân: Nội dung Thông tư tương đối phức tạp; </a:t>
            </a:r>
            <a:r>
              <a:rPr lang="it-IT" sz="1600" dirty="0">
                <a:solidFill>
                  <a:schemeClr val="tx1"/>
                </a:solidFill>
                <a:latin typeface="Times New Roman" panose="02020603050405020304" pitchFamily="18" charset="0"/>
                <a:cs typeface="Times New Roman" panose="02020603050405020304" pitchFamily="18" charset="0"/>
              </a:rPr>
              <a:t>đối với các loại hình công việc bức xạ đơn giản (như sử dụng máy phát tia X trong phân tích huỳnh quang tia X....) </a:t>
            </a:r>
            <a:r>
              <a:rPr lang="it-IT" sz="1600" dirty="0" smtClean="0">
                <a:solidFill>
                  <a:schemeClr val="tx1"/>
                </a:solidFill>
                <a:latin typeface="Times New Roman" panose="02020603050405020304" pitchFamily="18" charset="0"/>
                <a:cs typeface="Times New Roman" panose="02020603050405020304" pitchFamily="18" charset="0"/>
              </a:rPr>
              <a:t>cần xem xét lại không nên yêu cầu </a:t>
            </a:r>
            <a:r>
              <a:rPr lang="it-IT" sz="1600" dirty="0">
                <a:solidFill>
                  <a:schemeClr val="tx1"/>
                </a:solidFill>
                <a:latin typeface="Times New Roman" panose="02020603050405020304" pitchFamily="18" charset="0"/>
                <a:cs typeface="Times New Roman" panose="02020603050405020304" pitchFamily="18" charset="0"/>
              </a:rPr>
              <a:t>phê duyệt kế hoạch ứng </a:t>
            </a:r>
            <a:r>
              <a:rPr lang="it-IT" sz="1600" dirty="0" smtClean="0">
                <a:solidFill>
                  <a:schemeClr val="tx1"/>
                </a:solidFill>
                <a:latin typeface="Times New Roman" panose="02020603050405020304" pitchFamily="18" charset="0"/>
                <a:cs typeface="Times New Roman" panose="02020603050405020304" pitchFamily="18" charset="0"/>
              </a:rPr>
              <a:t>phó </a:t>
            </a:r>
            <a:r>
              <a:rPr lang="it-IT" sz="1600" dirty="0">
                <a:solidFill>
                  <a:schemeClr val="tx1"/>
                </a:solidFill>
                <a:latin typeface="Times New Roman" panose="02020603050405020304" pitchFamily="18" charset="0"/>
                <a:cs typeface="Times New Roman" panose="02020603050405020304" pitchFamily="18" charset="0"/>
              </a:rPr>
              <a:t>sự </a:t>
            </a:r>
            <a:r>
              <a:rPr lang="it-IT" sz="1600" dirty="0" smtClean="0">
                <a:solidFill>
                  <a:schemeClr val="tx1"/>
                </a:solidFill>
                <a:latin typeface="Times New Roman" panose="02020603050405020304" pitchFamily="18" charset="0"/>
                <a:cs typeface="Times New Roman" panose="02020603050405020304" pitchFamily="18" charset="0"/>
              </a:rPr>
              <a:t>cố đối với các loại hình này</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361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400TGp_globalcity_light_ani">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78TGp_CleanCity_light_ani">
  <a:themeElements>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400TGp_globalcity_light_ani</Template>
  <TotalTime>1597</TotalTime>
  <Words>1565</Words>
  <Application>Microsoft Office PowerPoint</Application>
  <PresentationFormat>On-screen Show (4:3)</PresentationFormat>
  <Paragraphs>120</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Times New Roman</vt:lpstr>
      <vt:lpstr>Verdana</vt:lpstr>
      <vt:lpstr>Wingdings</vt:lpstr>
      <vt:lpstr>400TGp_globalcity_light_ani</vt:lpstr>
      <vt:lpstr>578TGp_CleanCity_light_ani</vt:lpstr>
      <vt:lpstr>Công tác cấp phép và quản lý các nguồn phóng xạ tại Việt Nam thời gian qua, các giải pháp tăng cường công tác quản lý trong thời gian tới</vt:lpstr>
      <vt:lpstr>Nội dung</vt:lpstr>
      <vt:lpstr>I. Công tác cấp phép và quản lý các nguồn phóng xạ tại Việt Nam trong thời gian qua.</vt:lpstr>
      <vt:lpstr>Tổng quan về công tác cấp phép trong thời gian qua</vt:lpstr>
      <vt:lpstr>Tổng quan về công tác cấp phép trong thời gian qua</vt:lpstr>
      <vt:lpstr>Tổng quan về công tác cấp phép trong thời gian qua</vt:lpstr>
      <vt:lpstr>Tổng quan về công tác cấp phép trong thời gian qua</vt:lpstr>
      <vt:lpstr>2. Một số bất cập, khó khăn trong hoạt động cấp giấy phép tiến hành công việc bức xạ</vt:lpstr>
      <vt:lpstr>2. Một số bất cập, khó khăn trong hoạt động cấp giấy phép tiến hành công việc bức xạ</vt:lpstr>
      <vt:lpstr>2. Một số bất cập, khó khăn trong hoạt động cấp giấy phép tiến hành công việc bức xạ</vt:lpstr>
      <vt:lpstr>2. Một số bất cập, khó khăn trong hoạt động cấp giấy phép tiến hành công việc bức xạ</vt:lpstr>
      <vt:lpstr>2. Một số bất cập, khó khăn trong hoạt động cấp giấy phép tiến hành công việc bức xạ</vt:lpstr>
      <vt:lpstr>II. Một số giải pháp tăng cường công tác quản lý trong thời gian tới</vt:lpstr>
      <vt:lpstr>II. Một số giải pháp tăng cường công tác quản lý trong thời gian tới</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Linh Pham</dc:creator>
  <cp:lastModifiedBy>Linh Pham</cp:lastModifiedBy>
  <cp:revision>133</cp:revision>
  <dcterms:created xsi:type="dcterms:W3CDTF">2018-07-21T02:27:16Z</dcterms:created>
  <dcterms:modified xsi:type="dcterms:W3CDTF">2018-07-22T08:33:28Z</dcterms:modified>
</cp:coreProperties>
</file>