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6" r:id="rId1"/>
  </p:sldMasterIdLst>
  <p:notesMasterIdLst>
    <p:notesMasterId r:id="rId20"/>
  </p:notesMasterIdLst>
  <p:sldIdLst>
    <p:sldId id="256" r:id="rId2"/>
    <p:sldId id="266" r:id="rId3"/>
    <p:sldId id="267" r:id="rId4"/>
    <p:sldId id="268" r:id="rId5"/>
    <p:sldId id="269" r:id="rId6"/>
    <p:sldId id="260" r:id="rId7"/>
    <p:sldId id="271" r:id="rId8"/>
    <p:sldId id="272" r:id="rId9"/>
    <p:sldId id="273" r:id="rId10"/>
    <p:sldId id="274" r:id="rId11"/>
    <p:sldId id="275" r:id="rId12"/>
    <p:sldId id="276" r:id="rId13"/>
    <p:sldId id="277" r:id="rId14"/>
    <p:sldId id="278" r:id="rId15"/>
    <p:sldId id="279" r:id="rId16"/>
    <p:sldId id="280" r:id="rId17"/>
    <p:sldId id="281" r:id="rId18"/>
    <p:sldId id="282"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22531A-3DA9-4CA3-938D-6960652E5EC9}" type="datetimeFigureOut">
              <a:rPr lang="en-US" smtClean="0"/>
              <a:t>7/11/2018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DA8CA1-4B2C-414A-8E6C-1D167B0DC325}" type="slidenum">
              <a:rPr lang="en-US" smtClean="0"/>
              <a:t>‹#›</a:t>
            </a:fld>
            <a:endParaRPr lang="en-US"/>
          </a:p>
        </p:txBody>
      </p:sp>
    </p:spTree>
    <p:extLst>
      <p:ext uri="{BB962C8B-B14F-4D97-AF65-F5344CB8AC3E}">
        <p14:creationId xmlns:p14="http://schemas.microsoft.com/office/powerpoint/2010/main" val="2217464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8CA1-4B2C-414A-8E6C-1D167B0DC325}" type="slidenum">
              <a:rPr lang="en-US" smtClean="0"/>
              <a:t>6</a:t>
            </a:fld>
            <a:endParaRPr lang="en-US"/>
          </a:p>
        </p:txBody>
      </p:sp>
    </p:spTree>
    <p:extLst>
      <p:ext uri="{BB962C8B-B14F-4D97-AF65-F5344CB8AC3E}">
        <p14:creationId xmlns:p14="http://schemas.microsoft.com/office/powerpoint/2010/main" val="1005849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DA8CA1-4B2C-414A-8E6C-1D167B0DC325}" type="slidenum">
              <a:rPr lang="en-US" smtClean="0"/>
              <a:t>17</a:t>
            </a:fld>
            <a:endParaRPr lang="en-US"/>
          </a:p>
        </p:txBody>
      </p:sp>
    </p:spTree>
    <p:extLst>
      <p:ext uri="{BB962C8B-B14F-4D97-AF65-F5344CB8AC3E}">
        <p14:creationId xmlns:p14="http://schemas.microsoft.com/office/powerpoint/2010/main" val="4029932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DA8CA1-4B2C-414A-8E6C-1D167B0DC325}" type="slidenum">
              <a:rPr lang="en-US" smtClean="0"/>
              <a:t>9</a:t>
            </a:fld>
            <a:endParaRPr lang="en-US"/>
          </a:p>
        </p:txBody>
      </p:sp>
    </p:spTree>
    <p:extLst>
      <p:ext uri="{BB962C8B-B14F-4D97-AF65-F5344CB8AC3E}">
        <p14:creationId xmlns:p14="http://schemas.microsoft.com/office/powerpoint/2010/main" val="521671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DA8CA1-4B2C-414A-8E6C-1D167B0DC325}" type="slidenum">
              <a:rPr lang="en-US" smtClean="0"/>
              <a:t>10</a:t>
            </a:fld>
            <a:endParaRPr lang="en-US"/>
          </a:p>
        </p:txBody>
      </p:sp>
    </p:spTree>
    <p:extLst>
      <p:ext uri="{BB962C8B-B14F-4D97-AF65-F5344CB8AC3E}">
        <p14:creationId xmlns:p14="http://schemas.microsoft.com/office/powerpoint/2010/main" val="164889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DA8CA1-4B2C-414A-8E6C-1D167B0DC325}" type="slidenum">
              <a:rPr lang="en-US" smtClean="0"/>
              <a:t>11</a:t>
            </a:fld>
            <a:endParaRPr lang="en-US"/>
          </a:p>
        </p:txBody>
      </p:sp>
    </p:spTree>
    <p:extLst>
      <p:ext uri="{BB962C8B-B14F-4D97-AF65-F5344CB8AC3E}">
        <p14:creationId xmlns:p14="http://schemas.microsoft.com/office/powerpoint/2010/main" val="1845090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DA8CA1-4B2C-414A-8E6C-1D167B0DC325}" type="slidenum">
              <a:rPr lang="en-US" smtClean="0"/>
              <a:t>12</a:t>
            </a:fld>
            <a:endParaRPr lang="en-US"/>
          </a:p>
        </p:txBody>
      </p:sp>
    </p:spTree>
    <p:extLst>
      <p:ext uri="{BB962C8B-B14F-4D97-AF65-F5344CB8AC3E}">
        <p14:creationId xmlns:p14="http://schemas.microsoft.com/office/powerpoint/2010/main" val="2150512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DA8CA1-4B2C-414A-8E6C-1D167B0DC325}" type="slidenum">
              <a:rPr lang="en-US" smtClean="0"/>
              <a:t>13</a:t>
            </a:fld>
            <a:endParaRPr lang="en-US"/>
          </a:p>
        </p:txBody>
      </p:sp>
    </p:spTree>
    <p:extLst>
      <p:ext uri="{BB962C8B-B14F-4D97-AF65-F5344CB8AC3E}">
        <p14:creationId xmlns:p14="http://schemas.microsoft.com/office/powerpoint/2010/main" val="195404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DA8CA1-4B2C-414A-8E6C-1D167B0DC325}" type="slidenum">
              <a:rPr lang="en-US" smtClean="0"/>
              <a:t>14</a:t>
            </a:fld>
            <a:endParaRPr lang="en-US"/>
          </a:p>
        </p:txBody>
      </p:sp>
    </p:spTree>
    <p:extLst>
      <p:ext uri="{BB962C8B-B14F-4D97-AF65-F5344CB8AC3E}">
        <p14:creationId xmlns:p14="http://schemas.microsoft.com/office/powerpoint/2010/main" val="1655239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DA8CA1-4B2C-414A-8E6C-1D167B0DC325}" type="slidenum">
              <a:rPr lang="en-US" smtClean="0"/>
              <a:t>15</a:t>
            </a:fld>
            <a:endParaRPr lang="en-US"/>
          </a:p>
        </p:txBody>
      </p:sp>
    </p:spTree>
    <p:extLst>
      <p:ext uri="{BB962C8B-B14F-4D97-AF65-F5344CB8AC3E}">
        <p14:creationId xmlns:p14="http://schemas.microsoft.com/office/powerpoint/2010/main" val="3568801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DA8CA1-4B2C-414A-8E6C-1D167B0DC325}" type="slidenum">
              <a:rPr lang="en-US" smtClean="0"/>
              <a:t>16</a:t>
            </a:fld>
            <a:endParaRPr lang="en-US"/>
          </a:p>
        </p:txBody>
      </p:sp>
    </p:spTree>
    <p:extLst>
      <p:ext uri="{BB962C8B-B14F-4D97-AF65-F5344CB8AC3E}">
        <p14:creationId xmlns:p14="http://schemas.microsoft.com/office/powerpoint/2010/main" val="7985536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801052" y="5410202"/>
            <a:ext cx="2057400" cy="365125"/>
          </a:xfrm>
        </p:spPr>
        <p:txBody>
          <a:bodyPr/>
          <a:lstStyle/>
          <a:p>
            <a:fld id="{07B486FD-7488-409B-99BF-D1B35CAB6740}" type="datetimeFigureOut">
              <a:rPr lang="en-US" smtClean="0"/>
              <a:pPr/>
              <a:t>7/11/2018</a:t>
            </a:fld>
            <a:endParaRPr lang="en-US"/>
          </a:p>
        </p:txBody>
      </p:sp>
      <p:sp>
        <p:nvSpPr>
          <p:cNvPr id="5" name="Footer Placeholder 4"/>
          <p:cNvSpPr>
            <a:spLocks noGrp="1"/>
          </p:cNvSpPr>
          <p:nvPr>
            <p:ph type="ftr" sz="quarter" idx="11"/>
          </p:nvPr>
        </p:nvSpPr>
        <p:spPr>
          <a:xfrm>
            <a:off x="1900237" y="5410202"/>
            <a:ext cx="3843665" cy="365125"/>
          </a:xfrm>
        </p:spPr>
        <p:txBody>
          <a:bodyPr/>
          <a:lstStyle/>
          <a:p>
            <a:endParaRPr lang="en-US"/>
          </a:p>
        </p:txBody>
      </p:sp>
      <p:sp>
        <p:nvSpPr>
          <p:cNvPr id="6" name="Slide Number Placeholder 5"/>
          <p:cNvSpPr>
            <a:spLocks noGrp="1"/>
          </p:cNvSpPr>
          <p:nvPr>
            <p:ph type="sldNum" sz="quarter" idx="12"/>
          </p:nvPr>
        </p:nvSpPr>
        <p:spPr>
          <a:xfrm>
            <a:off x="7915603" y="5410200"/>
            <a:ext cx="578317" cy="365125"/>
          </a:xfrm>
        </p:spPr>
        <p:txBody>
          <a:bodyPr/>
          <a:lstStyle/>
          <a:p>
            <a:fld id="{D9A79245-BCA4-4BD0-A0F9-8AA06F14A0DF}" type="slidenum">
              <a:rPr lang="en-US" smtClean="0"/>
              <a:pPr/>
              <a:t>‹#›</a:t>
            </a:fld>
            <a:endParaRPr lang="en-US"/>
          </a:p>
        </p:txBody>
      </p:sp>
    </p:spTree>
    <p:extLst>
      <p:ext uri="{BB962C8B-B14F-4D97-AF65-F5344CB8AC3E}">
        <p14:creationId xmlns:p14="http://schemas.microsoft.com/office/powerpoint/2010/main" val="32750712"/>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B486FD-7488-409B-99BF-D1B35CAB6740}" type="datetimeFigureOut">
              <a:rPr lang="en-US" smtClean="0"/>
              <a:pPr/>
              <a:t>7/11/2018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79245-BCA4-4BD0-A0F9-8AA06F14A0DF}" type="slidenum">
              <a:rPr lang="en-US" smtClean="0"/>
              <a:pPr/>
              <a:t>‹#›</a:t>
            </a:fld>
            <a:endParaRPr lang="en-US"/>
          </a:p>
        </p:txBody>
      </p:sp>
    </p:spTree>
    <p:extLst>
      <p:ext uri="{BB962C8B-B14F-4D97-AF65-F5344CB8AC3E}">
        <p14:creationId xmlns:p14="http://schemas.microsoft.com/office/powerpoint/2010/main" val="3003830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B486FD-7488-409B-99BF-D1B35CAB6740}" type="datetimeFigureOut">
              <a:rPr lang="en-US" smtClean="0"/>
              <a:pPr/>
              <a:t>7/11/2018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79245-BCA4-4BD0-A0F9-8AA06F14A0DF}" type="slidenum">
              <a:rPr lang="en-US" smtClean="0"/>
              <a:pPr/>
              <a:t>‹#›</a:t>
            </a:fld>
            <a:endParaRPr lang="en-US"/>
          </a:p>
        </p:txBody>
      </p:sp>
    </p:spTree>
    <p:extLst>
      <p:ext uri="{BB962C8B-B14F-4D97-AF65-F5344CB8AC3E}">
        <p14:creationId xmlns:p14="http://schemas.microsoft.com/office/powerpoint/2010/main" val="2527732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B486FD-7488-409B-99BF-D1B35CAB6740}" type="datetimeFigureOut">
              <a:rPr lang="en-US" smtClean="0"/>
              <a:pPr/>
              <a:t>7/11/2018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79245-BCA4-4BD0-A0F9-8AA06F14A0DF}" type="slidenum">
              <a:rPr lang="en-US" smtClean="0"/>
              <a:pPr/>
              <a:t>‹#›</a:t>
            </a:fld>
            <a:endParaRPr lang="en-US"/>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226030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B486FD-7488-409B-99BF-D1B35CAB6740}" type="datetimeFigureOut">
              <a:rPr lang="en-US" smtClean="0"/>
              <a:pPr/>
              <a:t>7/11/2018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79245-BCA4-4BD0-A0F9-8AA06F14A0DF}" type="slidenum">
              <a:rPr lang="en-US" smtClean="0"/>
              <a:pPr/>
              <a:t>‹#›</a:t>
            </a:fld>
            <a:endParaRPr lang="en-US"/>
          </a:p>
        </p:txBody>
      </p:sp>
    </p:spTree>
    <p:extLst>
      <p:ext uri="{BB962C8B-B14F-4D97-AF65-F5344CB8AC3E}">
        <p14:creationId xmlns:p14="http://schemas.microsoft.com/office/powerpoint/2010/main" val="1500222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7B486FD-7488-409B-99BF-D1B35CAB6740}" type="datetimeFigureOut">
              <a:rPr lang="en-US" smtClean="0"/>
              <a:pPr/>
              <a:t>7/11/2018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A79245-BCA4-4BD0-A0F9-8AA06F14A0DF}" type="slidenum">
              <a:rPr lang="en-US" smtClean="0"/>
              <a:pPr/>
              <a:t>‹#›</a:t>
            </a:fld>
            <a:endParaRPr lang="en-US"/>
          </a:p>
        </p:txBody>
      </p:sp>
    </p:spTree>
    <p:extLst>
      <p:ext uri="{BB962C8B-B14F-4D97-AF65-F5344CB8AC3E}">
        <p14:creationId xmlns:p14="http://schemas.microsoft.com/office/powerpoint/2010/main" val="3893411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7B486FD-7488-409B-99BF-D1B35CAB6740}" type="datetimeFigureOut">
              <a:rPr lang="en-US" smtClean="0"/>
              <a:pPr/>
              <a:t>7/11/2018</a:t>
            </a:fld>
            <a:endParaRPr lang="en-US"/>
          </a:p>
        </p:txBody>
      </p:sp>
      <p:sp>
        <p:nvSpPr>
          <p:cNvPr id="4" name="Footer Placeholder 3"/>
          <p:cNvSpPr>
            <a:spLocks noGrp="1"/>
          </p:cNvSpPr>
          <p:nvPr>
            <p:ph type="ftr" sz="quarter" idx="11"/>
          </p:nvPr>
        </p:nvSpPr>
        <p:spPr/>
        <p:txBody>
          <a:bodyPr/>
          <a:lstStyle>
            <a:lvl1pPr>
              <a:defRPr cap="all" baseline="0"/>
            </a:lvl1pPr>
          </a:lstStyle>
          <a:p>
            <a:endParaRPr lang="en-US"/>
          </a:p>
        </p:txBody>
      </p:sp>
      <p:sp>
        <p:nvSpPr>
          <p:cNvPr id="5" name="Slide Number Placeholder 4"/>
          <p:cNvSpPr>
            <a:spLocks noGrp="1"/>
          </p:cNvSpPr>
          <p:nvPr>
            <p:ph type="sldNum" sz="quarter" idx="12"/>
          </p:nvPr>
        </p:nvSpPr>
        <p:spPr/>
        <p:txBody>
          <a:bodyPr/>
          <a:lstStyle/>
          <a:p>
            <a:fld id="{D9A79245-BCA4-4BD0-A0F9-8AA06F14A0DF}" type="slidenum">
              <a:rPr lang="en-US" smtClean="0"/>
              <a:pPr/>
              <a:t>‹#›</a:t>
            </a:fld>
            <a:endParaRPr lang="en-US"/>
          </a:p>
        </p:txBody>
      </p:sp>
    </p:spTree>
    <p:extLst>
      <p:ext uri="{BB962C8B-B14F-4D97-AF65-F5344CB8AC3E}">
        <p14:creationId xmlns:p14="http://schemas.microsoft.com/office/powerpoint/2010/main" val="887152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B486FD-7488-409B-99BF-D1B35CAB6740}" type="datetimeFigureOut">
              <a:rPr lang="en-US" smtClean="0"/>
              <a:pPr/>
              <a:t>7/11/2018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79245-BCA4-4BD0-A0F9-8AA06F14A0DF}" type="slidenum">
              <a:rPr lang="en-US" smtClean="0"/>
              <a:pPr/>
              <a:t>‹#›</a:t>
            </a:fld>
            <a:endParaRPr lang="en-US"/>
          </a:p>
        </p:txBody>
      </p:sp>
    </p:spTree>
    <p:extLst>
      <p:ext uri="{BB962C8B-B14F-4D97-AF65-F5344CB8AC3E}">
        <p14:creationId xmlns:p14="http://schemas.microsoft.com/office/powerpoint/2010/main" val="3906077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B486FD-7488-409B-99BF-D1B35CAB6740}" type="datetimeFigureOut">
              <a:rPr lang="en-US" smtClean="0"/>
              <a:pPr/>
              <a:t>7/11/2018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79245-BCA4-4BD0-A0F9-8AA06F14A0DF}" type="slidenum">
              <a:rPr lang="en-US" smtClean="0"/>
              <a:pPr/>
              <a:t>‹#›</a:t>
            </a:fld>
            <a:endParaRPr lang="en-US"/>
          </a:p>
        </p:txBody>
      </p:sp>
    </p:spTree>
    <p:extLst>
      <p:ext uri="{BB962C8B-B14F-4D97-AF65-F5344CB8AC3E}">
        <p14:creationId xmlns:p14="http://schemas.microsoft.com/office/powerpoint/2010/main" val="177367323"/>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en-US"/>
              <a:t>Click to edit Master title style</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9" name="Date Placeholder 3"/>
          <p:cNvSpPr>
            <a:spLocks noGrp="1"/>
          </p:cNvSpPr>
          <p:nvPr>
            <p:ph type="dt" sz="half" idx="10"/>
          </p:nvPr>
        </p:nvSpPr>
        <p:spPr>
          <a:xfrm>
            <a:off x="5592691" y="5883277"/>
            <a:ext cx="2057400" cy="365125"/>
          </a:xfrm>
        </p:spPr>
        <p:txBody>
          <a:bodyPr/>
          <a:lstStyle/>
          <a:p>
            <a:fld id="{07B486FD-7488-409B-99BF-D1B35CAB6740}" type="datetimeFigureOut">
              <a:rPr lang="en-US" smtClean="0"/>
              <a:pPr/>
              <a:t>7/11/2018</a:t>
            </a:fld>
            <a:endParaRPr lang="en-US"/>
          </a:p>
        </p:txBody>
      </p:sp>
      <p:sp>
        <p:nvSpPr>
          <p:cNvPr id="50" name="Footer Placeholder 4"/>
          <p:cNvSpPr>
            <a:spLocks noGrp="1"/>
          </p:cNvSpPr>
          <p:nvPr>
            <p:ph type="ftr" sz="quarter" idx="11"/>
          </p:nvPr>
        </p:nvSpPr>
        <p:spPr>
          <a:xfrm>
            <a:off x="856059" y="5883276"/>
            <a:ext cx="4679482" cy="365125"/>
          </a:xfrm>
        </p:spPr>
        <p:txBody>
          <a:bodyPr/>
          <a:lstStyle/>
          <a:p>
            <a:endParaRPr lang="en-US"/>
          </a:p>
        </p:txBody>
      </p:sp>
      <p:sp>
        <p:nvSpPr>
          <p:cNvPr id="51" name="Slide Number Placeholder 5"/>
          <p:cNvSpPr>
            <a:spLocks noGrp="1"/>
          </p:cNvSpPr>
          <p:nvPr>
            <p:ph type="sldNum" sz="quarter" idx="12"/>
          </p:nvPr>
        </p:nvSpPr>
        <p:spPr>
          <a:xfrm>
            <a:off x="7707241" y="5883275"/>
            <a:ext cx="578317" cy="365125"/>
          </a:xfrm>
        </p:spPr>
        <p:txBody>
          <a:bodyPr/>
          <a:lstStyle/>
          <a:p>
            <a:fld id="{D9A79245-BCA4-4BD0-A0F9-8AA06F14A0DF}" type="slidenum">
              <a:rPr lang="en-US" smtClean="0"/>
              <a:pPr/>
              <a:t>‹#›</a:t>
            </a:fld>
            <a:endParaRPr lang="en-US"/>
          </a:p>
        </p:txBody>
      </p:sp>
    </p:spTree>
    <p:extLst>
      <p:ext uri="{BB962C8B-B14F-4D97-AF65-F5344CB8AC3E}">
        <p14:creationId xmlns:p14="http://schemas.microsoft.com/office/powerpoint/2010/main" val="4220316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B486FD-7488-409B-99BF-D1B35CAB6740}" type="datetimeFigureOut">
              <a:rPr lang="en-US" smtClean="0"/>
              <a:pPr/>
              <a:t>7/11/2018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79245-BCA4-4BD0-A0F9-8AA06F14A0DF}" type="slidenum">
              <a:rPr lang="en-US" smtClean="0"/>
              <a:pPr/>
              <a:t>‹#›</a:t>
            </a:fld>
            <a:endParaRPr lang="en-US"/>
          </a:p>
        </p:txBody>
      </p:sp>
    </p:spTree>
    <p:extLst>
      <p:ext uri="{BB962C8B-B14F-4D97-AF65-F5344CB8AC3E}">
        <p14:creationId xmlns:p14="http://schemas.microsoft.com/office/powerpoint/2010/main" val="1766354830"/>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B486FD-7488-409B-99BF-D1B35CAB6740}" type="datetimeFigureOut">
              <a:rPr lang="en-US" smtClean="0"/>
              <a:pPr/>
              <a:t>7/11/2018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79245-BCA4-4BD0-A0F9-8AA06F14A0DF}" type="slidenum">
              <a:rPr lang="en-US" smtClean="0"/>
              <a:pPr/>
              <a:t>‹#›</a:t>
            </a:fld>
            <a:endParaRPr lang="en-US"/>
          </a:p>
        </p:txBody>
      </p:sp>
    </p:spTree>
    <p:extLst>
      <p:ext uri="{BB962C8B-B14F-4D97-AF65-F5344CB8AC3E}">
        <p14:creationId xmlns:p14="http://schemas.microsoft.com/office/powerpoint/2010/main" val="515892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56058" y="3073398"/>
            <a:ext cx="3658793"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3073398"/>
            <a:ext cx="3656408"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B486FD-7488-409B-99BF-D1B35CAB6740}" type="datetimeFigureOut">
              <a:rPr lang="en-US" smtClean="0"/>
              <a:pPr/>
              <a:t>7/11/2018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A79245-BCA4-4BD0-A0F9-8AA06F14A0DF}" type="slidenum">
              <a:rPr lang="en-US" smtClean="0"/>
              <a:pPr/>
              <a:t>‹#›</a:t>
            </a:fld>
            <a:endParaRPr lang="en-US"/>
          </a:p>
        </p:txBody>
      </p:sp>
    </p:spTree>
    <p:extLst>
      <p:ext uri="{BB962C8B-B14F-4D97-AF65-F5344CB8AC3E}">
        <p14:creationId xmlns:p14="http://schemas.microsoft.com/office/powerpoint/2010/main" val="743465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7B486FD-7488-409B-99BF-D1B35CAB6740}" type="datetimeFigureOut">
              <a:rPr lang="en-US" smtClean="0"/>
              <a:pPr/>
              <a:t>7/11/2018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A79245-BCA4-4BD0-A0F9-8AA06F14A0DF}" type="slidenum">
              <a:rPr lang="en-US" smtClean="0"/>
              <a:pPr/>
              <a:t>‹#›</a:t>
            </a:fld>
            <a:endParaRPr lang="en-US"/>
          </a:p>
        </p:txBody>
      </p:sp>
    </p:spTree>
    <p:extLst>
      <p:ext uri="{BB962C8B-B14F-4D97-AF65-F5344CB8AC3E}">
        <p14:creationId xmlns:p14="http://schemas.microsoft.com/office/powerpoint/2010/main" val="2852012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B486FD-7488-409B-99BF-D1B35CAB6740}" type="datetimeFigureOut">
              <a:rPr lang="en-US" smtClean="0"/>
              <a:pPr/>
              <a:t>7/11/2018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A79245-BCA4-4BD0-A0F9-8AA06F14A0DF}" type="slidenum">
              <a:rPr lang="en-US" smtClean="0"/>
              <a:pPr/>
              <a:t>‹#›</a:t>
            </a:fld>
            <a:endParaRPr lang="en-US"/>
          </a:p>
        </p:txBody>
      </p:sp>
    </p:spTree>
    <p:extLst>
      <p:ext uri="{BB962C8B-B14F-4D97-AF65-F5344CB8AC3E}">
        <p14:creationId xmlns:p14="http://schemas.microsoft.com/office/powerpoint/2010/main" val="3712544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B486FD-7488-409B-99BF-D1B35CAB6740}" type="datetimeFigureOut">
              <a:rPr lang="en-US" smtClean="0"/>
              <a:pPr/>
              <a:t>7/11/2018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79245-BCA4-4BD0-A0F9-8AA06F14A0DF}" type="slidenum">
              <a:rPr lang="en-US" smtClean="0"/>
              <a:pPr/>
              <a:t>‹#›</a:t>
            </a:fld>
            <a:endParaRPr lang="en-US"/>
          </a:p>
        </p:txBody>
      </p:sp>
    </p:spTree>
    <p:extLst>
      <p:ext uri="{BB962C8B-B14F-4D97-AF65-F5344CB8AC3E}">
        <p14:creationId xmlns:p14="http://schemas.microsoft.com/office/powerpoint/2010/main" val="1310567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B486FD-7488-409B-99BF-D1B35CAB6740}" type="datetimeFigureOut">
              <a:rPr lang="en-US" smtClean="0"/>
              <a:pPr/>
              <a:t>7/11/2018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79245-BCA4-4BD0-A0F9-8AA06F14A0DF}" type="slidenum">
              <a:rPr lang="en-US" smtClean="0"/>
              <a:pPr/>
              <a:t>‹#›</a:t>
            </a:fld>
            <a:endParaRPr lang="en-US"/>
          </a:p>
        </p:txBody>
      </p:sp>
    </p:spTree>
    <p:extLst>
      <p:ext uri="{BB962C8B-B14F-4D97-AF65-F5344CB8AC3E}">
        <p14:creationId xmlns:p14="http://schemas.microsoft.com/office/powerpoint/2010/main" val="3566807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7B486FD-7488-409B-99BF-D1B35CAB6740}" type="datetimeFigureOut">
              <a:rPr lang="en-US" smtClean="0"/>
              <a:pPr/>
              <a:t>7/11/2018</a:t>
            </a:fld>
            <a:endParaRPr lang="en-US"/>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9A79245-BCA4-4BD0-A0F9-8AA06F14A0DF}" type="slidenum">
              <a:rPr lang="en-US" smtClean="0"/>
              <a:pPr/>
              <a:t>‹#›</a:t>
            </a:fld>
            <a:endParaRPr lang="en-US"/>
          </a:p>
        </p:txBody>
      </p:sp>
    </p:spTree>
    <p:extLst>
      <p:ext uri="{BB962C8B-B14F-4D97-AF65-F5344CB8AC3E}">
        <p14:creationId xmlns:p14="http://schemas.microsoft.com/office/powerpoint/2010/main" val="3630703535"/>
      </p:ext>
    </p:extLst>
  </p:cSld>
  <p:clrMap bg1="dk1" tx1="lt1" bg2="dk2" tx2="lt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Lst>
  <p:txStyles>
    <p:titleStyle>
      <a:lvl1pPr algn="l" defTabSz="914400" rtl="0" eaLnBrk="1" latinLnBrk="0" hangingPunct="1">
        <a:lnSpc>
          <a:spcPct val="90000"/>
        </a:lnSpc>
        <a:spcBef>
          <a:spcPct val="0"/>
        </a:spcBef>
        <a:buNone/>
        <a:defRPr sz="3600" kern="1200" cap="all" baseline="0">
          <a:solidFill>
            <a:schemeClr val="tx1"/>
          </a:solidFill>
          <a:effectLst>
            <a:outerShdw blurRad="114300" dist="38100" dir="2700000" algn="tl">
              <a:srgbClr val="000000">
                <a:alpha val="26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2.png"/><Relationship Id="rId5" Type="http://schemas.openxmlformats.org/officeDocument/2006/relationships/image" Target="../media/image21.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30"/>
            <a:ext cx="9144000" cy="1190663"/>
          </a:xfrm>
          <a:prstGeom prst="rect">
            <a:avLst/>
          </a:prstGeom>
        </p:spPr>
      </p:pic>
      <p:sp>
        <p:nvSpPr>
          <p:cNvPr id="2" name="Title 1"/>
          <p:cNvSpPr>
            <a:spLocks noGrp="1"/>
          </p:cNvSpPr>
          <p:nvPr>
            <p:ph type="ctrTitle"/>
          </p:nvPr>
        </p:nvSpPr>
        <p:spPr>
          <a:xfrm>
            <a:off x="647700" y="2273559"/>
            <a:ext cx="7848600" cy="1942914"/>
          </a:xfrm>
        </p:spPr>
        <p:txBody>
          <a:bodyPr>
            <a:noAutofit/>
          </a:bodyPr>
          <a:lstStyle/>
          <a:p>
            <a:pPr algn="ctr"/>
            <a:r>
              <a:rPr lang="en-US" sz="3600" b="1" dirty="0">
                <a:solidFill>
                  <a:srgbClr val="0070C0"/>
                </a:solidFill>
                <a:latin typeface="Arial" pitchFamily="34" charset="0"/>
                <a:cs typeface="Arial" pitchFamily="34" charset="0"/>
              </a:rPr>
              <a:t>KINH NGHIỆM VỀ QUẢN LÝ ĐẢM BẢO AN TOÀN BỨC XẠ TẠI </a:t>
            </a:r>
            <a:r>
              <a:rPr lang="en-US" sz="3600" b="1" dirty="0" err="1">
                <a:solidFill>
                  <a:srgbClr val="0070C0"/>
                </a:solidFill>
                <a:latin typeface="Arial" pitchFamily="34" charset="0"/>
                <a:cs typeface="Arial" pitchFamily="34" charset="0"/>
              </a:rPr>
              <a:t>trung</a:t>
            </a:r>
            <a:r>
              <a:rPr lang="en-US" sz="3600" b="1" dirty="0">
                <a:solidFill>
                  <a:srgbClr val="0070C0"/>
                </a:solidFill>
                <a:latin typeface="Arial" pitchFamily="34" charset="0"/>
                <a:cs typeface="Arial" pitchFamily="34" charset="0"/>
              </a:rPr>
              <a:t> </a:t>
            </a:r>
            <a:r>
              <a:rPr lang="en-US" sz="3600" b="1" dirty="0" err="1">
                <a:solidFill>
                  <a:srgbClr val="0070C0"/>
                </a:solidFill>
                <a:latin typeface="Arial" pitchFamily="34" charset="0"/>
                <a:cs typeface="Arial" pitchFamily="34" charset="0"/>
              </a:rPr>
              <a:t>tâm</a:t>
            </a:r>
            <a:r>
              <a:rPr lang="en-US" sz="3600" b="1" dirty="0">
                <a:solidFill>
                  <a:srgbClr val="0070C0"/>
                </a:solidFill>
                <a:latin typeface="Arial" pitchFamily="34" charset="0"/>
                <a:cs typeface="Arial" pitchFamily="34" charset="0"/>
              </a:rPr>
              <a:t> y </a:t>
            </a:r>
            <a:r>
              <a:rPr lang="en-US" sz="3600" b="1" dirty="0" err="1">
                <a:solidFill>
                  <a:srgbClr val="0070C0"/>
                </a:solidFill>
                <a:latin typeface="Arial" pitchFamily="34" charset="0"/>
                <a:cs typeface="Arial" pitchFamily="34" charset="0"/>
              </a:rPr>
              <a:t>học</a:t>
            </a:r>
            <a:r>
              <a:rPr lang="en-US" sz="3600" b="1" dirty="0">
                <a:solidFill>
                  <a:srgbClr val="0070C0"/>
                </a:solidFill>
                <a:latin typeface="Arial" pitchFamily="34" charset="0"/>
                <a:cs typeface="Arial" pitchFamily="34" charset="0"/>
              </a:rPr>
              <a:t> </a:t>
            </a:r>
            <a:r>
              <a:rPr lang="en-US" sz="3600" b="1" dirty="0" err="1">
                <a:solidFill>
                  <a:srgbClr val="0070C0"/>
                </a:solidFill>
                <a:latin typeface="Arial" pitchFamily="34" charset="0"/>
                <a:cs typeface="Arial" pitchFamily="34" charset="0"/>
              </a:rPr>
              <a:t>hạt</a:t>
            </a:r>
            <a:r>
              <a:rPr lang="en-US" sz="3600" b="1" dirty="0">
                <a:solidFill>
                  <a:srgbClr val="0070C0"/>
                </a:solidFill>
                <a:latin typeface="Arial" pitchFamily="34" charset="0"/>
                <a:cs typeface="Arial" pitchFamily="34" charset="0"/>
              </a:rPr>
              <a:t> </a:t>
            </a:r>
            <a:r>
              <a:rPr lang="en-US" sz="3600" b="1" dirty="0" err="1">
                <a:solidFill>
                  <a:srgbClr val="0070C0"/>
                </a:solidFill>
                <a:latin typeface="Arial" pitchFamily="34" charset="0"/>
                <a:cs typeface="Arial" pitchFamily="34" charset="0"/>
              </a:rPr>
              <a:t>nhân</a:t>
            </a:r>
            <a:r>
              <a:rPr lang="en-US" sz="3600" b="1" dirty="0">
                <a:solidFill>
                  <a:srgbClr val="0070C0"/>
                </a:solidFill>
                <a:latin typeface="Arial" pitchFamily="34" charset="0"/>
                <a:cs typeface="Arial" pitchFamily="34" charset="0"/>
              </a:rPr>
              <a:t> </a:t>
            </a:r>
            <a:r>
              <a:rPr lang="en-US" sz="3600" b="1" dirty="0" err="1">
                <a:solidFill>
                  <a:srgbClr val="0070C0"/>
                </a:solidFill>
                <a:latin typeface="Arial" pitchFamily="34" charset="0"/>
                <a:cs typeface="Arial" pitchFamily="34" charset="0"/>
              </a:rPr>
              <a:t>và</a:t>
            </a:r>
            <a:r>
              <a:rPr lang="en-US" sz="3600" b="1" dirty="0">
                <a:solidFill>
                  <a:srgbClr val="0070C0"/>
                </a:solidFill>
                <a:latin typeface="Arial" pitchFamily="34" charset="0"/>
                <a:cs typeface="Arial" pitchFamily="34" charset="0"/>
              </a:rPr>
              <a:t> </a:t>
            </a:r>
            <a:r>
              <a:rPr lang="en-US" sz="3600" b="1" dirty="0" err="1">
                <a:solidFill>
                  <a:srgbClr val="0070C0"/>
                </a:solidFill>
                <a:latin typeface="Arial" pitchFamily="34" charset="0"/>
                <a:cs typeface="Arial" pitchFamily="34" charset="0"/>
              </a:rPr>
              <a:t>ung</a:t>
            </a:r>
            <a:r>
              <a:rPr lang="en-US" sz="3600" b="1" dirty="0">
                <a:solidFill>
                  <a:srgbClr val="0070C0"/>
                </a:solidFill>
                <a:latin typeface="Arial" pitchFamily="34" charset="0"/>
                <a:cs typeface="Arial" pitchFamily="34" charset="0"/>
              </a:rPr>
              <a:t> b</a:t>
            </a:r>
            <a:r>
              <a:rPr lang="vi-VN" sz="3600" b="1" dirty="0">
                <a:solidFill>
                  <a:srgbClr val="0070C0"/>
                </a:solidFill>
                <a:latin typeface="Arial" pitchFamily="34" charset="0"/>
                <a:cs typeface="Arial" pitchFamily="34" charset="0"/>
              </a:rPr>
              <a:t>ư</a:t>
            </a:r>
            <a:r>
              <a:rPr lang="en-US" sz="3600" b="1" dirty="0" err="1">
                <a:solidFill>
                  <a:srgbClr val="0070C0"/>
                </a:solidFill>
                <a:latin typeface="Arial" pitchFamily="34" charset="0"/>
                <a:cs typeface="Arial" pitchFamily="34" charset="0"/>
              </a:rPr>
              <a:t>ớu</a:t>
            </a:r>
            <a:r>
              <a:rPr lang="en-US" sz="3600" b="1" dirty="0">
                <a:solidFill>
                  <a:srgbClr val="0070C0"/>
                </a:solidFill>
                <a:latin typeface="Arial" pitchFamily="34" charset="0"/>
                <a:cs typeface="Arial" pitchFamily="34" charset="0"/>
              </a:rPr>
              <a:t> BỆNH VIỆN BẠCH MAI </a:t>
            </a:r>
          </a:p>
        </p:txBody>
      </p:sp>
      <p:sp>
        <p:nvSpPr>
          <p:cNvPr id="5" name="Title 1"/>
          <p:cNvSpPr txBox="1">
            <a:spLocks/>
          </p:cNvSpPr>
          <p:nvPr/>
        </p:nvSpPr>
        <p:spPr>
          <a:xfrm rot="10800000" flipV="1">
            <a:off x="1943100" y="347483"/>
            <a:ext cx="4876800" cy="6396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effectLst>
                  <a:outerShdw blurRad="114300" dist="38100" dir="2700000" algn="tl">
                    <a:srgbClr val="000000">
                      <a:alpha val="26000"/>
                    </a:srgbClr>
                  </a:outerShdw>
                </a:effectLst>
                <a:latin typeface="+mj-lt"/>
                <a:ea typeface="+mj-ea"/>
                <a:cs typeface="+mj-cs"/>
              </a:defRPr>
            </a:lvl1pPr>
          </a:lstStyle>
          <a:p>
            <a:pPr algn="ctr">
              <a:lnSpc>
                <a:spcPct val="100000"/>
              </a:lnSpc>
              <a:spcAft>
                <a:spcPts val="600"/>
              </a:spcAft>
            </a:pPr>
            <a:r>
              <a:rPr lang="en-US" sz="2400" b="1" dirty="0">
                <a:latin typeface="Times New Roman" panose="02020603050405020304" pitchFamily="18" charset="0"/>
                <a:cs typeface="Times New Roman" panose="02020603050405020304" pitchFamily="18" charset="0"/>
              </a:rPr>
              <a:t>BỘ Y TẾ</a:t>
            </a:r>
            <a:endParaRPr lang="vi-VN" sz="2400" b="1" dirty="0">
              <a:latin typeface="Times New Roman" panose="02020603050405020304" pitchFamily="18" charset="0"/>
              <a:cs typeface="Times New Roman" panose="02020603050405020304" pitchFamily="18" charset="0"/>
            </a:endParaRPr>
          </a:p>
          <a:p>
            <a:pPr algn="ctr">
              <a:lnSpc>
                <a:spcPct val="100000"/>
              </a:lnSpc>
              <a:spcAft>
                <a:spcPts val="600"/>
              </a:spcAft>
            </a:pPr>
            <a:r>
              <a:rPr lang="vi-VN" sz="2400" b="1" dirty="0">
                <a:latin typeface="Times New Roman" panose="02020603050405020304" pitchFamily="18" charset="0"/>
                <a:cs typeface="Times New Roman" panose="02020603050405020304" pitchFamily="18" charset="0"/>
              </a:rPr>
              <a:t>Bệnh viện bạch mai</a:t>
            </a:r>
            <a:endParaRPr lang="en-US" sz="24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115772"/>
            <a:ext cx="1171575" cy="781050"/>
          </a:xfrm>
          <a:prstGeom prst="rect">
            <a:avLst/>
          </a:prstGeom>
        </p:spPr>
      </p:pic>
      <p:sp>
        <p:nvSpPr>
          <p:cNvPr id="9" name="Title 1"/>
          <p:cNvSpPr txBox="1">
            <a:spLocks/>
          </p:cNvSpPr>
          <p:nvPr/>
        </p:nvSpPr>
        <p:spPr>
          <a:xfrm rot="10800000" flipV="1">
            <a:off x="6638386" y="911881"/>
            <a:ext cx="2667000" cy="2586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effectLst>
                  <a:outerShdw blurRad="114300" dist="38100" dir="2700000" algn="tl">
                    <a:srgbClr val="000000">
                      <a:alpha val="26000"/>
                    </a:srgbClr>
                  </a:outerShdw>
                </a:effectLst>
                <a:latin typeface="+mj-lt"/>
                <a:ea typeface="+mj-ea"/>
                <a:cs typeface="+mj-cs"/>
              </a:defRPr>
            </a:lvl1pPr>
          </a:lstStyle>
          <a:p>
            <a:pPr algn="ctr">
              <a:lnSpc>
                <a:spcPct val="100000"/>
              </a:lnSpc>
              <a:spcAft>
                <a:spcPts val="600"/>
              </a:spcAft>
            </a:pPr>
            <a:r>
              <a:rPr lang="vi-VN" sz="600" b="1">
                <a:effectLst>
                  <a:outerShdw blurRad="38100" dist="38100" dir="2700000" algn="tl">
                    <a:srgbClr val="000000">
                      <a:alpha val="43137"/>
                    </a:srgbClr>
                  </a:outerShdw>
                </a:effectLst>
                <a:cs typeface="Times New Roman" panose="02020603050405020304" pitchFamily="18" charset="0"/>
              </a:rPr>
              <a:t>TRUNG Tâm y học hạt nhân và ung bướu</a:t>
            </a:r>
            <a:endParaRPr lang="en-US" sz="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itle 1"/>
          <p:cNvSpPr txBox="1">
            <a:spLocks/>
          </p:cNvSpPr>
          <p:nvPr/>
        </p:nvSpPr>
        <p:spPr>
          <a:xfrm>
            <a:off x="381000" y="4572000"/>
            <a:ext cx="7848600" cy="647514"/>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800" kern="1200" cap="all" baseline="0">
                <a:solidFill>
                  <a:schemeClr val="tx1"/>
                </a:solidFill>
                <a:effectLst>
                  <a:outerShdw blurRad="114300" dist="38100" dir="2700000" algn="tl">
                    <a:srgbClr val="000000">
                      <a:alpha val="26000"/>
                    </a:srgbClr>
                  </a:outerShdw>
                </a:effectLst>
                <a:latin typeface="+mj-lt"/>
                <a:ea typeface="+mj-ea"/>
                <a:cs typeface="+mj-cs"/>
              </a:defRPr>
            </a:lvl1pPr>
          </a:lstStyle>
          <a:p>
            <a:pPr algn="ctr"/>
            <a:r>
              <a:rPr lang="en-US" sz="2400" b="1" cap="none" dirty="0">
                <a:solidFill>
                  <a:schemeClr val="bg1"/>
                </a:solidFill>
                <a:latin typeface="Arial" pitchFamily="34" charset="0"/>
                <a:cs typeface="Arial" pitchFamily="34" charset="0"/>
              </a:rPr>
              <a:t>PGS.TS. </a:t>
            </a:r>
            <a:r>
              <a:rPr lang="en-US" sz="2400" b="1" cap="none" dirty="0" err="1">
                <a:solidFill>
                  <a:schemeClr val="bg1"/>
                </a:solidFill>
                <a:latin typeface="Arial" pitchFamily="34" charset="0"/>
                <a:cs typeface="Arial" pitchFamily="34" charset="0"/>
              </a:rPr>
              <a:t>Trần</a:t>
            </a:r>
            <a:r>
              <a:rPr lang="en-US" sz="2400" b="1" cap="none" dirty="0">
                <a:solidFill>
                  <a:schemeClr val="bg1"/>
                </a:solidFill>
                <a:latin typeface="Arial" pitchFamily="34" charset="0"/>
                <a:cs typeface="Arial" pitchFamily="34" charset="0"/>
              </a:rPr>
              <a:t> </a:t>
            </a:r>
            <a:r>
              <a:rPr lang="en-US" sz="2400" b="1" cap="none" dirty="0" err="1">
                <a:solidFill>
                  <a:schemeClr val="bg1"/>
                </a:solidFill>
                <a:latin typeface="Arial" pitchFamily="34" charset="0"/>
                <a:cs typeface="Arial" pitchFamily="34" charset="0"/>
              </a:rPr>
              <a:t>Đình</a:t>
            </a:r>
            <a:r>
              <a:rPr lang="en-US" sz="2400" b="1" cap="none" dirty="0">
                <a:solidFill>
                  <a:schemeClr val="bg1"/>
                </a:solidFill>
                <a:latin typeface="Arial" pitchFamily="34" charset="0"/>
                <a:cs typeface="Arial" pitchFamily="34" charset="0"/>
              </a:rPr>
              <a:t> </a:t>
            </a:r>
            <a:r>
              <a:rPr lang="en-US" sz="2400" b="1" cap="none" dirty="0" err="1">
                <a:solidFill>
                  <a:schemeClr val="bg1"/>
                </a:solidFill>
                <a:latin typeface="Arial" pitchFamily="34" charset="0"/>
                <a:cs typeface="Arial" pitchFamily="34" charset="0"/>
              </a:rPr>
              <a:t>Hà</a:t>
            </a:r>
            <a:r>
              <a:rPr lang="en-US" sz="2400" b="1" cap="none" dirty="0">
                <a:solidFill>
                  <a:schemeClr val="bg1"/>
                </a:solidFill>
                <a:latin typeface="Arial" pitchFamily="34" charset="0"/>
                <a:cs typeface="Arial" pitchFamily="34" charset="0"/>
              </a:rPr>
              <a:t>, TS.BS. </a:t>
            </a:r>
            <a:r>
              <a:rPr lang="en-US" sz="2400" b="1" cap="none" dirty="0" err="1">
                <a:solidFill>
                  <a:schemeClr val="bg1"/>
                </a:solidFill>
                <a:latin typeface="Arial" pitchFamily="34" charset="0"/>
                <a:cs typeface="Arial" pitchFamily="34" charset="0"/>
              </a:rPr>
              <a:t>Phạm</a:t>
            </a:r>
            <a:r>
              <a:rPr lang="en-US" sz="2400" b="1" cap="none" dirty="0">
                <a:solidFill>
                  <a:schemeClr val="bg1"/>
                </a:solidFill>
                <a:latin typeface="Arial" pitchFamily="34" charset="0"/>
                <a:cs typeface="Arial" pitchFamily="34" charset="0"/>
              </a:rPr>
              <a:t> </a:t>
            </a:r>
            <a:r>
              <a:rPr lang="en-US" sz="2400" b="1" cap="none" dirty="0" err="1">
                <a:solidFill>
                  <a:schemeClr val="bg1"/>
                </a:solidFill>
                <a:latin typeface="Arial" pitchFamily="34" charset="0"/>
                <a:cs typeface="Arial" pitchFamily="34" charset="0"/>
              </a:rPr>
              <a:t>Văn</a:t>
            </a:r>
            <a:r>
              <a:rPr lang="en-US" sz="2400" b="1" cap="none" dirty="0">
                <a:solidFill>
                  <a:schemeClr val="bg1"/>
                </a:solidFill>
                <a:latin typeface="Arial" pitchFamily="34" charset="0"/>
                <a:cs typeface="Arial" pitchFamily="34" charset="0"/>
              </a:rPr>
              <a:t> </a:t>
            </a:r>
            <a:r>
              <a:rPr lang="en-US" sz="2400" b="1" cap="none" dirty="0" err="1">
                <a:solidFill>
                  <a:schemeClr val="bg1"/>
                </a:solidFill>
                <a:latin typeface="Arial" pitchFamily="34" charset="0"/>
                <a:cs typeface="Arial" pitchFamily="34" charset="0"/>
              </a:rPr>
              <a:t>Thái</a:t>
            </a:r>
            <a:endParaRPr lang="vi-VN" sz="2400" b="1" cap="none" dirty="0">
              <a:solidFill>
                <a:schemeClr val="bg1"/>
              </a:solidFill>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78705" cy="1219200"/>
          </a:xfrm>
        </p:spPr>
        <p:txBody>
          <a:bodyPr>
            <a:noAutofit/>
          </a:bodyPr>
          <a:lstStyle/>
          <a:p>
            <a:pPr algn="ctr"/>
            <a:r>
              <a:rPr lang="en-US" sz="2400" b="1" dirty="0">
                <a:solidFill>
                  <a:srgbClr val="00B0F0"/>
                </a:solidFill>
                <a:effectLst/>
                <a:latin typeface="Arial" panose="020B0604020202020204" pitchFamily="34" charset="0"/>
                <a:cs typeface="Arial" panose="020B0604020202020204" pitchFamily="34" charset="0"/>
              </a:rPr>
              <a:t>2. </a:t>
            </a:r>
            <a:r>
              <a:rPr lang="vi-VN" sz="2400" b="1" dirty="0">
                <a:solidFill>
                  <a:srgbClr val="00B0F0"/>
                </a:solidFill>
                <a:effectLst/>
                <a:latin typeface="Arial" panose="020B0604020202020204" pitchFamily="34" charset="0"/>
                <a:cs typeface="Arial" panose="020B0604020202020204" pitchFamily="34" charset="0"/>
              </a:rPr>
              <a:t>Việc tuân thủ quy định của pháp luật về điều kiện của giấy phép về bảo đảm an toàn bức xạ, an ninh nguồn phóng xạ và ứng phó sự cố trong quá trình tiến hành công việc bức xạ</a:t>
            </a:r>
            <a:endParaRPr lang="en-US" sz="2400" dirty="0">
              <a:solidFill>
                <a:srgbClr val="00B0F0"/>
              </a:solidFill>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1" y="1759530"/>
            <a:ext cx="8578704" cy="1916635"/>
          </a:xfrm>
        </p:spPr>
        <p:txBody>
          <a:bodyPr>
            <a:noAutofit/>
          </a:bodyPr>
          <a:lstStyle/>
          <a:p>
            <a:r>
              <a:rPr lang="en-US" dirty="0" err="1">
                <a:solidFill>
                  <a:schemeClr val="bg2"/>
                </a:solidFill>
                <a:latin typeface="Arial" panose="020B0604020202020204" pitchFamily="34" charset="0"/>
                <a:cs typeface="Arial" panose="020B0604020202020204" pitchFamily="34" charset="0"/>
              </a:rPr>
              <a:t>Bệnh</a:t>
            </a:r>
            <a:r>
              <a:rPr lang="en-US" dirty="0">
                <a:solidFill>
                  <a:schemeClr val="bg2"/>
                </a:solidFill>
                <a:latin typeface="Arial" panose="020B0604020202020204" pitchFamily="34" charset="0"/>
                <a:cs typeface="Arial" panose="020B0604020202020204" pitchFamily="34" charset="0"/>
              </a:rPr>
              <a:t> </a:t>
            </a:r>
            <a:r>
              <a:rPr lang="en-US" dirty="0" err="1">
                <a:solidFill>
                  <a:schemeClr val="bg2"/>
                </a:solidFill>
                <a:latin typeface="Arial" panose="020B0604020202020204" pitchFamily="34" charset="0"/>
                <a:cs typeface="Arial" panose="020B0604020202020204" pitchFamily="34" charset="0"/>
              </a:rPr>
              <a:t>viện</a:t>
            </a:r>
            <a:r>
              <a:rPr lang="en-US" dirty="0">
                <a:solidFill>
                  <a:schemeClr val="bg2"/>
                </a:solidFill>
                <a:latin typeface="Arial" panose="020B0604020202020204" pitchFamily="34" charset="0"/>
                <a:cs typeface="Arial" panose="020B0604020202020204" pitchFamily="34" charset="0"/>
              </a:rPr>
              <a:t> </a:t>
            </a:r>
            <a:r>
              <a:rPr lang="vi-VN" dirty="0">
                <a:solidFill>
                  <a:schemeClr val="bg2"/>
                </a:solidFill>
                <a:latin typeface="Arial" panose="020B0604020202020204" pitchFamily="34" charset="0"/>
                <a:cs typeface="Arial" panose="020B0604020202020204" pitchFamily="34" charset="0"/>
              </a:rPr>
              <a:t>đã thành </a:t>
            </a:r>
            <a:r>
              <a:rPr lang="vi-VN" dirty="0">
                <a:solidFill>
                  <a:schemeClr val="bg2"/>
                </a:solidFill>
              </a:rPr>
              <a:t>lập Ban an toàn bức xạ có nhiệm vụ đảm bảo an toàn bức xạ về mọi mặt.</a:t>
            </a:r>
            <a:endParaRPr lang="en-US" dirty="0">
              <a:solidFill>
                <a:schemeClr val="bg2"/>
              </a:solidFill>
            </a:endParaRPr>
          </a:p>
        </p:txBody>
      </p:sp>
      <p:sp>
        <p:nvSpPr>
          <p:cNvPr id="16" name="Content Placeholder 2"/>
          <p:cNvSpPr txBox="1">
            <a:spLocks/>
          </p:cNvSpPr>
          <p:nvPr/>
        </p:nvSpPr>
        <p:spPr>
          <a:xfrm>
            <a:off x="631273" y="6326077"/>
            <a:ext cx="3765037" cy="43780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vi-VN" sz="1800" i="1" dirty="0">
                <a:solidFill>
                  <a:schemeClr val="bg2"/>
                </a:solidFill>
                <a:cs typeface="Arial" pitchFamily="34" charset="0"/>
              </a:rPr>
              <a:t>Danh sách Ban an toàn phóng xạ</a:t>
            </a:r>
            <a:endParaRPr lang="en-US" sz="1800" i="1" dirty="0">
              <a:solidFill>
                <a:schemeClr val="bg2"/>
              </a:solidFill>
              <a:latin typeface="Arial" pitchFamily="34" charset="0"/>
              <a:cs typeface="Arial" pitchFamily="34" charset="0"/>
            </a:endParaRPr>
          </a:p>
        </p:txBody>
      </p:sp>
      <p:sp>
        <p:nvSpPr>
          <p:cNvPr id="17" name="Content Placeholder 2"/>
          <p:cNvSpPr txBox="1">
            <a:spLocks/>
          </p:cNvSpPr>
          <p:nvPr/>
        </p:nvSpPr>
        <p:spPr>
          <a:xfrm>
            <a:off x="4519283" y="6128945"/>
            <a:ext cx="4534018" cy="83207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vi-VN" sz="1800" i="1" dirty="0">
                <a:solidFill>
                  <a:schemeClr val="bg2"/>
                </a:solidFill>
                <a:cs typeface="Arial" pitchFamily="34" charset="0"/>
              </a:rPr>
              <a:t>Chứng chỉ đạt chuẩn người phụ trách ATBX</a:t>
            </a:r>
            <a:endParaRPr lang="en-US" sz="1800" i="1" dirty="0">
              <a:solidFill>
                <a:schemeClr val="bg2"/>
              </a:solidFill>
              <a:latin typeface="Arial" pitchFamily="34" charset="0"/>
              <a:cs typeface="Arial"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682607959"/>
              </p:ext>
            </p:extLst>
          </p:nvPr>
        </p:nvGraphicFramePr>
        <p:xfrm>
          <a:off x="582283" y="3053771"/>
          <a:ext cx="3937000" cy="3037793"/>
        </p:xfrm>
        <a:graphic>
          <a:graphicData uri="http://schemas.openxmlformats.org/presentationml/2006/ole">
            <mc:AlternateContent xmlns:mc="http://schemas.openxmlformats.org/markup-compatibility/2006">
              <mc:Choice xmlns:v="urn:schemas-microsoft-com:vml" Requires="v">
                <p:oleObj spid="_x0000_s1045" r:id="rId4" imgW="7111080" imgH="5485680" progId="">
                  <p:embed/>
                </p:oleObj>
              </mc:Choice>
              <mc:Fallback>
                <p:oleObj r:id="rId4" imgW="7111080" imgH="5485680" progId="">
                  <p:embed/>
                  <p:pic>
                    <p:nvPicPr>
                      <p:cNvPr id="0" name=""/>
                      <p:cNvPicPr/>
                      <p:nvPr/>
                    </p:nvPicPr>
                    <p:blipFill>
                      <a:blip r:embed="rId5"/>
                      <a:stretch>
                        <a:fillRect/>
                      </a:stretch>
                    </p:blipFill>
                    <p:spPr>
                      <a:xfrm>
                        <a:off x="582283" y="3053771"/>
                        <a:ext cx="3937000" cy="3037793"/>
                      </a:xfrm>
                      <a:prstGeom prst="rect">
                        <a:avLst/>
                      </a:prstGeom>
                    </p:spPr>
                  </p:pic>
                </p:oleObj>
              </mc:Fallback>
            </mc:AlternateContent>
          </a:graphicData>
        </a:graphic>
      </p:graphicFrame>
      <p:pic>
        <p:nvPicPr>
          <p:cNvPr id="6" name="Picture 5"/>
          <p:cNvPicPr>
            <a:picLocks noChangeAspect="1"/>
          </p:cNvPicPr>
          <p:nvPr/>
        </p:nvPicPr>
        <p:blipFill>
          <a:blip r:embed="rId6"/>
          <a:stretch>
            <a:fillRect/>
          </a:stretch>
        </p:blipFill>
        <p:spPr>
          <a:xfrm>
            <a:off x="5715000" y="2895208"/>
            <a:ext cx="2383954" cy="3233737"/>
          </a:xfrm>
          <a:prstGeom prst="rect">
            <a:avLst/>
          </a:prstGeom>
        </p:spPr>
      </p:pic>
    </p:spTree>
    <p:extLst>
      <p:ext uri="{BB962C8B-B14F-4D97-AF65-F5344CB8AC3E}">
        <p14:creationId xmlns:p14="http://schemas.microsoft.com/office/powerpoint/2010/main" val="452410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78705" cy="1219200"/>
          </a:xfrm>
        </p:spPr>
        <p:txBody>
          <a:bodyPr>
            <a:noAutofit/>
          </a:bodyPr>
          <a:lstStyle/>
          <a:p>
            <a:pPr algn="ctr"/>
            <a:r>
              <a:rPr lang="en-US" sz="2400" b="1" dirty="0">
                <a:solidFill>
                  <a:srgbClr val="00B0F0"/>
                </a:solidFill>
                <a:effectLst/>
                <a:latin typeface="Arial" panose="020B0604020202020204" pitchFamily="34" charset="0"/>
                <a:cs typeface="Arial" panose="020B0604020202020204" pitchFamily="34" charset="0"/>
              </a:rPr>
              <a:t>2. </a:t>
            </a:r>
            <a:r>
              <a:rPr lang="vi-VN" sz="2400" b="1" dirty="0">
                <a:solidFill>
                  <a:srgbClr val="00B0F0"/>
                </a:solidFill>
                <a:effectLst/>
                <a:latin typeface="Arial" panose="020B0604020202020204" pitchFamily="34" charset="0"/>
                <a:cs typeface="Arial" panose="020B0604020202020204" pitchFamily="34" charset="0"/>
              </a:rPr>
              <a:t>Việc tuân thủ quy định của pháp luật về điều kiện của giấy phép về bảo đảm an toàn bức xạ, an ninh nguồn phóng xạ và ứng phó sự cố trong quá trình tiến hành công việc bức xạ</a:t>
            </a:r>
            <a:endParaRPr lang="en-US" sz="2400" b="1" dirty="0">
              <a:solidFill>
                <a:srgbClr val="00B0F0"/>
              </a:solidFill>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1" y="1759530"/>
            <a:ext cx="8578704" cy="1916635"/>
          </a:xfrm>
        </p:spPr>
        <p:txBody>
          <a:bodyPr>
            <a:noAutofit/>
          </a:bodyPr>
          <a:lstStyle/>
          <a:p>
            <a:pPr algn="just"/>
            <a:r>
              <a:rPr lang="vi-VN" dirty="0">
                <a:solidFill>
                  <a:schemeClr val="bg1"/>
                </a:solidFill>
              </a:rPr>
              <a:t>Thực hiện tốt công tác quản lý liều kế cá nhân, đo liều bức xạ định kỳ hàng quý, hàng năm, rà soát và bổ xung kịp thời liều kế cá nhân cho các cán bộ mới</a:t>
            </a:r>
            <a:endParaRPr lang="en-US" dirty="0">
              <a:solidFill>
                <a:schemeClr val="bg1"/>
              </a:solidFill>
            </a:endParaRPr>
          </a:p>
        </p:txBody>
      </p:sp>
      <p:sp>
        <p:nvSpPr>
          <p:cNvPr id="16" name="Content Placeholder 2"/>
          <p:cNvSpPr txBox="1">
            <a:spLocks/>
          </p:cNvSpPr>
          <p:nvPr/>
        </p:nvSpPr>
        <p:spPr>
          <a:xfrm>
            <a:off x="152400" y="5910041"/>
            <a:ext cx="4608253" cy="43780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vi-VN" sz="1800" i="1" dirty="0">
                <a:solidFill>
                  <a:schemeClr val="bg1"/>
                </a:solidFill>
                <a:cs typeface="Arial" pitchFamily="34" charset="0"/>
              </a:rPr>
              <a:t>Toàn bộ nhân viên được học và chứng nhận NV bức xạ</a:t>
            </a:r>
            <a:endParaRPr lang="en-US" sz="1800" i="1" dirty="0">
              <a:solidFill>
                <a:schemeClr val="bg1"/>
              </a:solidFill>
              <a:latin typeface="Arial" pitchFamily="34" charset="0"/>
              <a:cs typeface="Arial" pitchFamily="34" charset="0"/>
            </a:endParaRPr>
          </a:p>
        </p:txBody>
      </p:sp>
      <p:sp>
        <p:nvSpPr>
          <p:cNvPr id="17" name="Content Placeholder 2"/>
          <p:cNvSpPr txBox="1">
            <a:spLocks/>
          </p:cNvSpPr>
          <p:nvPr/>
        </p:nvSpPr>
        <p:spPr>
          <a:xfrm>
            <a:off x="4578337" y="5896977"/>
            <a:ext cx="4534018" cy="83207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1800" i="1" dirty="0">
                <a:solidFill>
                  <a:schemeClr val="bg1"/>
                </a:solidFill>
                <a:latin typeface="Arial" pitchFamily="34" charset="0"/>
                <a:cs typeface="Arial" pitchFamily="34" charset="0"/>
              </a:rPr>
              <a:t>Đ</a:t>
            </a:r>
            <a:r>
              <a:rPr lang="vi-VN" sz="1800" i="1" dirty="0">
                <a:solidFill>
                  <a:schemeClr val="bg1"/>
                </a:solidFill>
                <a:cs typeface="Arial" pitchFamily="34" charset="0"/>
              </a:rPr>
              <a:t>o liều cá nhân được đo định kỳ hàng quý</a:t>
            </a:r>
            <a:endParaRPr lang="en-US" sz="1800" i="1" dirty="0">
              <a:solidFill>
                <a:schemeClr val="bg1"/>
              </a:solidFill>
              <a:latin typeface="Arial" pitchFamily="34" charset="0"/>
              <a:cs typeface="Arial" pitchFamily="34" charset="0"/>
            </a:endParaRPr>
          </a:p>
        </p:txBody>
      </p:sp>
      <p:pic>
        <p:nvPicPr>
          <p:cNvPr id="4" name="Picture 3"/>
          <p:cNvPicPr>
            <a:picLocks noChangeAspect="1"/>
          </p:cNvPicPr>
          <p:nvPr/>
        </p:nvPicPr>
        <p:blipFill>
          <a:blip r:embed="rId3"/>
          <a:stretch>
            <a:fillRect/>
          </a:stretch>
        </p:blipFill>
        <p:spPr>
          <a:xfrm>
            <a:off x="762000" y="3582093"/>
            <a:ext cx="3545173" cy="1746464"/>
          </a:xfrm>
          <a:prstGeom prst="rect">
            <a:avLst/>
          </a:prstGeom>
        </p:spPr>
      </p:pic>
      <p:pic>
        <p:nvPicPr>
          <p:cNvPr id="7" name="Picture 6"/>
          <p:cNvPicPr>
            <a:picLocks noChangeAspect="1"/>
          </p:cNvPicPr>
          <p:nvPr/>
        </p:nvPicPr>
        <p:blipFill>
          <a:blip r:embed="rId4"/>
          <a:stretch>
            <a:fillRect/>
          </a:stretch>
        </p:blipFill>
        <p:spPr>
          <a:xfrm>
            <a:off x="5020788" y="3582093"/>
            <a:ext cx="3862717" cy="2261531"/>
          </a:xfrm>
          <a:prstGeom prst="rect">
            <a:avLst/>
          </a:prstGeom>
        </p:spPr>
      </p:pic>
    </p:spTree>
    <p:extLst>
      <p:ext uri="{BB962C8B-B14F-4D97-AF65-F5344CB8AC3E}">
        <p14:creationId xmlns:p14="http://schemas.microsoft.com/office/powerpoint/2010/main" val="1148662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78705" cy="1219200"/>
          </a:xfrm>
        </p:spPr>
        <p:txBody>
          <a:bodyPr>
            <a:noAutofit/>
          </a:bodyPr>
          <a:lstStyle/>
          <a:p>
            <a:pPr algn="ctr"/>
            <a:r>
              <a:rPr lang="en-US" sz="2400" b="1" dirty="0">
                <a:solidFill>
                  <a:srgbClr val="00B0F0"/>
                </a:solidFill>
                <a:effectLst/>
                <a:latin typeface="Arial" panose="020B0604020202020204" pitchFamily="34" charset="0"/>
                <a:cs typeface="Arial" panose="020B0604020202020204" pitchFamily="34" charset="0"/>
              </a:rPr>
              <a:t>2. </a:t>
            </a:r>
            <a:r>
              <a:rPr lang="vi-VN" sz="2400" b="1" dirty="0">
                <a:solidFill>
                  <a:srgbClr val="00B0F0"/>
                </a:solidFill>
                <a:effectLst/>
                <a:latin typeface="Arial" panose="020B0604020202020204" pitchFamily="34" charset="0"/>
                <a:cs typeface="Arial" panose="020B0604020202020204" pitchFamily="34" charset="0"/>
              </a:rPr>
              <a:t>Việc tuân thủ quy định của pháp luật về điều kiện của giấy phép về bảo đảm an toàn bức xạ, an ninh nguồn phóng xạ và ứng phó sự cố trong quá trình tiến hành công việc bức xạ</a:t>
            </a:r>
            <a:endParaRPr lang="en-US" sz="2400" dirty="0">
              <a:solidFill>
                <a:srgbClr val="00B0F0"/>
              </a:solidFill>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1" y="1759530"/>
            <a:ext cx="8578704" cy="1916635"/>
          </a:xfrm>
        </p:spPr>
        <p:txBody>
          <a:bodyPr>
            <a:noAutofit/>
          </a:bodyPr>
          <a:lstStyle/>
          <a:p>
            <a:pPr algn="just"/>
            <a:r>
              <a:rPr lang="vi-VN" dirty="0">
                <a:solidFill>
                  <a:schemeClr val="bg1"/>
                </a:solidFill>
                <a:latin typeface="Arial" panose="020B0604020202020204" pitchFamily="34" charset="0"/>
                <a:cs typeface="Arial" panose="020B0604020202020204" pitchFamily="34" charset="0"/>
              </a:rPr>
              <a:t>Định kỳ m</a:t>
            </a:r>
            <a:r>
              <a:rPr lang="it-IT" dirty="0">
                <a:solidFill>
                  <a:schemeClr val="bg1"/>
                </a:solidFill>
                <a:latin typeface="Arial" panose="020B0604020202020204" pitchFamily="34" charset="0"/>
                <a:cs typeface="Arial" panose="020B0604020202020204" pitchFamily="34" charset="0"/>
              </a:rPr>
              <a:t>ở lớp tập huấn</a:t>
            </a:r>
            <a:r>
              <a:rPr lang="vi-VN" dirty="0">
                <a:solidFill>
                  <a:schemeClr val="bg1"/>
                </a:solidFill>
                <a:latin typeface="Arial" panose="020B0604020202020204" pitchFamily="34" charset="0"/>
                <a:cs typeface="Arial" panose="020B0604020202020204" pitchFamily="34" charset="0"/>
              </a:rPr>
              <a:t> mới, tập huấn lại</a:t>
            </a:r>
            <a:r>
              <a:rPr lang="it-IT" dirty="0">
                <a:solidFill>
                  <a:schemeClr val="bg1"/>
                </a:solidFill>
                <a:latin typeface="Arial" panose="020B0604020202020204" pitchFamily="34" charset="0"/>
                <a:cs typeface="Arial" panose="020B0604020202020204" pitchFamily="34" charset="0"/>
              </a:rPr>
              <a:t> cho các kỹ thuật viên, Y tá điều dưỡng về các kỹ thuật ghi đo, san liều, hút liều dược chất  phóng xạ, an toàn vệ sinh bức xạ.</a:t>
            </a:r>
            <a:endParaRPr lang="en-US" dirty="0">
              <a:solidFill>
                <a:schemeClr val="bg1"/>
              </a:solidFill>
              <a:latin typeface="Arial" panose="020B0604020202020204" pitchFamily="34" charset="0"/>
              <a:cs typeface="Arial" panose="020B0604020202020204" pitchFamily="34" charset="0"/>
            </a:endParaRPr>
          </a:p>
        </p:txBody>
      </p:sp>
      <p:sp>
        <p:nvSpPr>
          <p:cNvPr id="16" name="Content Placeholder 2"/>
          <p:cNvSpPr txBox="1">
            <a:spLocks/>
          </p:cNvSpPr>
          <p:nvPr/>
        </p:nvSpPr>
        <p:spPr>
          <a:xfrm>
            <a:off x="152400" y="5910041"/>
            <a:ext cx="4608253" cy="43780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vi-VN" sz="1800" i="1" dirty="0">
                <a:solidFill>
                  <a:srgbClr val="0070C0"/>
                </a:solidFill>
                <a:cs typeface="Arial" pitchFamily="34" charset="0"/>
              </a:rPr>
              <a:t>Nhân viên được trang bị thiết bị </a:t>
            </a:r>
          </a:p>
          <a:p>
            <a:pPr marL="0" indent="0" algn="ctr">
              <a:buNone/>
            </a:pPr>
            <a:r>
              <a:rPr lang="vi-VN" sz="1800" i="1" dirty="0">
                <a:solidFill>
                  <a:srgbClr val="0070C0"/>
                </a:solidFill>
                <a:cs typeface="Arial" pitchFamily="34" charset="0"/>
              </a:rPr>
              <a:t>bảo hộ ATBX</a:t>
            </a:r>
            <a:endParaRPr lang="en-US" sz="1800" i="1" dirty="0">
              <a:solidFill>
                <a:srgbClr val="0070C0"/>
              </a:solidFill>
              <a:latin typeface="Arial" pitchFamily="34" charset="0"/>
              <a:cs typeface="Arial" pitchFamily="34" charset="0"/>
            </a:endParaRPr>
          </a:p>
        </p:txBody>
      </p:sp>
      <p:sp>
        <p:nvSpPr>
          <p:cNvPr id="17" name="Content Placeholder 2"/>
          <p:cNvSpPr txBox="1">
            <a:spLocks/>
          </p:cNvSpPr>
          <p:nvPr/>
        </p:nvSpPr>
        <p:spPr>
          <a:xfrm>
            <a:off x="4349487" y="6044127"/>
            <a:ext cx="4534018" cy="83207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vi-VN" sz="1800" i="1" dirty="0">
                <a:solidFill>
                  <a:srgbClr val="0070C0"/>
                </a:solidFill>
                <a:cs typeface="Arial" pitchFamily="34" charset="0"/>
              </a:rPr>
              <a:t>Tập trung tập huấn</a:t>
            </a:r>
            <a:endParaRPr lang="en-US" sz="1800" i="1" dirty="0">
              <a:solidFill>
                <a:srgbClr val="0070C0"/>
              </a:solidFill>
              <a:latin typeface="Arial" pitchFamily="34" charset="0"/>
              <a:cs typeface="Arial" pitchFamily="34" charset="0"/>
            </a:endParaRPr>
          </a:p>
        </p:txBody>
      </p:sp>
      <p:pic>
        <p:nvPicPr>
          <p:cNvPr id="5" name="Picture 4"/>
          <p:cNvPicPr>
            <a:picLocks noChangeAspect="1"/>
          </p:cNvPicPr>
          <p:nvPr/>
        </p:nvPicPr>
        <p:blipFill>
          <a:blip r:embed="rId3"/>
          <a:stretch>
            <a:fillRect/>
          </a:stretch>
        </p:blipFill>
        <p:spPr>
          <a:xfrm>
            <a:off x="1626080" y="3453606"/>
            <a:ext cx="1219200" cy="2456435"/>
          </a:xfrm>
          <a:prstGeom prst="rect">
            <a:avLst/>
          </a:prstGeom>
        </p:spPr>
      </p:pic>
      <p:pic>
        <p:nvPicPr>
          <p:cNvPr id="6" name="Picture 5"/>
          <p:cNvPicPr>
            <a:picLocks noChangeAspect="1"/>
          </p:cNvPicPr>
          <p:nvPr/>
        </p:nvPicPr>
        <p:blipFill>
          <a:blip r:embed="rId4"/>
          <a:stretch>
            <a:fillRect/>
          </a:stretch>
        </p:blipFill>
        <p:spPr>
          <a:xfrm>
            <a:off x="4123426" y="3488369"/>
            <a:ext cx="4495800" cy="2541578"/>
          </a:xfrm>
          <a:prstGeom prst="rect">
            <a:avLst/>
          </a:prstGeom>
        </p:spPr>
      </p:pic>
    </p:spTree>
    <p:extLst>
      <p:ext uri="{BB962C8B-B14F-4D97-AF65-F5344CB8AC3E}">
        <p14:creationId xmlns:p14="http://schemas.microsoft.com/office/powerpoint/2010/main" val="4040074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78705" cy="1219200"/>
          </a:xfrm>
        </p:spPr>
        <p:txBody>
          <a:bodyPr>
            <a:noAutofit/>
          </a:bodyPr>
          <a:lstStyle/>
          <a:p>
            <a:pPr algn="ctr"/>
            <a:r>
              <a:rPr lang="en-US" sz="2400" b="1" dirty="0">
                <a:solidFill>
                  <a:srgbClr val="00B0F0"/>
                </a:solidFill>
                <a:effectLst/>
                <a:latin typeface="Arial" panose="020B0604020202020204" pitchFamily="34" charset="0"/>
                <a:cs typeface="Arial" panose="020B0604020202020204" pitchFamily="34" charset="0"/>
              </a:rPr>
              <a:t>2. </a:t>
            </a:r>
            <a:r>
              <a:rPr lang="vi-VN" sz="2400" b="1" dirty="0">
                <a:solidFill>
                  <a:srgbClr val="00B0F0"/>
                </a:solidFill>
                <a:effectLst/>
                <a:latin typeface="Arial" panose="020B0604020202020204" pitchFamily="34" charset="0"/>
                <a:cs typeface="Arial" panose="020B0604020202020204" pitchFamily="34" charset="0"/>
              </a:rPr>
              <a:t>Việc tuân thủ quy định của pháp luật về điều kiện của giấy phép về bảo đảm an toàn bức xạ, an ninh nguồn phóng xạ và ứng phó sự cố trong quá trình tiến hành công việc bức xạ</a:t>
            </a:r>
            <a:endParaRPr lang="en-US" sz="2400" dirty="0">
              <a:solidFill>
                <a:srgbClr val="00B0F0"/>
              </a:solidFill>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0" y="1905000"/>
            <a:ext cx="8578704" cy="1916635"/>
          </a:xfrm>
        </p:spPr>
        <p:txBody>
          <a:bodyPr>
            <a:noAutofit/>
          </a:bodyPr>
          <a:lstStyle/>
          <a:p>
            <a:pPr algn="just"/>
            <a:r>
              <a:rPr lang="vi-VN" dirty="0">
                <a:solidFill>
                  <a:srgbClr val="002060"/>
                </a:solidFill>
              </a:rPr>
              <a:t>Tháng 11 hàng năm, thực hiện báo cáo thực trạng tiến hành công việc bức xạ tới Cục ATBXHN</a:t>
            </a:r>
          </a:p>
          <a:p>
            <a:pPr algn="just"/>
            <a:r>
              <a:rPr lang="vi-VN" dirty="0">
                <a:solidFill>
                  <a:srgbClr val="002060"/>
                </a:solidFill>
              </a:rPr>
              <a:t>Hàng năm, BV luôn được các cơ quan quản lý nhà nước có thẩm quyền về an toàn bức xạ như Cục an toàn bức xạ và hạt nhân, Bộ Khoa học và công nghệ, Sở tài nguyên môi trường, Bộ Y tế ...... tới kiểm tra, thanh tra. Các góp ý và nhắc nhở luôn được BV tiếp thu, tích cực thực hiện. </a:t>
            </a:r>
            <a:endParaRPr lang="en-US" dirty="0"/>
          </a:p>
        </p:txBody>
      </p:sp>
    </p:spTree>
    <p:extLst>
      <p:ext uri="{BB962C8B-B14F-4D97-AF65-F5344CB8AC3E}">
        <p14:creationId xmlns:p14="http://schemas.microsoft.com/office/powerpoint/2010/main" val="2796744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65295" y="228600"/>
            <a:ext cx="7511905" cy="762000"/>
          </a:xfrm>
        </p:spPr>
        <p:txBody>
          <a:bodyPr>
            <a:noAutofit/>
          </a:bodyPr>
          <a:lstStyle/>
          <a:p>
            <a:pPr algn="ctr"/>
            <a:r>
              <a:rPr lang="vi-VN" sz="3200" b="1" dirty="0">
                <a:solidFill>
                  <a:srgbClr val="00B0F0"/>
                </a:solidFill>
                <a:effectLst/>
                <a:latin typeface="Arial" panose="020B0604020202020204" pitchFamily="34" charset="0"/>
                <a:cs typeface="Arial" panose="020B0604020202020204" pitchFamily="34" charset="0"/>
              </a:rPr>
              <a:t>3. Hỗ trợ công tác quản lý an     toàn bức xạ</a:t>
            </a:r>
            <a:endParaRPr lang="en-US" sz="3200" dirty="0">
              <a:solidFill>
                <a:srgbClr val="00B0F0"/>
              </a:solidFill>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941345"/>
            <a:ext cx="8382000" cy="2678635"/>
          </a:xfrm>
        </p:spPr>
        <p:txBody>
          <a:bodyPr>
            <a:noAutofit/>
          </a:bodyPr>
          <a:lstStyle/>
          <a:p>
            <a:pPr marL="0" lvl="0" indent="0" algn="just">
              <a:buNone/>
            </a:pPr>
            <a:r>
              <a:rPr lang="en-US" sz="2000" dirty="0" err="1">
                <a:solidFill>
                  <a:schemeClr val="bg1"/>
                </a:solidFill>
                <a:latin typeface="Arial" panose="020B0604020202020204" pitchFamily="34" charset="0"/>
                <a:cs typeface="Arial" panose="020B0604020202020204" pitchFamily="34" charset="0"/>
              </a:rPr>
              <a:t>Trung</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tâm</a:t>
            </a:r>
            <a:r>
              <a:rPr lang="vi-VN" sz="2000" dirty="0">
                <a:solidFill>
                  <a:schemeClr val="bg1"/>
                </a:solidFill>
                <a:latin typeface="Arial" panose="020B0604020202020204" pitchFamily="34" charset="0"/>
                <a:cs typeface="Arial" panose="020B0604020202020204" pitchFamily="34" charset="0"/>
              </a:rPr>
              <a:t> </a:t>
            </a:r>
            <a:r>
              <a:rPr lang="vi-VN" sz="2000" dirty="0">
                <a:solidFill>
                  <a:schemeClr val="bg1"/>
                </a:solidFill>
              </a:rPr>
              <a:t>đảm bảo công tác an toàn atbx, an ninh hạt nhân: </a:t>
            </a:r>
          </a:p>
          <a:p>
            <a:pPr lvl="1" algn="just">
              <a:lnSpc>
                <a:spcPct val="100000"/>
              </a:lnSpc>
              <a:spcBef>
                <a:spcPts val="0"/>
              </a:spcBef>
            </a:pPr>
            <a:r>
              <a:rPr lang="vi-VN" dirty="0">
                <a:solidFill>
                  <a:schemeClr val="bg1"/>
                </a:solidFill>
              </a:rPr>
              <a:t>Có biển hướng dẫn, cảnh báo rõ ràng đầy đủ tại từng khu vực bức xạ để mọi người được biết. </a:t>
            </a:r>
          </a:p>
          <a:p>
            <a:pPr lvl="1" algn="just">
              <a:lnSpc>
                <a:spcPct val="100000"/>
              </a:lnSpc>
              <a:spcBef>
                <a:spcPts val="0"/>
              </a:spcBef>
            </a:pPr>
            <a:r>
              <a:rPr lang="vi-VN" dirty="0">
                <a:solidFill>
                  <a:schemeClr val="bg1"/>
                </a:solidFill>
              </a:rPr>
              <a:t>Đối với các khu vực bệnh nhân uống </a:t>
            </a:r>
            <a:r>
              <a:rPr lang="en-US" dirty="0" err="1">
                <a:solidFill>
                  <a:schemeClr val="bg1"/>
                </a:solidFill>
                <a:latin typeface="Arial" panose="020B0604020202020204" pitchFamily="34" charset="0"/>
                <a:cs typeface="Arial" panose="020B0604020202020204" pitchFamily="34" charset="0"/>
              </a:rPr>
              <a:t>dược</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chất</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phóng</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xạ</a:t>
            </a:r>
            <a:r>
              <a:rPr lang="en-US" dirty="0">
                <a:solidFill>
                  <a:schemeClr val="bg1"/>
                </a:solidFill>
                <a:latin typeface="Arial" panose="020B0604020202020204" pitchFamily="34" charset="0"/>
                <a:cs typeface="Arial" panose="020B0604020202020204" pitchFamily="34" charset="0"/>
              </a:rPr>
              <a:t> </a:t>
            </a:r>
            <a:r>
              <a:rPr lang="vi-VN" dirty="0">
                <a:solidFill>
                  <a:schemeClr val="bg1"/>
                </a:solidFill>
                <a:latin typeface="Arial" panose="020B0604020202020204" pitchFamily="34" charset="0"/>
                <a:cs typeface="Arial" panose="020B0604020202020204" pitchFamily="34" charset="0"/>
              </a:rPr>
              <a:t>để </a:t>
            </a:r>
            <a:r>
              <a:rPr lang="vi-VN" dirty="0">
                <a:solidFill>
                  <a:schemeClr val="bg1"/>
                </a:solidFill>
              </a:rPr>
              <a:t>chẩn đoán và điều trị: bệnh nhân được đeo thẻ riêng biệt, được nhân viên hướng dẫn một cách tỉ mỉ, chi tiết, được phát tờ hướng dẫn bệnh nhân sau khi xuất viện, </a:t>
            </a:r>
          </a:p>
          <a:p>
            <a:pPr lvl="1" algn="just">
              <a:lnSpc>
                <a:spcPct val="100000"/>
              </a:lnSpc>
              <a:spcBef>
                <a:spcPts val="0"/>
              </a:spcBef>
            </a:pPr>
            <a:r>
              <a:rPr lang="vi-VN" dirty="0">
                <a:solidFill>
                  <a:schemeClr val="bg1"/>
                </a:solidFill>
              </a:rPr>
              <a:t>Có lối đi riêng cho những bệnh nhân đến ngày xuất viện</a:t>
            </a:r>
            <a:r>
              <a:rPr lang="en-US" dirty="0">
                <a:solidFill>
                  <a:schemeClr val="bg1"/>
                </a:solidFill>
              </a:rPr>
              <a:t> </a:t>
            </a:r>
            <a:r>
              <a:rPr lang="en-US" dirty="0">
                <a:solidFill>
                  <a:schemeClr val="bg1"/>
                </a:solidFill>
                <a:latin typeface="Arial" panose="020B0604020202020204" pitchFamily="34" charset="0"/>
                <a:cs typeface="Arial" panose="020B0604020202020204" pitchFamily="34" charset="0"/>
              </a:rPr>
              <a:t>(</a:t>
            </a:r>
            <a:r>
              <a:rPr lang="en-US" dirty="0" err="1">
                <a:solidFill>
                  <a:schemeClr val="bg1"/>
                </a:solidFill>
                <a:latin typeface="Arial" panose="020B0604020202020204" pitchFamily="34" charset="0"/>
                <a:cs typeface="Arial" panose="020B0604020202020204" pitchFamily="34" charset="0"/>
              </a:rPr>
              <a:t>với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vạch</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ké</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hướng</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dẫn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trên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sàn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nhà</a:t>
            </a:r>
            <a:r>
              <a:rPr lang="en-US" dirty="0">
                <a:solidFill>
                  <a:schemeClr val="bg1"/>
                </a:solidFill>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3"/>
          <a:stretch>
            <a:fillRect/>
          </a:stretch>
        </p:blipFill>
        <p:spPr>
          <a:xfrm>
            <a:off x="914400" y="4114800"/>
            <a:ext cx="2133600" cy="2492721"/>
          </a:xfrm>
          <a:prstGeom prst="rect">
            <a:avLst/>
          </a:prstGeom>
        </p:spPr>
      </p:pic>
      <p:pic>
        <p:nvPicPr>
          <p:cNvPr id="5" name="Picture 4"/>
          <p:cNvPicPr>
            <a:picLocks noChangeAspect="1"/>
          </p:cNvPicPr>
          <p:nvPr/>
        </p:nvPicPr>
        <p:blipFill>
          <a:blip r:embed="rId4"/>
          <a:stretch>
            <a:fillRect/>
          </a:stretch>
        </p:blipFill>
        <p:spPr>
          <a:xfrm>
            <a:off x="4191000" y="4160957"/>
            <a:ext cx="4135625" cy="1967987"/>
          </a:xfrm>
          <a:prstGeom prst="rect">
            <a:avLst/>
          </a:prstGeom>
        </p:spPr>
      </p:pic>
      <p:sp>
        <p:nvSpPr>
          <p:cNvPr id="6" name="Content Placeholder 2"/>
          <p:cNvSpPr txBox="1">
            <a:spLocks/>
          </p:cNvSpPr>
          <p:nvPr/>
        </p:nvSpPr>
        <p:spPr>
          <a:xfrm>
            <a:off x="685800" y="6249362"/>
            <a:ext cx="9067800" cy="43780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vi-VN" sz="1800" i="1" dirty="0">
                <a:solidFill>
                  <a:srgbClr val="002060"/>
                </a:solidFill>
                <a:cs typeface="Arial" pitchFamily="34" charset="0"/>
              </a:rPr>
              <a:t>Biển báo, hướng dẫn rõ ràng, chi tiết</a:t>
            </a:r>
            <a:endParaRPr lang="en-US" sz="1800" i="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206466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65295" y="228600"/>
            <a:ext cx="7511905" cy="762000"/>
          </a:xfrm>
        </p:spPr>
        <p:txBody>
          <a:bodyPr>
            <a:noAutofit/>
          </a:bodyPr>
          <a:lstStyle/>
          <a:p>
            <a:pPr algn="ctr"/>
            <a:r>
              <a:rPr lang="vi-VN" sz="3200" b="1" dirty="0">
                <a:solidFill>
                  <a:srgbClr val="00B0F0"/>
                </a:solidFill>
                <a:effectLst/>
                <a:latin typeface="Arial" panose="020B0604020202020204" pitchFamily="34" charset="0"/>
                <a:cs typeface="Arial" panose="020B0604020202020204" pitchFamily="34" charset="0"/>
              </a:rPr>
              <a:t>3. Hỗ trợ công tác quản lý an     toàn bức xạ</a:t>
            </a:r>
            <a:endParaRPr lang="en-US" sz="3200" dirty="0">
              <a:solidFill>
                <a:srgbClr val="00B0F0"/>
              </a:solidFill>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143000"/>
            <a:ext cx="8305800" cy="2678635"/>
          </a:xfrm>
        </p:spPr>
        <p:txBody>
          <a:bodyPr>
            <a:noAutofit/>
          </a:bodyPr>
          <a:lstStyle/>
          <a:p>
            <a:pPr lvl="0" algn="just"/>
            <a:r>
              <a:rPr lang="vi-VN" dirty="0">
                <a:solidFill>
                  <a:schemeClr val="bg1"/>
                </a:solidFill>
              </a:rPr>
              <a:t>Luôn</a:t>
            </a:r>
            <a:r>
              <a:rPr lang="vi-VN"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b</a:t>
            </a:r>
            <a:r>
              <a:rPr lang="vi-VN" dirty="0">
                <a:solidFill>
                  <a:schemeClr val="bg1"/>
                </a:solidFill>
                <a:latin typeface="Arial" panose="020B0604020202020204" pitchFamily="34" charset="0"/>
                <a:cs typeface="Arial" panose="020B0604020202020204" pitchFamily="34" charset="0"/>
              </a:rPr>
              <a:t>áo </a:t>
            </a:r>
            <a:r>
              <a:rPr lang="vi-VN" dirty="0">
                <a:solidFill>
                  <a:schemeClr val="bg1"/>
                </a:solidFill>
              </a:rPr>
              <a:t>cáo thực trạng tại cơ sở một cách đầy đủ cho các cấp quản lý để cấp quản lý thực hiện tốt chức năng nhiệm vụ.</a:t>
            </a:r>
            <a:endParaRPr lang="en-US" dirty="0">
              <a:solidFill>
                <a:schemeClr val="bg1"/>
              </a:solidFill>
            </a:endParaRPr>
          </a:p>
        </p:txBody>
      </p:sp>
      <p:sp>
        <p:nvSpPr>
          <p:cNvPr id="6" name="Content Placeholder 2"/>
          <p:cNvSpPr txBox="1">
            <a:spLocks/>
          </p:cNvSpPr>
          <p:nvPr/>
        </p:nvSpPr>
        <p:spPr>
          <a:xfrm>
            <a:off x="2362200" y="6172932"/>
            <a:ext cx="5167312" cy="43780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vi-VN" sz="1800" i="1" dirty="0">
                <a:solidFill>
                  <a:srgbClr val="0070C0"/>
                </a:solidFill>
                <a:cs typeface="Arial" pitchFamily="34" charset="0"/>
              </a:rPr>
              <a:t>Họp báo cáo cấp quản lý </a:t>
            </a:r>
            <a:r>
              <a:rPr lang="en-US" sz="1800" i="1" dirty="0" err="1">
                <a:solidFill>
                  <a:srgbClr val="0070C0"/>
                </a:solidFill>
                <a:latin typeface="Arial" panose="020B0604020202020204" pitchFamily="34" charset="0"/>
                <a:cs typeface="Arial" panose="020B0604020202020204" pitchFamily="34" charset="0"/>
              </a:rPr>
              <a:t>trong</a:t>
            </a:r>
            <a:r>
              <a:rPr lang="en-US" sz="1800" i="1" dirty="0">
                <a:solidFill>
                  <a:srgbClr val="0070C0"/>
                </a:solidFill>
                <a:latin typeface="Arial" panose="020B0604020202020204" pitchFamily="34" charset="0"/>
                <a:cs typeface="Arial" panose="020B0604020202020204" pitchFamily="34" charset="0"/>
              </a:rPr>
              <a:t> </a:t>
            </a:r>
            <a:r>
              <a:rPr lang="vi-VN" sz="1800" i="1" dirty="0">
                <a:solidFill>
                  <a:srgbClr val="0070C0"/>
                </a:solidFill>
                <a:cs typeface="Arial" pitchFamily="34" charset="0"/>
              </a:rPr>
              <a:t>bệnh viện</a:t>
            </a:r>
            <a:endParaRPr lang="en-US" sz="1800" i="1" dirty="0">
              <a:solidFill>
                <a:srgbClr val="0070C0"/>
              </a:solidFill>
              <a:latin typeface="Arial" pitchFamily="34" charset="0"/>
              <a:cs typeface="Arial" pitchFamily="34" charset="0"/>
            </a:endParaRPr>
          </a:p>
        </p:txBody>
      </p:sp>
      <p:pic>
        <p:nvPicPr>
          <p:cNvPr id="7" name="Picture 6"/>
          <p:cNvPicPr>
            <a:picLocks noChangeAspect="1"/>
          </p:cNvPicPr>
          <p:nvPr/>
        </p:nvPicPr>
        <p:blipFill>
          <a:blip r:embed="rId3"/>
          <a:stretch>
            <a:fillRect/>
          </a:stretch>
        </p:blipFill>
        <p:spPr>
          <a:xfrm>
            <a:off x="2362200" y="2590800"/>
            <a:ext cx="5014912" cy="3354106"/>
          </a:xfrm>
          <a:prstGeom prst="rect">
            <a:avLst/>
          </a:prstGeom>
        </p:spPr>
      </p:pic>
    </p:spTree>
    <p:extLst>
      <p:ext uri="{BB962C8B-B14F-4D97-AF65-F5344CB8AC3E}">
        <p14:creationId xmlns:p14="http://schemas.microsoft.com/office/powerpoint/2010/main" val="3061186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426305" cy="762000"/>
          </a:xfrm>
        </p:spPr>
        <p:txBody>
          <a:bodyPr>
            <a:noAutofit/>
          </a:bodyPr>
          <a:lstStyle/>
          <a:p>
            <a:pPr algn="ctr"/>
            <a:r>
              <a:rPr lang="vi-VN" sz="2800" b="1" dirty="0">
                <a:solidFill>
                  <a:srgbClr val="0070C0"/>
                </a:solidFill>
                <a:latin typeface="Arial" pitchFamily="34" charset="0"/>
                <a:cs typeface="Arial" pitchFamily="34" charset="0"/>
              </a:rPr>
              <a:t>4. n</a:t>
            </a:r>
            <a:r>
              <a:rPr lang="en-US" sz="2800" b="1" dirty="0" err="1">
                <a:solidFill>
                  <a:srgbClr val="0070C0"/>
                </a:solidFill>
                <a:latin typeface="Arial" pitchFamily="34" charset="0"/>
                <a:cs typeface="Arial" pitchFamily="34" charset="0"/>
              </a:rPr>
              <a:t>hững</a:t>
            </a:r>
            <a:r>
              <a:rPr lang="vi-VN" sz="2800" b="1" dirty="0">
                <a:solidFill>
                  <a:srgbClr val="0070C0"/>
                </a:solidFill>
                <a:latin typeface="Arial" pitchFamily="34" charset="0"/>
                <a:cs typeface="Arial" pitchFamily="34" charset="0"/>
              </a:rPr>
              <a:t> đóng góp nổi bật </a:t>
            </a:r>
            <a:r>
              <a:rPr lang="en-US" sz="2800" b="1" dirty="0" err="1">
                <a:solidFill>
                  <a:srgbClr val="0070C0"/>
                </a:solidFill>
                <a:latin typeface="Arial" pitchFamily="34" charset="0"/>
                <a:cs typeface="Arial" pitchFamily="34" charset="0"/>
              </a:rPr>
              <a:t>vào</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sự</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phát</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triển</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chung</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của</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bệnh</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viện</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của</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ngành</a:t>
            </a:r>
            <a:endParaRPr lang="en-US" sz="2800" dirty="0">
              <a:solidFill>
                <a:srgbClr val="0070C0"/>
              </a:solidFill>
            </a:endParaRPr>
          </a:p>
        </p:txBody>
      </p:sp>
      <p:sp>
        <p:nvSpPr>
          <p:cNvPr id="3" name="Content Placeholder 2"/>
          <p:cNvSpPr>
            <a:spLocks noGrp="1"/>
          </p:cNvSpPr>
          <p:nvPr>
            <p:ph idx="1"/>
          </p:nvPr>
        </p:nvSpPr>
        <p:spPr>
          <a:xfrm>
            <a:off x="304800" y="1600200"/>
            <a:ext cx="8578704" cy="2678635"/>
          </a:xfrm>
        </p:spPr>
        <p:txBody>
          <a:bodyPr>
            <a:noAutofit/>
          </a:bodyPr>
          <a:lstStyle/>
          <a:p>
            <a:pPr marL="0" indent="0" algn="just">
              <a:buNone/>
            </a:pPr>
            <a:r>
              <a:rPr lang="en-US" b="1" i="1" dirty="0" err="1">
                <a:solidFill>
                  <a:srgbClr val="0070C0"/>
                </a:solidFill>
                <a:latin typeface="Arial" panose="020B0604020202020204" pitchFamily="34" charset="0"/>
                <a:cs typeface="Arial" pitchFamily="34" charset="0"/>
              </a:rPr>
              <a:t>Về</a:t>
            </a:r>
            <a:r>
              <a:rPr lang="en-US" b="1" i="1" dirty="0">
                <a:solidFill>
                  <a:srgbClr val="0070C0"/>
                </a:solidFill>
                <a:latin typeface="Arial" panose="020B0604020202020204" pitchFamily="34" charset="0"/>
                <a:cs typeface="Arial" pitchFamily="34" charset="0"/>
              </a:rPr>
              <a:t> </a:t>
            </a:r>
            <a:r>
              <a:rPr lang="en-US" b="1" i="1" dirty="0" err="1">
                <a:solidFill>
                  <a:srgbClr val="0070C0"/>
                </a:solidFill>
                <a:latin typeface="Arial" panose="020B0604020202020204" pitchFamily="34" charset="0"/>
                <a:cs typeface="Arial" pitchFamily="34" charset="0"/>
              </a:rPr>
              <a:t>chuyên</a:t>
            </a:r>
            <a:r>
              <a:rPr lang="en-US" b="1" i="1" dirty="0">
                <a:solidFill>
                  <a:srgbClr val="0070C0"/>
                </a:solidFill>
                <a:latin typeface="Arial" panose="020B0604020202020204" pitchFamily="34" charset="0"/>
                <a:cs typeface="Arial" pitchFamily="34" charset="0"/>
              </a:rPr>
              <a:t> </a:t>
            </a:r>
            <a:r>
              <a:rPr lang="en-US" b="1" i="1" dirty="0" err="1">
                <a:solidFill>
                  <a:srgbClr val="0070C0"/>
                </a:solidFill>
                <a:latin typeface="Arial" panose="020B0604020202020204" pitchFamily="34" charset="0"/>
                <a:cs typeface="Arial" pitchFamily="34" charset="0"/>
              </a:rPr>
              <a:t>môn</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Đã</a:t>
            </a:r>
            <a:r>
              <a:rPr lang="en-US" b="1" i="1"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triển</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khai</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và</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ứng</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dụng</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thành</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công</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nhiều</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kỹ</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thuật</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cao</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hiện</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đại</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đạt</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mức</a:t>
            </a:r>
            <a:r>
              <a:rPr lang="en-US" dirty="0">
                <a:solidFill>
                  <a:schemeClr val="bg1"/>
                </a:solidFill>
                <a:latin typeface="Arial" panose="020B0604020202020204" pitchFamily="34" charset="0"/>
                <a:cs typeface="Arial" pitchFamily="34" charset="0"/>
              </a:rPr>
              <a:t> </a:t>
            </a:r>
            <a:r>
              <a:rPr lang="en-US" dirty="0" err="1">
                <a:solidFill>
                  <a:srgbClr val="FF0000"/>
                </a:solidFill>
                <a:latin typeface="Arial" panose="020B0604020202020204" pitchFamily="34" charset="0"/>
                <a:cs typeface="Arial" pitchFamily="34" charset="0"/>
              </a:rPr>
              <a:t>ngang</a:t>
            </a:r>
            <a:r>
              <a:rPr lang="en-US" dirty="0">
                <a:solidFill>
                  <a:srgbClr val="FF0000"/>
                </a:solidFill>
                <a:latin typeface="Arial" panose="020B0604020202020204" pitchFamily="34" charset="0"/>
                <a:cs typeface="Arial" pitchFamily="34" charset="0"/>
              </a:rPr>
              <a:t> </a:t>
            </a:r>
            <a:r>
              <a:rPr lang="en-US" dirty="0" err="1">
                <a:solidFill>
                  <a:srgbClr val="FF0000"/>
                </a:solidFill>
                <a:latin typeface="Arial" panose="020B0604020202020204" pitchFamily="34" charset="0"/>
                <a:cs typeface="Arial" pitchFamily="34" charset="0"/>
              </a:rPr>
              <a:t>tầm</a:t>
            </a:r>
            <a:r>
              <a:rPr lang="en-US" dirty="0">
                <a:solidFill>
                  <a:srgbClr val="FF0000"/>
                </a:solidFill>
                <a:latin typeface="Arial" panose="020B0604020202020204" pitchFamily="34" charset="0"/>
                <a:cs typeface="Arial" pitchFamily="34" charset="0"/>
              </a:rPr>
              <a:t> </a:t>
            </a:r>
            <a:r>
              <a:rPr lang="en-US" dirty="0" err="1">
                <a:solidFill>
                  <a:srgbClr val="FF0000"/>
                </a:solidFill>
                <a:latin typeface="Arial" panose="020B0604020202020204" pitchFamily="34" charset="0"/>
                <a:cs typeface="Arial" pitchFamily="34" charset="0"/>
              </a:rPr>
              <a:t>các</a:t>
            </a:r>
            <a:r>
              <a:rPr lang="en-US" dirty="0">
                <a:solidFill>
                  <a:srgbClr val="FF0000"/>
                </a:solidFill>
                <a:latin typeface="Arial" panose="020B0604020202020204" pitchFamily="34" charset="0"/>
                <a:cs typeface="Arial" pitchFamily="34" charset="0"/>
              </a:rPr>
              <a:t> </a:t>
            </a:r>
            <a:r>
              <a:rPr lang="en-US" dirty="0" err="1">
                <a:solidFill>
                  <a:srgbClr val="FF0000"/>
                </a:solidFill>
                <a:latin typeface="Arial" panose="020B0604020202020204" pitchFamily="34" charset="0"/>
                <a:cs typeface="Arial" pitchFamily="34" charset="0"/>
              </a:rPr>
              <a:t>nước</a:t>
            </a:r>
            <a:r>
              <a:rPr lang="en-US" dirty="0">
                <a:solidFill>
                  <a:srgbClr val="FF0000"/>
                </a:solidFill>
                <a:latin typeface="Arial" panose="020B0604020202020204" pitchFamily="34" charset="0"/>
                <a:cs typeface="Arial" pitchFamily="34" charset="0"/>
              </a:rPr>
              <a:t> </a:t>
            </a:r>
            <a:r>
              <a:rPr lang="en-US" dirty="0" err="1">
                <a:solidFill>
                  <a:srgbClr val="FF0000"/>
                </a:solidFill>
                <a:latin typeface="Arial" panose="020B0604020202020204" pitchFamily="34" charset="0"/>
                <a:cs typeface="Arial" pitchFamily="34" charset="0"/>
              </a:rPr>
              <a:t>phát</a:t>
            </a:r>
            <a:r>
              <a:rPr lang="en-US" dirty="0">
                <a:solidFill>
                  <a:srgbClr val="FF0000"/>
                </a:solidFill>
                <a:latin typeface="Arial" panose="020B0604020202020204" pitchFamily="34" charset="0"/>
                <a:cs typeface="Arial" pitchFamily="34" charset="0"/>
              </a:rPr>
              <a:t> </a:t>
            </a:r>
            <a:r>
              <a:rPr lang="en-US" dirty="0" err="1">
                <a:solidFill>
                  <a:srgbClr val="FF0000"/>
                </a:solidFill>
                <a:latin typeface="Arial" panose="020B0604020202020204" pitchFamily="34" charset="0"/>
                <a:cs typeface="Arial" pitchFamily="34" charset="0"/>
              </a:rPr>
              <a:t>triển</a:t>
            </a:r>
            <a:r>
              <a:rPr lang="en-US" dirty="0">
                <a:solidFill>
                  <a:srgbClr val="FF0000"/>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ngang</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tầm</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khu</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vực</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và</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thế</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giới</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trong</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đó</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các</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kỹ</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thuật</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về</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lĩnh</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vực</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bức</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xạ</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hạt</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nhân</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như</a:t>
            </a:r>
            <a:r>
              <a:rPr lang="en-US" dirty="0">
                <a:solidFill>
                  <a:schemeClr val="bg1"/>
                </a:solidFill>
                <a:latin typeface="Arial" panose="020B0604020202020204" pitchFamily="34" charset="0"/>
                <a:cs typeface="Arial" pitchFamily="34" charset="0"/>
              </a:rPr>
              <a:t>:  </a:t>
            </a:r>
            <a:endParaRPr lang="vi-VN" dirty="0">
              <a:solidFill>
                <a:schemeClr val="bg1"/>
              </a:solidFill>
              <a:latin typeface="Arial" panose="020B0604020202020204" pitchFamily="34" charset="0"/>
              <a:cs typeface="Arial" pitchFamily="34" charset="0"/>
            </a:endParaRPr>
          </a:p>
          <a:p>
            <a:pPr lvl="1" algn="just"/>
            <a:r>
              <a:rPr lang="en-US" sz="2400" dirty="0" err="1">
                <a:solidFill>
                  <a:schemeClr val="bg1"/>
                </a:solidFill>
                <a:latin typeface="Arial" panose="020B0604020202020204" pitchFamily="34" charset="0"/>
                <a:cs typeface="Arial" pitchFamily="34" charset="0"/>
              </a:rPr>
              <a:t>kỹ</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thuật</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xạ</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trị</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trong</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chọn</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lọc</a:t>
            </a:r>
            <a:r>
              <a:rPr lang="en-US" sz="2400" dirty="0">
                <a:solidFill>
                  <a:schemeClr val="bg1"/>
                </a:solidFill>
                <a:latin typeface="Arial" panose="020B0604020202020204" pitchFamily="34" charset="0"/>
                <a:cs typeface="Arial" pitchFamily="34" charset="0"/>
              </a:rPr>
              <a:t> (SIRT) </a:t>
            </a:r>
            <a:r>
              <a:rPr lang="en-US" sz="2400" dirty="0" err="1">
                <a:solidFill>
                  <a:schemeClr val="bg1"/>
                </a:solidFill>
                <a:latin typeface="Arial" panose="020B0604020202020204" pitchFamily="34" charset="0"/>
                <a:cs typeface="Arial" pitchFamily="34" charset="0"/>
              </a:rPr>
              <a:t>với</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hạt</a:t>
            </a:r>
            <a:r>
              <a:rPr lang="en-US" sz="2400" dirty="0">
                <a:solidFill>
                  <a:schemeClr val="bg1"/>
                </a:solidFill>
                <a:latin typeface="Arial" panose="020B0604020202020204" pitchFamily="34" charset="0"/>
                <a:cs typeface="Arial" pitchFamily="34" charset="0"/>
              </a:rPr>
              <a:t> vi </a:t>
            </a:r>
            <a:r>
              <a:rPr lang="en-US" sz="2400" dirty="0" err="1">
                <a:solidFill>
                  <a:schemeClr val="bg1"/>
                </a:solidFill>
                <a:latin typeface="Arial" panose="020B0604020202020204" pitchFamily="34" charset="0"/>
                <a:cs typeface="Arial" pitchFamily="34" charset="0"/>
              </a:rPr>
              <a:t>cầu</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phóng</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xạ</a:t>
            </a:r>
            <a:r>
              <a:rPr lang="en-US" sz="2400" dirty="0">
                <a:solidFill>
                  <a:schemeClr val="bg1"/>
                </a:solidFill>
                <a:latin typeface="Arial" panose="020B0604020202020204" pitchFamily="34" charset="0"/>
                <a:cs typeface="Arial" pitchFamily="34" charset="0"/>
              </a:rPr>
              <a:t> Y-90 </a:t>
            </a:r>
            <a:r>
              <a:rPr lang="en-US" sz="2400" dirty="0" err="1">
                <a:solidFill>
                  <a:schemeClr val="bg1"/>
                </a:solidFill>
                <a:latin typeface="Arial" panose="020B0604020202020204" pitchFamily="34" charset="0"/>
                <a:cs typeface="Arial" pitchFamily="34" charset="0"/>
              </a:rPr>
              <a:t>để</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điều</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trị</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ung</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thư</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gan</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nguyên</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phát</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và</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ung</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thư</a:t>
            </a:r>
            <a:r>
              <a:rPr lang="en-US" sz="2400" dirty="0">
                <a:solidFill>
                  <a:schemeClr val="bg1"/>
                </a:solidFill>
                <a:latin typeface="Arial" panose="020B0604020202020204" pitchFamily="34" charset="0"/>
                <a:cs typeface="Arial" pitchFamily="34" charset="0"/>
              </a:rPr>
              <a:t> di </a:t>
            </a:r>
            <a:r>
              <a:rPr lang="en-US" sz="2400" dirty="0" err="1">
                <a:solidFill>
                  <a:schemeClr val="bg1"/>
                </a:solidFill>
                <a:latin typeface="Arial" panose="020B0604020202020204" pitchFamily="34" charset="0"/>
                <a:cs typeface="Arial" pitchFamily="34" charset="0"/>
              </a:rPr>
              <a:t>căn</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vào</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gan</a:t>
            </a:r>
            <a:r>
              <a:rPr lang="en-US" sz="2400" dirty="0">
                <a:solidFill>
                  <a:schemeClr val="bg1"/>
                </a:solidFill>
                <a:latin typeface="Arial" panose="020B0604020202020204" pitchFamily="34" charset="0"/>
                <a:cs typeface="Arial" pitchFamily="34" charset="0"/>
              </a:rPr>
              <a:t>; </a:t>
            </a:r>
            <a:endParaRPr lang="vi-VN" sz="2400" dirty="0">
              <a:solidFill>
                <a:schemeClr val="bg1"/>
              </a:solidFill>
              <a:latin typeface="Arial" panose="020B0604020202020204" pitchFamily="34" charset="0"/>
              <a:cs typeface="Arial" pitchFamily="34" charset="0"/>
            </a:endParaRPr>
          </a:p>
          <a:p>
            <a:pPr lvl="1" algn="just"/>
            <a:r>
              <a:rPr lang="en-US" sz="2400" dirty="0" err="1">
                <a:solidFill>
                  <a:schemeClr val="bg1"/>
                </a:solidFill>
                <a:latin typeface="Arial" panose="020B0604020202020204" pitchFamily="34" charset="0"/>
                <a:cs typeface="Arial" pitchFamily="34" charset="0"/>
              </a:rPr>
              <a:t>Kỹ</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thuật</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cấy</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hạt</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phóng</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xạ</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với</a:t>
            </a:r>
            <a:r>
              <a:rPr lang="en-US" sz="2400" dirty="0">
                <a:solidFill>
                  <a:schemeClr val="bg1"/>
                </a:solidFill>
                <a:latin typeface="Arial" panose="020B0604020202020204" pitchFamily="34" charset="0"/>
                <a:cs typeface="Arial" pitchFamily="34" charset="0"/>
              </a:rPr>
              <a:t> I-125 </a:t>
            </a:r>
            <a:r>
              <a:rPr lang="en-US" sz="2400" dirty="0" err="1">
                <a:solidFill>
                  <a:schemeClr val="bg1"/>
                </a:solidFill>
                <a:latin typeface="Arial" panose="020B0604020202020204" pitchFamily="34" charset="0"/>
                <a:cs typeface="Arial" pitchFamily="34" charset="0"/>
              </a:rPr>
              <a:t>để</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điều</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trị</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ung</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thư</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tuyến</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tiền</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liệt</a:t>
            </a:r>
            <a:r>
              <a:rPr lang="en-US" sz="2400" dirty="0">
                <a:solidFill>
                  <a:schemeClr val="bg1"/>
                </a:solidFill>
                <a:latin typeface="Arial" panose="020B0604020202020204" pitchFamily="34" charset="0"/>
                <a:cs typeface="Arial" pitchFamily="34" charset="0"/>
              </a:rPr>
              <a:t>, </a:t>
            </a:r>
            <a:endParaRPr lang="vi-VN" sz="2400" dirty="0">
              <a:solidFill>
                <a:schemeClr val="bg1"/>
              </a:solidFill>
              <a:latin typeface="Arial" pitchFamily="34" charset="0"/>
              <a:cs typeface="Arial" pitchFamily="34" charset="0"/>
            </a:endParaRPr>
          </a:p>
          <a:p>
            <a:pPr lvl="1" algn="just"/>
            <a:r>
              <a:rPr lang="vi-VN" sz="2400" dirty="0">
                <a:solidFill>
                  <a:schemeClr val="bg1"/>
                </a:solidFill>
                <a:latin typeface="Arial" pitchFamily="34" charset="0"/>
                <a:cs typeface="Arial" pitchFamily="34" charset="0"/>
              </a:rPr>
              <a:t>K</a:t>
            </a:r>
            <a:r>
              <a:rPr lang="en-US" sz="2400" dirty="0">
                <a:solidFill>
                  <a:schemeClr val="bg1"/>
                </a:solidFill>
                <a:latin typeface="Arial" panose="020B0604020202020204" pitchFamily="34" charset="0"/>
                <a:cs typeface="Arial" pitchFamily="34" charset="0"/>
              </a:rPr>
              <a:t>ỹ </a:t>
            </a:r>
            <a:r>
              <a:rPr lang="en-US" sz="2400" dirty="0" err="1">
                <a:solidFill>
                  <a:schemeClr val="bg1"/>
                </a:solidFill>
                <a:latin typeface="Arial" panose="020B0604020202020204" pitchFamily="34" charset="0"/>
                <a:cs typeface="Arial" pitchFamily="34" charset="0"/>
              </a:rPr>
              <a:t>thuật</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xạ</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trị</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điều</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biến</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liều</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kết</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hợp</a:t>
            </a:r>
            <a:r>
              <a:rPr lang="en-US" sz="2400" dirty="0">
                <a:solidFill>
                  <a:schemeClr val="bg1"/>
                </a:solidFill>
                <a:latin typeface="Arial" panose="020B0604020202020204" pitchFamily="34" charset="0"/>
                <a:cs typeface="Arial" pitchFamily="34" charset="0"/>
              </a:rPr>
              <a:t> PET/CT </a:t>
            </a:r>
            <a:r>
              <a:rPr lang="en-US" sz="2400" dirty="0" err="1">
                <a:solidFill>
                  <a:schemeClr val="bg1"/>
                </a:solidFill>
                <a:latin typeface="Arial" panose="020B0604020202020204" pitchFamily="34" charset="0"/>
                <a:cs typeface="Arial" pitchFamily="34" charset="0"/>
              </a:rPr>
              <a:t>mô</a:t>
            </a:r>
            <a:r>
              <a:rPr lang="en-US" sz="2400" dirty="0">
                <a:solidFill>
                  <a:schemeClr val="bg1"/>
                </a:solidFill>
                <a:latin typeface="Arial" panose="020B0604020202020204" pitchFamily="34" charset="0"/>
                <a:cs typeface="Arial" pitchFamily="34" charset="0"/>
              </a:rPr>
              <a:t> </a:t>
            </a:r>
            <a:r>
              <a:rPr lang="en-US" sz="2400" dirty="0" err="1">
                <a:solidFill>
                  <a:schemeClr val="bg1"/>
                </a:solidFill>
                <a:latin typeface="Arial" panose="020B0604020202020204" pitchFamily="34" charset="0"/>
                <a:cs typeface="Arial" pitchFamily="34" charset="0"/>
              </a:rPr>
              <a:t>phỏng</a:t>
            </a:r>
            <a:r>
              <a:rPr lang="en-US" sz="2400" dirty="0">
                <a:solidFill>
                  <a:schemeClr val="bg1"/>
                </a:solidFill>
                <a:latin typeface="Arial" panose="020B0604020202020204" pitchFamily="34" charset="0"/>
                <a:cs typeface="Arial" pitchFamily="34" charset="0"/>
              </a:rPr>
              <a:t>.</a:t>
            </a:r>
          </a:p>
        </p:txBody>
      </p:sp>
    </p:spTree>
    <p:extLst>
      <p:ext uri="{BB962C8B-B14F-4D97-AF65-F5344CB8AC3E}">
        <p14:creationId xmlns:p14="http://schemas.microsoft.com/office/powerpoint/2010/main" val="2715846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426305" cy="762000"/>
          </a:xfrm>
        </p:spPr>
        <p:txBody>
          <a:bodyPr>
            <a:noAutofit/>
          </a:bodyPr>
          <a:lstStyle/>
          <a:p>
            <a:pPr algn="ctr"/>
            <a:r>
              <a:rPr lang="vi-VN" sz="2800" b="1" dirty="0">
                <a:solidFill>
                  <a:srgbClr val="0070C0"/>
                </a:solidFill>
                <a:latin typeface="Arial" pitchFamily="34" charset="0"/>
                <a:cs typeface="Arial" pitchFamily="34" charset="0"/>
              </a:rPr>
              <a:t>4. nhiều đóng góp nổi bật </a:t>
            </a:r>
            <a:r>
              <a:rPr lang="en-US" sz="2800" b="1" dirty="0" err="1">
                <a:solidFill>
                  <a:srgbClr val="0070C0"/>
                </a:solidFill>
                <a:latin typeface="Arial" pitchFamily="34" charset="0"/>
                <a:cs typeface="Arial" pitchFamily="34" charset="0"/>
              </a:rPr>
              <a:t>vào</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sự</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phát</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triển</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chung</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của</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bệnh</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viện</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của</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ngành</a:t>
            </a:r>
            <a:endParaRPr lang="en-US" sz="2800" dirty="0">
              <a:solidFill>
                <a:srgbClr val="0070C0"/>
              </a:solidFill>
            </a:endParaRPr>
          </a:p>
        </p:txBody>
      </p:sp>
      <p:sp>
        <p:nvSpPr>
          <p:cNvPr id="3" name="Content Placeholder 2"/>
          <p:cNvSpPr>
            <a:spLocks noGrp="1"/>
          </p:cNvSpPr>
          <p:nvPr>
            <p:ph idx="1"/>
          </p:nvPr>
        </p:nvSpPr>
        <p:spPr>
          <a:xfrm>
            <a:off x="304800" y="1752600"/>
            <a:ext cx="8578704" cy="2678635"/>
          </a:xfrm>
        </p:spPr>
        <p:txBody>
          <a:bodyPr>
            <a:noAutofit/>
          </a:bodyPr>
          <a:lstStyle/>
          <a:p>
            <a:r>
              <a:rPr lang="it-IT" b="1" i="1" dirty="0">
                <a:solidFill>
                  <a:srgbClr val="0070C0"/>
                </a:solidFill>
                <a:latin typeface="Arial" pitchFamily="34" charset="0"/>
                <a:cs typeface="Arial" pitchFamily="34" charset="0"/>
              </a:rPr>
              <a:t>Về đào tạo và chỉ đạo ngành</a:t>
            </a:r>
            <a:r>
              <a:rPr lang="en-US" b="1" i="1" dirty="0">
                <a:solidFill>
                  <a:srgbClr val="0070C0"/>
                </a:solidFill>
                <a:latin typeface="Arial" pitchFamily="34" charset="0"/>
                <a:cs typeface="Arial" pitchFamily="34" charset="0"/>
              </a:rPr>
              <a:t>:</a:t>
            </a:r>
            <a:r>
              <a:rPr lang="en-US" b="1" i="1" dirty="0">
                <a:latin typeface="Arial" pitchFamily="34" charset="0"/>
                <a:cs typeface="Arial" pitchFamily="34" charset="0"/>
              </a:rPr>
              <a:t> </a:t>
            </a:r>
            <a:r>
              <a:rPr lang="it-IT" dirty="0">
                <a:solidFill>
                  <a:schemeClr val="bg1"/>
                </a:solidFill>
                <a:latin typeface="Arial" panose="020B0604020202020204" pitchFamily="34" charset="0"/>
                <a:cs typeface="Arial" pitchFamily="34" charset="0"/>
              </a:rPr>
              <a:t>Trung tâm đã đào tạo nhân lực, hỗ trợ chuyển giao, tư vấn cho các bệnh viện thuộc Đề án bệnh viện vệ tinh</a:t>
            </a:r>
          </a:p>
          <a:p>
            <a:r>
              <a:rPr lang="vi-VN" b="1" dirty="0">
                <a:solidFill>
                  <a:schemeClr val="bg1"/>
                </a:solidFill>
                <a:latin typeface="Arial" panose="020B0604020202020204" pitchFamily="34" charset="0"/>
                <a:cs typeface="Arial" panose="020B0604020202020204" pitchFamily="34" charset="0"/>
              </a:rPr>
              <a:t>Được nhận</a:t>
            </a:r>
            <a:r>
              <a:rPr lang="vi-VN" dirty="0">
                <a:solidFill>
                  <a:schemeClr val="bg1"/>
                </a:solidFill>
                <a:latin typeface="Arial" panose="020B0604020202020204" pitchFamily="34" charset="0"/>
                <a:cs typeface="Arial" panose="020B0604020202020204" pitchFamily="34" charset="0"/>
              </a:rPr>
              <a:t> </a:t>
            </a:r>
            <a:r>
              <a:rPr lang="it-IT" b="1" dirty="0">
                <a:solidFill>
                  <a:schemeClr val="bg1"/>
                </a:solidFill>
                <a:latin typeface="Arial" panose="020B0604020202020204" pitchFamily="34" charset="0"/>
                <a:cs typeface="Arial" pitchFamily="34" charset="0"/>
              </a:rPr>
              <a:t>Giải thưởng Hồ Chí Minh về khoa khọc công nghệ</a:t>
            </a:r>
            <a:r>
              <a:rPr lang="en-US" b="1" dirty="0">
                <a:solidFill>
                  <a:schemeClr val="bg1"/>
                </a:solidFill>
                <a:latin typeface="Arial" panose="020B0604020202020204" pitchFamily="34" charset="0"/>
                <a:cs typeface="Arial" pitchFamily="34" charset="0"/>
              </a:rPr>
              <a:t> </a:t>
            </a:r>
            <a:r>
              <a:rPr lang="en-US" b="1" dirty="0" err="1">
                <a:solidFill>
                  <a:schemeClr val="bg1"/>
                </a:solidFill>
                <a:latin typeface="Arial" panose="020B0604020202020204" pitchFamily="34" charset="0"/>
                <a:cs typeface="Arial" pitchFamily="34" charset="0"/>
              </a:rPr>
              <a:t>cho</a:t>
            </a:r>
            <a:r>
              <a:rPr lang="en-US" b="1" dirty="0">
                <a:solidFill>
                  <a:schemeClr val="bg1"/>
                </a:solidFill>
                <a:latin typeface="Arial" panose="020B0604020202020204" pitchFamily="34" charset="0"/>
                <a:cs typeface="Arial" pitchFamily="34" charset="0"/>
              </a:rPr>
              <a:t> </a:t>
            </a:r>
            <a:r>
              <a:rPr lang="en-US" b="1" dirty="0" err="1">
                <a:solidFill>
                  <a:schemeClr val="bg1"/>
                </a:solidFill>
                <a:latin typeface="Arial" panose="020B0604020202020204" pitchFamily="34" charset="0"/>
                <a:cs typeface="Arial" pitchFamily="34" charset="0"/>
              </a:rPr>
              <a:t>cụm</a:t>
            </a:r>
            <a:r>
              <a:rPr lang="en-US" b="1" dirty="0">
                <a:solidFill>
                  <a:schemeClr val="bg1"/>
                </a:solidFill>
                <a:latin typeface="Arial" panose="020B0604020202020204" pitchFamily="34" charset="0"/>
                <a:cs typeface="Arial" pitchFamily="34" charset="0"/>
              </a:rPr>
              <a:t> </a:t>
            </a:r>
            <a:r>
              <a:rPr lang="en-US" b="1" dirty="0" err="1">
                <a:solidFill>
                  <a:schemeClr val="bg1"/>
                </a:solidFill>
                <a:latin typeface="Arial" panose="020B0604020202020204" pitchFamily="34" charset="0"/>
                <a:cs typeface="Arial" pitchFamily="34" charset="0"/>
              </a:rPr>
              <a:t>công</a:t>
            </a:r>
            <a:r>
              <a:rPr lang="en-US" b="1" dirty="0">
                <a:solidFill>
                  <a:schemeClr val="bg1"/>
                </a:solidFill>
                <a:latin typeface="Arial" panose="020B0604020202020204" pitchFamily="34" charset="0"/>
                <a:cs typeface="Arial" pitchFamily="34" charset="0"/>
              </a:rPr>
              <a:t> </a:t>
            </a:r>
            <a:r>
              <a:rPr lang="en-US" b="1" dirty="0" err="1">
                <a:solidFill>
                  <a:schemeClr val="bg1"/>
                </a:solidFill>
                <a:latin typeface="Arial" panose="020B0604020202020204" pitchFamily="34" charset="0"/>
                <a:cs typeface="Arial" pitchFamily="34" charset="0"/>
              </a:rPr>
              <a:t>trình</a:t>
            </a:r>
            <a:r>
              <a:rPr lang="it-IT" dirty="0">
                <a:solidFill>
                  <a:schemeClr val="bg1"/>
                </a:solidFill>
                <a:latin typeface="Arial" panose="020B0604020202020204" pitchFamily="34" charset="0"/>
                <a:cs typeface="Arial" pitchFamily="34" charset="0"/>
              </a:rPr>
              <a:t> “ Nghiên cứu ứng dụng kỹ thuật hiện đại về bức xạ ion hóa trong chẩn đoán, điều trị ung thư và một số bệnh lý khác”.</a:t>
            </a:r>
            <a:r>
              <a:rPr lang="it-IT" b="1" dirty="0">
                <a:solidFill>
                  <a:schemeClr val="bg1"/>
                </a:solidFill>
                <a:latin typeface="Arial" panose="020B0604020202020204" pitchFamily="34" charset="0"/>
                <a:cs typeface="Arial" pitchFamily="34" charset="0"/>
              </a:rPr>
              <a:t> </a:t>
            </a:r>
            <a:endParaRPr lang="en-US" dirty="0">
              <a:solidFill>
                <a:schemeClr val="bg1"/>
              </a:solidFill>
              <a:latin typeface="Arial" panose="020B0604020202020204" pitchFamily="34" charset="0"/>
              <a:cs typeface="Arial" pitchFamily="34" charset="0"/>
            </a:endParaRPr>
          </a:p>
        </p:txBody>
      </p:sp>
    </p:spTree>
    <p:extLst>
      <p:ext uri="{BB962C8B-B14F-4D97-AF65-F5344CB8AC3E}">
        <p14:creationId xmlns:p14="http://schemas.microsoft.com/office/powerpoint/2010/main" val="2810819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5989637"/>
            <a:ext cx="8153400" cy="868363"/>
          </a:xfrm>
        </p:spPr>
        <p:txBody>
          <a:bodyPr>
            <a:noAutofit/>
          </a:bodyPr>
          <a:lstStyle/>
          <a:p>
            <a:pPr marL="0" indent="0" algn="ctr">
              <a:buNone/>
            </a:pPr>
            <a:r>
              <a:rPr lang="en-US" sz="3600" b="1" dirty="0">
                <a:solidFill>
                  <a:srgbClr val="0070C0"/>
                </a:solidFill>
                <a:cs typeface="Arial" pitchFamily="34" charset="0"/>
              </a:rPr>
              <a:t>XIN TRÂN TRỌNG </a:t>
            </a:r>
            <a:r>
              <a:rPr lang="vi-VN" sz="3600" b="1" dirty="0">
                <a:solidFill>
                  <a:srgbClr val="0070C0"/>
                </a:solidFill>
                <a:cs typeface="Arial" pitchFamily="34" charset="0"/>
              </a:rPr>
              <a:t>CÁM ƠN</a:t>
            </a:r>
            <a:r>
              <a:rPr lang="en-US" sz="3600" b="1" dirty="0">
                <a:solidFill>
                  <a:srgbClr val="0070C0"/>
                </a:solidFill>
                <a:cs typeface="Arial" pitchFamily="34" charset="0"/>
              </a:rPr>
              <a:t> !</a:t>
            </a:r>
            <a:endParaRPr lang="en-US" sz="3600" b="1" dirty="0">
              <a:solidFill>
                <a:srgbClr val="0070C0"/>
              </a:solidFill>
              <a:latin typeface="Arial" pitchFamily="34"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885" cy="6072673"/>
          </a:xfrm>
          <a:prstGeom prst="rect">
            <a:avLst/>
          </a:prstGeom>
        </p:spPr>
      </p:pic>
    </p:spTree>
    <p:extLst>
      <p:ext uri="{BB962C8B-B14F-4D97-AF65-F5344CB8AC3E}">
        <p14:creationId xmlns:p14="http://schemas.microsoft.com/office/powerpoint/2010/main" val="1297424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228600"/>
            <a:ext cx="4630340" cy="676882"/>
          </a:xfrm>
        </p:spPr>
        <p:txBody>
          <a:bodyPr>
            <a:normAutofit/>
          </a:bodyPr>
          <a:lstStyle/>
          <a:p>
            <a:r>
              <a:rPr lang="vi-VN" sz="3200" b="1" dirty="0">
                <a:solidFill>
                  <a:srgbClr val="0070C0"/>
                </a:solidFill>
              </a:rPr>
              <a:t>Giới thiệu chung</a:t>
            </a:r>
            <a:endParaRPr lang="en-US" sz="3200" b="1"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102" y="2389071"/>
            <a:ext cx="6693795" cy="3758977"/>
          </a:xfrm>
          <a:prstGeom prst="rect">
            <a:avLst/>
          </a:prstGeom>
        </p:spPr>
      </p:pic>
      <p:sp>
        <p:nvSpPr>
          <p:cNvPr id="3" name="Content Placeholder 2"/>
          <p:cNvSpPr>
            <a:spLocks noGrp="1"/>
          </p:cNvSpPr>
          <p:nvPr>
            <p:ph idx="1"/>
          </p:nvPr>
        </p:nvSpPr>
        <p:spPr>
          <a:xfrm>
            <a:off x="533400" y="762000"/>
            <a:ext cx="7829550" cy="1837718"/>
          </a:xfrm>
        </p:spPr>
        <p:txBody>
          <a:bodyPr>
            <a:noAutofit/>
          </a:bodyPr>
          <a:lstStyle/>
          <a:p>
            <a:pPr algn="just">
              <a:lnSpc>
                <a:spcPct val="100000"/>
              </a:lnSpc>
              <a:spcBef>
                <a:spcPts val="0"/>
              </a:spcBef>
              <a:buNone/>
            </a:pPr>
            <a:r>
              <a:rPr lang="vi-VN" dirty="0">
                <a:latin typeface="Arial" pitchFamily="34" charset="0"/>
                <a:cs typeface="Arial" pitchFamily="34" charset="0"/>
              </a:rPr>
              <a:t>   </a:t>
            </a:r>
            <a:r>
              <a:rPr lang="en-US" dirty="0" err="1">
                <a:solidFill>
                  <a:schemeClr val="bg1"/>
                </a:solidFill>
                <a:latin typeface="Arial" pitchFamily="34" charset="0"/>
                <a:cs typeface="Arial" pitchFamily="34" charset="0"/>
              </a:rPr>
              <a:t>Bệnh</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Viện</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Bạch</a:t>
            </a:r>
            <a:r>
              <a:rPr lang="en-US" dirty="0">
                <a:solidFill>
                  <a:schemeClr val="bg1"/>
                </a:solidFill>
                <a:latin typeface="Arial" pitchFamily="34" charset="0"/>
                <a:cs typeface="Arial" pitchFamily="34" charset="0"/>
              </a:rPr>
              <a:t> Mai l</a:t>
            </a:r>
            <a:r>
              <a:rPr lang="vi-VN" dirty="0">
                <a:solidFill>
                  <a:schemeClr val="bg1"/>
                </a:solidFill>
                <a:latin typeface="Arial" pitchFamily="34" charset="0"/>
                <a:cs typeface="Arial" pitchFamily="34" charset="0"/>
              </a:rPr>
              <a:t>à một trong những Bệnh viện </a:t>
            </a:r>
            <a:r>
              <a:rPr lang="en-US" dirty="0" err="1">
                <a:solidFill>
                  <a:schemeClr val="bg1"/>
                </a:solidFill>
                <a:latin typeface="Arial" pitchFamily="34" charset="0"/>
                <a:cs typeface="Arial" pitchFamily="34" charset="0"/>
              </a:rPr>
              <a:t>lớn</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nhất</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trong</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cả</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nước</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với</a:t>
            </a:r>
            <a:r>
              <a:rPr lang="vi-VN" dirty="0">
                <a:solidFill>
                  <a:schemeClr val="bg1"/>
                </a:solidFill>
                <a:latin typeface="Arial" pitchFamily="34" charset="0"/>
                <a:cs typeface="Arial" pitchFamily="34" charset="0"/>
              </a:rPr>
              <a:t> nhiều trang thiết </a:t>
            </a:r>
            <a:r>
              <a:rPr lang="vi-VN" dirty="0">
                <a:solidFill>
                  <a:schemeClr val="bg1"/>
                </a:solidFill>
                <a:cs typeface="Arial" pitchFamily="34" charset="0"/>
              </a:rPr>
              <a:t>bị mới </a:t>
            </a:r>
            <a:r>
              <a:rPr lang="vi-VN" dirty="0">
                <a:solidFill>
                  <a:schemeClr val="bg1"/>
                </a:solidFill>
                <a:latin typeface="Arial" pitchFamily="34" charset="0"/>
                <a:cs typeface="Arial" pitchFamily="34" charset="0"/>
              </a:rPr>
              <a:t>và kỹ thuật hiện đại </a:t>
            </a:r>
            <a:r>
              <a:rPr lang="en-US" dirty="0" err="1">
                <a:solidFill>
                  <a:schemeClr val="bg1"/>
                </a:solidFill>
                <a:latin typeface="Arial" pitchFamily="34" charset="0"/>
                <a:cs typeface="Arial" pitchFamily="34" charset="0"/>
              </a:rPr>
              <a:t>đã</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và</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đang</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được</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triển</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khai</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và</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ứng</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dụng</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thành</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công</a:t>
            </a:r>
            <a:r>
              <a:rPr lang="en-US" dirty="0">
                <a:solidFill>
                  <a:schemeClr val="bg1"/>
                </a:solidFill>
                <a:latin typeface="Arial" pitchFamily="34" charset="0"/>
                <a:cs typeface="Arial" pitchFamily="34" charset="0"/>
              </a:rPr>
              <a:t>.</a:t>
            </a:r>
            <a:endParaRPr lang="vi-VN" dirty="0">
              <a:solidFill>
                <a:schemeClr val="bg1"/>
              </a:solidFill>
              <a:latin typeface="Arial" pitchFamily="34" charset="0"/>
              <a:cs typeface="Arial" pitchFamily="34" charset="0"/>
            </a:endParaRPr>
          </a:p>
          <a:p>
            <a:pPr algn="just">
              <a:lnSpc>
                <a:spcPct val="100000"/>
              </a:lnSpc>
              <a:spcBef>
                <a:spcPts val="0"/>
              </a:spcBef>
              <a:buNone/>
            </a:pPr>
            <a:r>
              <a:rPr lang="vi-VN" dirty="0">
                <a:latin typeface="Arial" pitchFamily="34" charset="0"/>
                <a:cs typeface="Arial" pitchFamily="34" charset="0"/>
              </a:rPr>
              <a:t>   </a:t>
            </a:r>
            <a:endParaRPr lang="en-US" dirty="0">
              <a:latin typeface="Arial" pitchFamily="34" charset="0"/>
              <a:cs typeface="Arial" pitchFamily="34" charset="0"/>
            </a:endParaRPr>
          </a:p>
          <a:p>
            <a:pPr algn="just">
              <a:buNone/>
            </a:pPr>
            <a:endParaRPr lang="en-US" dirty="0"/>
          </a:p>
        </p:txBody>
      </p:sp>
      <p:sp>
        <p:nvSpPr>
          <p:cNvPr id="5" name="Content Placeholder 2"/>
          <p:cNvSpPr txBox="1">
            <a:spLocks/>
          </p:cNvSpPr>
          <p:nvPr/>
        </p:nvSpPr>
        <p:spPr>
          <a:xfrm>
            <a:off x="1981200" y="6358695"/>
            <a:ext cx="5517356" cy="43780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vi-VN" sz="1800" i="1" dirty="0">
                <a:solidFill>
                  <a:schemeClr val="bg1"/>
                </a:solidFill>
                <a:cs typeface="Arial" pitchFamily="34" charset="0"/>
              </a:rPr>
              <a:t>Hình ảnh Bệnh viện Bạch Mai</a:t>
            </a:r>
            <a:endParaRPr lang="en-US" sz="1800" i="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657469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100" y="2414247"/>
            <a:ext cx="6248400" cy="4165600"/>
          </a:xfrm>
          <a:prstGeom prst="rect">
            <a:avLst/>
          </a:prstGeom>
        </p:spPr>
      </p:pic>
      <p:sp>
        <p:nvSpPr>
          <p:cNvPr id="2" name="Title 1"/>
          <p:cNvSpPr>
            <a:spLocks noGrp="1"/>
          </p:cNvSpPr>
          <p:nvPr>
            <p:ph type="title"/>
          </p:nvPr>
        </p:nvSpPr>
        <p:spPr>
          <a:xfrm>
            <a:off x="1143000" y="228600"/>
            <a:ext cx="7086600" cy="676882"/>
          </a:xfrm>
        </p:spPr>
        <p:txBody>
          <a:bodyPr>
            <a:normAutofit/>
          </a:bodyPr>
          <a:lstStyle/>
          <a:p>
            <a:pPr algn="ctr"/>
            <a:r>
              <a:rPr lang="vi-VN" sz="3200" b="1" dirty="0">
                <a:solidFill>
                  <a:srgbClr val="0070C0"/>
                </a:solidFill>
              </a:rPr>
              <a:t>Cơ cấu tổ chức</a:t>
            </a:r>
            <a:endParaRPr lang="en-US" sz="3200" b="1" dirty="0">
              <a:solidFill>
                <a:srgbClr val="0070C0"/>
              </a:solidFill>
            </a:endParaRPr>
          </a:p>
        </p:txBody>
      </p:sp>
      <p:sp>
        <p:nvSpPr>
          <p:cNvPr id="3" name="Content Placeholder 2"/>
          <p:cNvSpPr>
            <a:spLocks noGrp="1"/>
          </p:cNvSpPr>
          <p:nvPr>
            <p:ph idx="1"/>
          </p:nvPr>
        </p:nvSpPr>
        <p:spPr>
          <a:xfrm>
            <a:off x="771525" y="757541"/>
            <a:ext cx="7829550" cy="1752600"/>
          </a:xfrm>
        </p:spPr>
        <p:txBody>
          <a:bodyPr>
            <a:noAutofit/>
          </a:bodyPr>
          <a:lstStyle/>
          <a:p>
            <a:pPr algn="just">
              <a:buNone/>
            </a:pPr>
            <a:r>
              <a:rPr lang="vi-VN" dirty="0">
                <a:solidFill>
                  <a:schemeClr val="bg1"/>
                </a:solidFill>
                <a:cs typeface="Arial" pitchFamily="34" charset="0"/>
              </a:rPr>
              <a:t>Bệnh viện có</a:t>
            </a:r>
            <a:r>
              <a:rPr lang="en-US" dirty="0">
                <a:solidFill>
                  <a:schemeClr val="bg1"/>
                </a:solidFill>
                <a:latin typeface="Arial" pitchFamily="34" charset="0"/>
                <a:cs typeface="Arial" pitchFamily="34" charset="0"/>
              </a:rPr>
              <a:t> 3 </a:t>
            </a:r>
            <a:r>
              <a:rPr lang="en-US" dirty="0" err="1">
                <a:solidFill>
                  <a:schemeClr val="bg1"/>
                </a:solidFill>
                <a:latin typeface="Arial" pitchFamily="34" charset="0"/>
                <a:cs typeface="Arial" pitchFamily="34" charset="0"/>
              </a:rPr>
              <a:t>đơn</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vị</a:t>
            </a:r>
            <a:r>
              <a:rPr lang="en-US" dirty="0">
                <a:solidFill>
                  <a:schemeClr val="bg1"/>
                </a:solidFill>
                <a:latin typeface="Arial" pitchFamily="34" charset="0"/>
                <a:cs typeface="Arial" pitchFamily="34" charset="0"/>
              </a:rPr>
              <a:t> </a:t>
            </a:r>
            <a:r>
              <a:rPr lang="vi-VN" dirty="0">
                <a:solidFill>
                  <a:schemeClr val="bg1"/>
                </a:solidFill>
                <a:cs typeface="Arial" pitchFamily="34" charset="0"/>
              </a:rPr>
              <a:t>chính </a:t>
            </a:r>
            <a:r>
              <a:rPr lang="en-US" dirty="0" err="1">
                <a:solidFill>
                  <a:schemeClr val="bg1"/>
                </a:solidFill>
                <a:latin typeface="Arial" pitchFamily="34" charset="0"/>
                <a:cs typeface="Arial" pitchFamily="34" charset="0"/>
              </a:rPr>
              <a:t>có</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sử</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dụng</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nguồn</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bức</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xạ</a:t>
            </a:r>
            <a:r>
              <a:rPr lang="en-US" dirty="0">
                <a:solidFill>
                  <a:schemeClr val="bg1"/>
                </a:solidFill>
                <a:latin typeface="Arial" pitchFamily="34" charset="0"/>
                <a:cs typeface="Arial" pitchFamily="34" charset="0"/>
              </a:rPr>
              <a:t>:</a:t>
            </a:r>
            <a:endParaRPr lang="vi-VN" dirty="0">
              <a:solidFill>
                <a:schemeClr val="bg1"/>
              </a:solidFill>
              <a:latin typeface="Arial" pitchFamily="34" charset="0"/>
              <a:cs typeface="Arial" pitchFamily="34" charset="0"/>
            </a:endParaRPr>
          </a:p>
          <a:p>
            <a:pPr lvl="2">
              <a:lnSpc>
                <a:spcPct val="100000"/>
              </a:lnSpc>
              <a:spcBef>
                <a:spcPts val="0"/>
              </a:spcBef>
            </a:pPr>
            <a:r>
              <a:rPr lang="en-US" sz="2400" dirty="0" err="1">
                <a:solidFill>
                  <a:srgbClr val="FF0000"/>
                </a:solidFill>
                <a:latin typeface="Arial" pitchFamily="34" charset="0"/>
                <a:cs typeface="Arial" pitchFamily="34" charset="0"/>
              </a:rPr>
              <a:t>Trung</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tâm</a:t>
            </a:r>
            <a:r>
              <a:rPr lang="en-US" sz="2400" dirty="0">
                <a:solidFill>
                  <a:srgbClr val="FF0000"/>
                </a:solidFill>
                <a:latin typeface="Arial" pitchFamily="34" charset="0"/>
                <a:cs typeface="Arial" pitchFamily="34" charset="0"/>
              </a:rPr>
              <a:t> Y </a:t>
            </a:r>
            <a:r>
              <a:rPr lang="en-US" sz="2400" dirty="0" err="1">
                <a:solidFill>
                  <a:srgbClr val="FF0000"/>
                </a:solidFill>
                <a:latin typeface="Arial" pitchFamily="34" charset="0"/>
                <a:cs typeface="Arial" pitchFamily="34" charset="0"/>
              </a:rPr>
              <a:t>học</a:t>
            </a:r>
            <a:r>
              <a:rPr lang="en-US" sz="2400" dirty="0">
                <a:solidFill>
                  <a:srgbClr val="FF0000"/>
                </a:solidFill>
                <a:latin typeface="Arial" pitchFamily="34" charset="0"/>
                <a:cs typeface="Arial" pitchFamily="34" charset="0"/>
              </a:rPr>
              <a:t> </a:t>
            </a:r>
            <a:r>
              <a:rPr lang="vi-VN" sz="2400" dirty="0">
                <a:solidFill>
                  <a:srgbClr val="FF0000"/>
                </a:solidFill>
                <a:latin typeface="Arial" pitchFamily="34" charset="0"/>
                <a:cs typeface="Arial" pitchFamily="34" charset="0"/>
              </a:rPr>
              <a:t>H</a:t>
            </a:r>
            <a:r>
              <a:rPr lang="en-US" sz="2400" dirty="0" err="1">
                <a:solidFill>
                  <a:srgbClr val="FF0000"/>
                </a:solidFill>
                <a:latin typeface="Arial" pitchFamily="34" charset="0"/>
                <a:cs typeface="Arial" pitchFamily="34" charset="0"/>
              </a:rPr>
              <a:t>ạt</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nhân</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và</a:t>
            </a:r>
            <a:r>
              <a:rPr lang="en-US" sz="2400" dirty="0">
                <a:solidFill>
                  <a:srgbClr val="FF0000"/>
                </a:solidFill>
                <a:latin typeface="Arial" pitchFamily="34" charset="0"/>
                <a:cs typeface="Arial" pitchFamily="34" charset="0"/>
              </a:rPr>
              <a:t> Ung </a:t>
            </a:r>
            <a:r>
              <a:rPr lang="en-US" sz="2400" dirty="0" err="1">
                <a:solidFill>
                  <a:srgbClr val="FF0000"/>
                </a:solidFill>
                <a:latin typeface="Arial" pitchFamily="34" charset="0"/>
                <a:cs typeface="Arial" pitchFamily="34" charset="0"/>
              </a:rPr>
              <a:t>bướu</a:t>
            </a:r>
            <a:endParaRPr lang="vi-VN" sz="2400" dirty="0">
              <a:solidFill>
                <a:srgbClr val="FF0000"/>
              </a:solidFill>
              <a:latin typeface="Arial" pitchFamily="34" charset="0"/>
              <a:cs typeface="Arial" pitchFamily="34" charset="0"/>
            </a:endParaRPr>
          </a:p>
          <a:p>
            <a:pPr lvl="2">
              <a:lnSpc>
                <a:spcPct val="100000"/>
              </a:lnSpc>
              <a:spcBef>
                <a:spcPts val="0"/>
              </a:spcBef>
            </a:pPr>
            <a:r>
              <a:rPr lang="en-US" sz="2400" dirty="0" err="1">
                <a:solidFill>
                  <a:schemeClr val="bg1"/>
                </a:solidFill>
                <a:latin typeface="Arial" pitchFamily="34" charset="0"/>
                <a:cs typeface="Arial" pitchFamily="34" charset="0"/>
              </a:rPr>
              <a:t>Viện</a:t>
            </a:r>
            <a:r>
              <a:rPr lang="en-US" sz="2400" dirty="0">
                <a:solidFill>
                  <a:schemeClr val="bg1"/>
                </a:solidFill>
                <a:latin typeface="Arial" pitchFamily="34" charset="0"/>
                <a:cs typeface="Arial" pitchFamily="34" charset="0"/>
              </a:rPr>
              <a:t> Tim </a:t>
            </a:r>
            <a:r>
              <a:rPr lang="en-US" sz="2400" dirty="0" err="1">
                <a:solidFill>
                  <a:schemeClr val="bg1"/>
                </a:solidFill>
                <a:latin typeface="Arial" pitchFamily="34" charset="0"/>
                <a:cs typeface="Arial" pitchFamily="34" charset="0"/>
              </a:rPr>
              <a:t>Mạch</a:t>
            </a:r>
            <a:endParaRPr lang="vi-VN" sz="2400" dirty="0">
              <a:solidFill>
                <a:schemeClr val="bg1"/>
              </a:solidFill>
              <a:latin typeface="Arial" pitchFamily="34" charset="0"/>
              <a:cs typeface="Arial" pitchFamily="34" charset="0"/>
            </a:endParaRPr>
          </a:p>
          <a:p>
            <a:pPr lvl="2">
              <a:lnSpc>
                <a:spcPct val="100000"/>
              </a:lnSpc>
              <a:spcBef>
                <a:spcPts val="0"/>
              </a:spcBef>
            </a:pPr>
            <a:r>
              <a:rPr lang="en-US" sz="2400" dirty="0" err="1">
                <a:solidFill>
                  <a:schemeClr val="bg1"/>
                </a:solidFill>
                <a:latin typeface="Arial" pitchFamily="34" charset="0"/>
                <a:cs typeface="Arial" pitchFamily="34" charset="0"/>
              </a:rPr>
              <a:t>Trung</a:t>
            </a:r>
            <a:r>
              <a:rPr lang="en-US" sz="2400" dirty="0">
                <a:solidFill>
                  <a:schemeClr val="bg1"/>
                </a:solidFill>
                <a:latin typeface="Arial" pitchFamily="34" charset="0"/>
                <a:cs typeface="Arial" pitchFamily="34" charset="0"/>
              </a:rPr>
              <a:t> </a:t>
            </a:r>
            <a:r>
              <a:rPr lang="en-US" sz="2400" dirty="0" err="1">
                <a:solidFill>
                  <a:schemeClr val="bg1"/>
                </a:solidFill>
                <a:latin typeface="Arial" pitchFamily="34" charset="0"/>
                <a:cs typeface="Arial" pitchFamily="34" charset="0"/>
              </a:rPr>
              <a:t>tâm</a:t>
            </a:r>
            <a:r>
              <a:rPr lang="en-US" sz="2400" dirty="0">
                <a:solidFill>
                  <a:schemeClr val="bg1"/>
                </a:solidFill>
                <a:latin typeface="Arial" pitchFamily="34" charset="0"/>
                <a:cs typeface="Arial" pitchFamily="34" charset="0"/>
              </a:rPr>
              <a:t> </a:t>
            </a:r>
            <a:r>
              <a:rPr lang="en-US" sz="2400" dirty="0" err="1">
                <a:solidFill>
                  <a:schemeClr val="bg1"/>
                </a:solidFill>
                <a:latin typeface="Arial" pitchFamily="34" charset="0"/>
                <a:cs typeface="Arial" pitchFamily="34" charset="0"/>
              </a:rPr>
              <a:t>Điện</a:t>
            </a:r>
            <a:r>
              <a:rPr lang="en-US" sz="2400" dirty="0">
                <a:solidFill>
                  <a:schemeClr val="bg1"/>
                </a:solidFill>
                <a:latin typeface="Arial" pitchFamily="34" charset="0"/>
                <a:cs typeface="Arial" pitchFamily="34" charset="0"/>
              </a:rPr>
              <a:t> </a:t>
            </a:r>
            <a:r>
              <a:rPr lang="en-US" sz="2400" dirty="0" err="1">
                <a:solidFill>
                  <a:schemeClr val="bg1"/>
                </a:solidFill>
                <a:latin typeface="Arial" pitchFamily="34" charset="0"/>
                <a:cs typeface="Arial" pitchFamily="34" charset="0"/>
              </a:rPr>
              <a:t>quang</a:t>
            </a:r>
            <a:r>
              <a:rPr lang="en-US" sz="2400" dirty="0">
                <a:solidFill>
                  <a:schemeClr val="bg1"/>
                </a:solidFill>
                <a:latin typeface="Arial" pitchFamily="34" charset="0"/>
                <a:cs typeface="Arial" pitchFamily="34" charset="0"/>
              </a:rPr>
              <a:t> can </a:t>
            </a:r>
            <a:r>
              <a:rPr lang="en-US" sz="2400" dirty="0" err="1">
                <a:solidFill>
                  <a:schemeClr val="bg1"/>
                </a:solidFill>
                <a:latin typeface="Arial" pitchFamily="34" charset="0"/>
                <a:cs typeface="Arial" pitchFamily="34" charset="0"/>
              </a:rPr>
              <a:t>thiệp</a:t>
            </a:r>
            <a:endParaRPr lang="en-US" sz="2400" dirty="0">
              <a:solidFill>
                <a:schemeClr val="bg1"/>
              </a:solidFill>
              <a:latin typeface="Arial" pitchFamily="34" charset="0"/>
              <a:cs typeface="Arial" pitchFamily="34" charset="0"/>
            </a:endParaRPr>
          </a:p>
          <a:p>
            <a:pPr algn="just">
              <a:buNone/>
            </a:pPr>
            <a:endParaRPr lang="en-US" dirty="0"/>
          </a:p>
        </p:txBody>
      </p:sp>
      <p:sp>
        <p:nvSpPr>
          <p:cNvPr id="6" name="Content Placeholder 2"/>
          <p:cNvSpPr txBox="1">
            <a:spLocks/>
          </p:cNvSpPr>
          <p:nvPr/>
        </p:nvSpPr>
        <p:spPr>
          <a:xfrm>
            <a:off x="1752600" y="6496393"/>
            <a:ext cx="5517356" cy="43780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vi-VN" sz="1800" i="1" dirty="0">
                <a:solidFill>
                  <a:schemeClr val="bg1"/>
                </a:solidFill>
                <a:cs typeface="Arial" pitchFamily="34" charset="0"/>
              </a:rPr>
              <a:t>Hình ảnh tập thể nhân viên Trung tâm YHHN&amp;UB</a:t>
            </a:r>
            <a:endParaRPr lang="en-US" sz="1800" i="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753052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086600" cy="676882"/>
          </a:xfrm>
        </p:spPr>
        <p:txBody>
          <a:bodyPr>
            <a:normAutofit/>
          </a:bodyPr>
          <a:lstStyle/>
          <a:p>
            <a:pPr algn="ctr"/>
            <a:r>
              <a:rPr lang="vi-VN" sz="3200" b="1" dirty="0">
                <a:solidFill>
                  <a:srgbClr val="0070C0"/>
                </a:solidFill>
              </a:rPr>
              <a:t>Hoạt động của Tt yhhn&amp;ub</a:t>
            </a:r>
            <a:endParaRPr lang="en-US" sz="3200" b="1" dirty="0">
              <a:solidFill>
                <a:srgbClr val="0070C0"/>
              </a:solidFill>
            </a:endParaRPr>
          </a:p>
        </p:txBody>
      </p:sp>
      <p:sp>
        <p:nvSpPr>
          <p:cNvPr id="3" name="Content Placeholder 2"/>
          <p:cNvSpPr>
            <a:spLocks noGrp="1"/>
          </p:cNvSpPr>
          <p:nvPr>
            <p:ph idx="1"/>
          </p:nvPr>
        </p:nvSpPr>
        <p:spPr>
          <a:xfrm>
            <a:off x="533400" y="905482"/>
            <a:ext cx="8001000" cy="2523518"/>
          </a:xfrm>
        </p:spPr>
        <p:txBody>
          <a:bodyPr>
            <a:noAutofit/>
          </a:bodyPr>
          <a:lstStyle/>
          <a:p>
            <a:pPr algn="just">
              <a:spcBef>
                <a:spcPts val="0"/>
              </a:spcBef>
              <a:buFontTx/>
              <a:buChar char="-"/>
            </a:pPr>
            <a:r>
              <a:rPr lang="en-US" dirty="0" err="1">
                <a:solidFill>
                  <a:schemeClr val="bg1"/>
                </a:solidFill>
                <a:latin typeface="Arial" panose="020B0604020202020204" pitchFamily="34" charset="0"/>
                <a:cs typeface="Arial" pitchFamily="34" charset="0"/>
              </a:rPr>
              <a:t>Trung</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tâm</a:t>
            </a:r>
            <a:r>
              <a:rPr lang="en-US" dirty="0">
                <a:solidFill>
                  <a:schemeClr val="bg1"/>
                </a:solidFill>
                <a:latin typeface="Arial" panose="020B0604020202020204" pitchFamily="34" charset="0"/>
                <a:cs typeface="Arial" pitchFamily="34" charset="0"/>
              </a:rPr>
              <a:t> Y </a:t>
            </a:r>
            <a:r>
              <a:rPr lang="en-US" dirty="0" err="1">
                <a:solidFill>
                  <a:schemeClr val="bg1"/>
                </a:solidFill>
                <a:latin typeface="Arial" panose="020B0604020202020204" pitchFamily="34" charset="0"/>
                <a:cs typeface="Arial" pitchFamily="34" charset="0"/>
              </a:rPr>
              <a:t>học</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hạt</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nhân</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và</a:t>
            </a:r>
            <a:r>
              <a:rPr lang="en-US" dirty="0">
                <a:solidFill>
                  <a:schemeClr val="bg1"/>
                </a:solidFill>
                <a:latin typeface="Arial" panose="020B0604020202020204" pitchFamily="34" charset="0"/>
                <a:cs typeface="Arial" pitchFamily="34" charset="0"/>
              </a:rPr>
              <a:t> Ung </a:t>
            </a:r>
            <a:r>
              <a:rPr lang="en-US" dirty="0" err="1">
                <a:solidFill>
                  <a:schemeClr val="bg1"/>
                </a:solidFill>
                <a:latin typeface="Arial" panose="020B0604020202020204" pitchFamily="34" charset="0"/>
                <a:cs typeface="Arial" pitchFamily="34" charset="0"/>
              </a:rPr>
              <a:t>bướu</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là</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đơn</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vị</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sử</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dụng</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nhiều</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nguồn</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bức</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xạ</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nhất</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trong</a:t>
            </a:r>
            <a:r>
              <a:rPr lang="en-US" dirty="0">
                <a:solidFill>
                  <a:schemeClr val="bg1"/>
                </a:solidFill>
                <a:latin typeface="Arial" panose="020B0604020202020204" pitchFamily="34" charset="0"/>
                <a:cs typeface="Arial" pitchFamily="34" charset="0"/>
              </a:rPr>
              <a:t> BV </a:t>
            </a:r>
            <a:r>
              <a:rPr lang="en-US" dirty="0" err="1">
                <a:solidFill>
                  <a:schemeClr val="bg1"/>
                </a:solidFill>
                <a:latin typeface="Arial" panose="020B0604020202020204" pitchFamily="34" charset="0"/>
                <a:cs typeface="Arial" pitchFamily="34" charset="0"/>
              </a:rPr>
              <a:t>để</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chẩn</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đoán</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và</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điều</a:t>
            </a:r>
            <a:r>
              <a:rPr lang="en-US" dirty="0">
                <a:solidFill>
                  <a:schemeClr val="bg1"/>
                </a:solidFill>
                <a:latin typeface="Arial" panose="020B0604020202020204" pitchFamily="34" charset="0"/>
                <a:cs typeface="Arial" pitchFamily="34" charset="0"/>
              </a:rPr>
              <a:t> </a:t>
            </a:r>
            <a:r>
              <a:rPr lang="en-US" dirty="0" err="1">
                <a:solidFill>
                  <a:schemeClr val="bg1"/>
                </a:solidFill>
                <a:latin typeface="Arial" panose="020B0604020202020204" pitchFamily="34" charset="0"/>
                <a:cs typeface="Arial" pitchFamily="34" charset="0"/>
              </a:rPr>
              <a:t>trị</a:t>
            </a:r>
            <a:r>
              <a:rPr lang="en-US" dirty="0">
                <a:solidFill>
                  <a:schemeClr val="bg1"/>
                </a:solidFill>
                <a:latin typeface="Arial" panose="020B0604020202020204" pitchFamily="34" charset="0"/>
                <a:cs typeface="Arial" pitchFamily="34" charset="0"/>
              </a:rPr>
              <a:t>: </a:t>
            </a:r>
          </a:p>
          <a:p>
            <a:pPr lvl="1" algn="just">
              <a:spcBef>
                <a:spcPts val="0"/>
              </a:spcBef>
            </a:pPr>
            <a:r>
              <a:rPr lang="vi-VN" sz="2400" dirty="0">
                <a:solidFill>
                  <a:schemeClr val="bg1"/>
                </a:solidFill>
                <a:cs typeface="Arial" panose="020B0604020202020204" pitchFamily="34" charset="0"/>
              </a:rPr>
              <a:t>Sử dụng ĐVPX: </a:t>
            </a:r>
            <a:r>
              <a:rPr lang="en-US" sz="2400" dirty="0">
                <a:solidFill>
                  <a:schemeClr val="bg1"/>
                </a:solidFill>
                <a:latin typeface="Arial" panose="020B0604020202020204" pitchFamily="34" charset="0"/>
                <a:cs typeface="Arial" pitchFamily="34" charset="0"/>
              </a:rPr>
              <a:t>I-131, Tc-99m, FDG-18</a:t>
            </a:r>
            <a:r>
              <a:rPr lang="vi-VN" sz="2400" dirty="0">
                <a:solidFill>
                  <a:schemeClr val="bg1"/>
                </a:solidFill>
                <a:cs typeface="Arial" panose="020B0604020202020204" pitchFamily="34" charset="0"/>
              </a:rPr>
              <a:t>, I -125, Y-90, Cs-137, Co-6</a:t>
            </a:r>
            <a:r>
              <a:rPr lang="en-US" sz="2400" dirty="0">
                <a:solidFill>
                  <a:schemeClr val="bg1"/>
                </a:solidFill>
                <a:cs typeface="Arial" panose="020B0604020202020204" pitchFamily="34" charset="0"/>
              </a:rPr>
              <a:t>0, </a:t>
            </a:r>
            <a:r>
              <a:rPr lang="en-US" sz="2400" dirty="0">
                <a:solidFill>
                  <a:schemeClr val="bg1"/>
                </a:solidFill>
                <a:latin typeface="Arial" panose="020B0604020202020204" pitchFamily="34" charset="0"/>
                <a:cs typeface="Arial" panose="020B0604020202020204" pitchFamily="34" charset="0"/>
              </a:rPr>
              <a:t>P-32,…</a:t>
            </a:r>
            <a:endParaRPr lang="vi-VN" sz="2400" dirty="0">
              <a:solidFill>
                <a:schemeClr val="bg1"/>
              </a:solidFill>
              <a:latin typeface="Arial" panose="020B0604020202020204" pitchFamily="34" charset="0"/>
              <a:cs typeface="Arial" panose="020B0604020202020204" pitchFamily="34" charset="0"/>
            </a:endParaRPr>
          </a:p>
          <a:p>
            <a:pPr lvl="1" algn="just">
              <a:spcBef>
                <a:spcPts val="0"/>
              </a:spcBef>
            </a:pPr>
            <a:r>
              <a:rPr lang="en-US" sz="2400" dirty="0" err="1">
                <a:solidFill>
                  <a:schemeClr val="bg1"/>
                </a:solidFill>
                <a:latin typeface="Arial" panose="020B0604020202020204" pitchFamily="34" charset="0"/>
                <a:cs typeface="Arial" panose="020B0604020202020204" pitchFamily="34" charset="0"/>
              </a:rPr>
              <a:t>Thiết</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bị</a:t>
            </a: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cs typeface="Arial" panose="020B0604020202020204" pitchFamily="34" charset="0"/>
              </a:rPr>
              <a:t>YHHN, xạ trị: PET/CT, SPECT, Gia tốc, Gamma Knife, Đo độ tập trung</a:t>
            </a:r>
          </a:p>
          <a:p>
            <a:pPr lvl="1" algn="just">
              <a:spcBef>
                <a:spcPts val="0"/>
              </a:spcBef>
            </a:pPr>
            <a:r>
              <a:rPr lang="vi-VN" sz="2400" dirty="0">
                <a:solidFill>
                  <a:schemeClr val="bg1"/>
                </a:solidFill>
                <a:cs typeface="Arial" panose="020B0604020202020204" pitchFamily="34" charset="0"/>
              </a:rPr>
              <a:t>Kỹ thuật mới: </a:t>
            </a:r>
            <a:r>
              <a:rPr lang="en-US" sz="2400" dirty="0" err="1">
                <a:solidFill>
                  <a:schemeClr val="bg1"/>
                </a:solidFill>
                <a:latin typeface="Arial" panose="020B0604020202020204" pitchFamily="34" charset="0"/>
                <a:cs typeface="Arial" panose="020B0604020202020204" pitchFamily="34" charset="0"/>
              </a:rPr>
              <a:t>xạ</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trị</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chiếu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trong</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chọn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lọc</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điều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trị</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ung</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th</a:t>
            </a:r>
            <a:r>
              <a:rPr lang="vi-VN" sz="2400" dirty="0">
                <a:solidFill>
                  <a:schemeClr val="bg1"/>
                </a:solidFill>
                <a:cs typeface="Arial" panose="020B0604020202020204" pitchFamily="34" charset="0"/>
              </a:rPr>
              <a:t>ư</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gan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cấy</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hạt</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phóng</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xạ</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điều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trị</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ung</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th</a:t>
            </a:r>
            <a:r>
              <a:rPr lang="vi-VN" sz="2400" dirty="0">
                <a:solidFill>
                  <a:schemeClr val="bg1"/>
                </a:solidFill>
                <a:cs typeface="Arial" panose="020B0604020202020204" pitchFamily="34" charset="0"/>
              </a:rPr>
              <a:t>ư</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tuyến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tiền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liệt</a:t>
            </a:r>
            <a:r>
              <a:rPr lang="en-US" sz="2400" dirty="0">
                <a:solidFill>
                  <a:schemeClr val="bg1"/>
                </a:solidFill>
                <a:latin typeface="Arial" panose="020B0604020202020204" pitchFamily="34" charset="0"/>
                <a:cs typeface="Arial" panose="020B0604020202020204" pitchFamily="34" charset="0"/>
              </a:rPr>
              <a:t> </a:t>
            </a:r>
            <a:endParaRPr lang="en-US" dirty="0">
              <a:solidFill>
                <a:schemeClr val="bg1"/>
              </a:solidFill>
              <a:latin typeface="Arial" panose="020B0604020202020204" pitchFamily="34" charset="0"/>
              <a:cs typeface="Arial" pitchFamily="34" charset="0"/>
            </a:endParaRPr>
          </a:p>
          <a:p>
            <a:pPr algn="just">
              <a:spcBef>
                <a:spcPts val="0"/>
              </a:spcBef>
              <a:buFontTx/>
              <a:buChar char="-"/>
            </a:pPr>
            <a:r>
              <a:rPr lang="en-US" dirty="0">
                <a:solidFill>
                  <a:schemeClr val="bg1"/>
                </a:solidFill>
                <a:latin typeface="Arial" panose="020B0604020202020204" pitchFamily="34" charset="0"/>
                <a:cs typeface="Arial" pitchFamily="34" charset="0"/>
              </a:rPr>
              <a:t> </a:t>
            </a:r>
            <a:r>
              <a:rPr lang="vi-VN" dirty="0">
                <a:solidFill>
                  <a:schemeClr val="bg1"/>
                </a:solidFill>
                <a:cs typeface="Arial" pitchFamily="34" charset="0"/>
              </a:rPr>
              <a:t>Số lượng BN khám và điều trị hàng ngày: gần 1.000 </a:t>
            </a:r>
          </a:p>
          <a:p>
            <a:pPr marL="0" indent="0" algn="just">
              <a:buNone/>
            </a:pP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Công</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tác</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đảm</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bảo</a:t>
            </a:r>
            <a:r>
              <a:rPr lang="en-US" dirty="0">
                <a:solidFill>
                  <a:schemeClr val="bg1"/>
                </a:solidFill>
                <a:latin typeface="Arial" panose="020B0604020202020204" pitchFamily="34" charset="0"/>
                <a:cs typeface="Arial" panose="020B0604020202020204" pitchFamily="34" charset="0"/>
              </a:rPr>
              <a:t> an </a:t>
            </a:r>
            <a:r>
              <a:rPr lang="en-US" dirty="0" err="1">
                <a:solidFill>
                  <a:schemeClr val="bg1"/>
                </a:solidFill>
                <a:latin typeface="Arial" panose="020B0604020202020204" pitchFamily="34" charset="0"/>
                <a:cs typeface="Arial" panose="020B0604020202020204" pitchFamily="34" charset="0"/>
              </a:rPr>
              <a:t>toàn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bức</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xạ</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cho</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nhân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viên</a:t>
            </a:r>
            <a:r>
              <a:rPr lang="en-US" dirty="0">
                <a:solidFill>
                  <a:schemeClr val="bg1"/>
                </a:solidFill>
                <a:latin typeface="Arial" panose="020B0604020202020204" pitchFamily="34" charset="0"/>
                <a:cs typeface="Arial" panose="020B0604020202020204" pitchFamily="34" charset="0"/>
              </a:rPr>
              <a:t> y </a:t>
            </a:r>
            <a:r>
              <a:rPr lang="en-US" dirty="0" err="1">
                <a:solidFill>
                  <a:schemeClr val="bg1"/>
                </a:solidFill>
                <a:latin typeface="Arial" panose="020B0604020202020204" pitchFamily="34" charset="0"/>
                <a:cs typeface="Arial" panose="020B0604020202020204" pitchFamily="34" charset="0"/>
              </a:rPr>
              <a:t>tế</a:t>
            </a:r>
            <a:r>
              <a:rPr lang="en-US" dirty="0">
                <a:solidFill>
                  <a:schemeClr val="bg1"/>
                </a:solidFill>
                <a:latin typeface="Arial" panose="020B0604020202020204" pitchFamily="34" charset="0"/>
                <a:cs typeface="Arial" panose="020B0604020202020204" pitchFamily="34" charset="0"/>
              </a:rPr>
              <a:t>,   BN, ng</a:t>
            </a:r>
            <a:r>
              <a:rPr lang="vi-VN" dirty="0">
                <a:solidFill>
                  <a:schemeClr val="bg1"/>
                </a:solidFill>
                <a:latin typeface="Arial" panose="020B0604020202020204" pitchFamily="34" charset="0"/>
                <a:cs typeface="Arial" panose="020B0604020202020204" pitchFamily="34" charset="0"/>
              </a:rPr>
              <a:t>ư</a:t>
            </a:r>
            <a:r>
              <a:rPr lang="en-US" dirty="0" err="1">
                <a:solidFill>
                  <a:schemeClr val="bg1"/>
                </a:solidFill>
                <a:latin typeface="Arial" panose="020B0604020202020204" pitchFamily="34" charset="0"/>
                <a:cs typeface="Arial" panose="020B0604020202020204" pitchFamily="34" charset="0"/>
              </a:rPr>
              <a:t>ời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nhà</a:t>
            </a:r>
            <a:r>
              <a:rPr lang="en-US" dirty="0">
                <a:solidFill>
                  <a:schemeClr val="bg1"/>
                </a:solidFill>
                <a:latin typeface="Arial" panose="020B0604020202020204" pitchFamily="34" charset="0"/>
                <a:cs typeface="Arial" panose="020B0604020202020204" pitchFamily="34" charset="0"/>
              </a:rPr>
              <a:t> BN </a:t>
            </a:r>
            <a:r>
              <a:rPr lang="en-US" dirty="0" err="1">
                <a:solidFill>
                  <a:schemeClr val="bg1"/>
                </a:solidFill>
                <a:latin typeface="Arial" panose="020B0604020202020204" pitchFamily="34" charset="0"/>
                <a:cs typeface="Arial" panose="020B0604020202020204" pitchFamily="34" charset="0"/>
              </a:rPr>
              <a:t>và</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môi</a:t>
            </a:r>
            <a:r>
              <a:rPr lang="en-US" dirty="0">
                <a:solidFill>
                  <a:schemeClr val="bg1"/>
                </a:solidFill>
                <a:latin typeface="Arial" panose="020B0604020202020204" pitchFamily="34" charset="0"/>
                <a:cs typeface="Arial" panose="020B0604020202020204" pitchFamily="34" charset="0"/>
              </a:rPr>
              <a:t> tr</a:t>
            </a:r>
            <a:r>
              <a:rPr lang="vi-VN" dirty="0">
                <a:solidFill>
                  <a:schemeClr val="bg1"/>
                </a:solidFill>
                <a:latin typeface="Arial" panose="020B0604020202020204" pitchFamily="34" charset="0"/>
                <a:cs typeface="Arial" panose="020B0604020202020204" pitchFamily="34" charset="0"/>
              </a:rPr>
              <a:t>ư</a:t>
            </a:r>
            <a:r>
              <a:rPr lang="en-US" dirty="0" err="1">
                <a:solidFill>
                  <a:schemeClr val="bg1"/>
                </a:solidFill>
                <a:latin typeface="Arial" panose="020B0604020202020204" pitchFamily="34" charset="0"/>
                <a:cs typeface="Arial" panose="020B0604020202020204" pitchFamily="34" charset="0"/>
              </a:rPr>
              <a:t>ờng</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rất</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quan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trọng</a:t>
            </a:r>
            <a:endParaRPr lang="vi-VN" dirty="0">
              <a:solidFill>
                <a:schemeClr val="bg1"/>
              </a:solidFill>
              <a:latin typeface="Arial" panose="020B0604020202020204" pitchFamily="34" charset="0"/>
              <a:cs typeface="Arial" panose="020B0604020202020204" pitchFamily="34" charset="0"/>
            </a:endParaRPr>
          </a:p>
          <a:p>
            <a:pPr algn="just">
              <a:buFontTx/>
              <a:buChar char="-"/>
            </a:pPr>
            <a:endParaRPr lang="vi-VN" dirty="0">
              <a:solidFill>
                <a:schemeClr val="bg1"/>
              </a:solidFill>
              <a:latin typeface="Arial" panose="020B0604020202020204" pitchFamily="34" charset="0"/>
              <a:cs typeface="Arial" panose="020B0604020202020204" pitchFamily="34" charset="0"/>
            </a:endParaRPr>
          </a:p>
          <a:p>
            <a:pPr algn="just">
              <a:buNone/>
            </a:pPr>
            <a:endParaRPr lang="en-US" dirty="0"/>
          </a:p>
        </p:txBody>
      </p:sp>
      <p:sp>
        <p:nvSpPr>
          <p:cNvPr id="4" name="Arrow: Right 3">
            <a:extLst>
              <a:ext uri="{FF2B5EF4-FFF2-40B4-BE49-F238E27FC236}">
                <a16:creationId xmlns:a16="http://schemas.microsoft.com/office/drawing/2014/main" id="{2338EFDC-56CF-4519-9AD3-18304BC07530}"/>
              </a:ext>
            </a:extLst>
          </p:cNvPr>
          <p:cNvSpPr/>
          <p:nvPr/>
        </p:nvSpPr>
        <p:spPr>
          <a:xfrm>
            <a:off x="76200" y="6019800"/>
            <a:ext cx="457200" cy="21968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2142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
            <a:ext cx="7086600" cy="676882"/>
          </a:xfrm>
        </p:spPr>
        <p:txBody>
          <a:bodyPr>
            <a:noAutofit/>
          </a:bodyPr>
          <a:lstStyle/>
          <a:p>
            <a:pPr algn="ctr"/>
            <a:r>
              <a:rPr lang="en-US" sz="3200" b="1" dirty="0" err="1">
                <a:solidFill>
                  <a:srgbClr val="0070C0"/>
                </a:solidFill>
                <a:latin typeface="Arial" pitchFamily="34" charset="0"/>
                <a:cs typeface="Arial" pitchFamily="34" charset="0"/>
              </a:rPr>
              <a:t>Kinh</a:t>
            </a:r>
            <a:r>
              <a:rPr lang="en-US" sz="3200" b="1" dirty="0">
                <a:solidFill>
                  <a:srgbClr val="0070C0"/>
                </a:solidFill>
                <a:latin typeface="Arial" pitchFamily="34" charset="0"/>
                <a:cs typeface="Arial" pitchFamily="34" charset="0"/>
              </a:rPr>
              <a:t> </a:t>
            </a:r>
            <a:r>
              <a:rPr lang="en-US" sz="3200" b="1" dirty="0" err="1">
                <a:solidFill>
                  <a:srgbClr val="0070C0"/>
                </a:solidFill>
                <a:latin typeface="Arial" pitchFamily="34" charset="0"/>
                <a:cs typeface="Arial" pitchFamily="34" charset="0"/>
              </a:rPr>
              <a:t>nghiệm</a:t>
            </a:r>
            <a:r>
              <a:rPr lang="en-US" sz="3200" b="1" dirty="0">
                <a:solidFill>
                  <a:srgbClr val="0070C0"/>
                </a:solidFill>
                <a:latin typeface="Arial" pitchFamily="34" charset="0"/>
                <a:cs typeface="Arial" pitchFamily="34" charset="0"/>
              </a:rPr>
              <a:t> </a:t>
            </a:r>
            <a:r>
              <a:rPr lang="en-US" sz="3200" b="1" dirty="0" err="1">
                <a:solidFill>
                  <a:srgbClr val="0070C0"/>
                </a:solidFill>
                <a:latin typeface="Arial" pitchFamily="34" charset="0"/>
                <a:cs typeface="Arial" pitchFamily="34" charset="0"/>
              </a:rPr>
              <a:t>quản</a:t>
            </a:r>
            <a:r>
              <a:rPr lang="en-US" sz="3200" b="1" dirty="0">
                <a:solidFill>
                  <a:srgbClr val="0070C0"/>
                </a:solidFill>
                <a:latin typeface="Arial" pitchFamily="34" charset="0"/>
                <a:cs typeface="Arial" pitchFamily="34" charset="0"/>
              </a:rPr>
              <a:t> </a:t>
            </a:r>
            <a:r>
              <a:rPr lang="en-US" sz="3200" b="1" dirty="0" err="1">
                <a:solidFill>
                  <a:srgbClr val="0070C0"/>
                </a:solidFill>
                <a:latin typeface="Arial" pitchFamily="34" charset="0"/>
                <a:cs typeface="Arial" pitchFamily="34" charset="0"/>
              </a:rPr>
              <a:t>lý</a:t>
            </a:r>
            <a:r>
              <a:rPr lang="en-US" sz="3200" b="1" dirty="0">
                <a:solidFill>
                  <a:srgbClr val="0070C0"/>
                </a:solidFill>
                <a:latin typeface="Arial" pitchFamily="34" charset="0"/>
                <a:cs typeface="Arial" pitchFamily="34" charset="0"/>
              </a:rPr>
              <a:t> </a:t>
            </a:r>
            <a:r>
              <a:rPr lang="en-US" sz="3200" b="1" dirty="0" err="1">
                <a:solidFill>
                  <a:srgbClr val="0070C0"/>
                </a:solidFill>
                <a:latin typeface="Arial" pitchFamily="34" charset="0"/>
                <a:cs typeface="Arial" pitchFamily="34" charset="0"/>
              </a:rPr>
              <a:t>đảm</a:t>
            </a:r>
            <a:r>
              <a:rPr lang="en-US" sz="3200" b="1" dirty="0">
                <a:solidFill>
                  <a:srgbClr val="0070C0"/>
                </a:solidFill>
                <a:latin typeface="Arial" pitchFamily="34" charset="0"/>
                <a:cs typeface="Arial" pitchFamily="34" charset="0"/>
              </a:rPr>
              <a:t> </a:t>
            </a:r>
            <a:r>
              <a:rPr lang="en-US" sz="3200" b="1" dirty="0" err="1">
                <a:solidFill>
                  <a:srgbClr val="0070C0"/>
                </a:solidFill>
                <a:latin typeface="Arial" pitchFamily="34" charset="0"/>
                <a:cs typeface="Arial" pitchFamily="34" charset="0"/>
              </a:rPr>
              <a:t>bảo</a:t>
            </a:r>
            <a:r>
              <a:rPr lang="en-US" sz="3200" b="1" dirty="0">
                <a:solidFill>
                  <a:srgbClr val="0070C0"/>
                </a:solidFill>
                <a:latin typeface="Arial" pitchFamily="34" charset="0"/>
                <a:cs typeface="Arial" pitchFamily="34" charset="0"/>
              </a:rPr>
              <a:t> </a:t>
            </a:r>
            <a:br>
              <a:rPr lang="en-US" sz="3200" b="1" dirty="0">
                <a:solidFill>
                  <a:srgbClr val="0070C0"/>
                </a:solidFill>
                <a:latin typeface="Arial" pitchFamily="34" charset="0"/>
                <a:cs typeface="Arial" pitchFamily="34" charset="0"/>
              </a:rPr>
            </a:br>
            <a:r>
              <a:rPr lang="en-US" sz="3200" b="1" dirty="0">
                <a:solidFill>
                  <a:srgbClr val="0070C0"/>
                </a:solidFill>
                <a:latin typeface="Arial" pitchFamily="34" charset="0"/>
                <a:cs typeface="Arial" pitchFamily="34" charset="0"/>
              </a:rPr>
              <a:t>an </a:t>
            </a:r>
            <a:r>
              <a:rPr lang="en-US" sz="3200" b="1" dirty="0" err="1">
                <a:solidFill>
                  <a:srgbClr val="0070C0"/>
                </a:solidFill>
                <a:latin typeface="Arial" pitchFamily="34" charset="0"/>
                <a:cs typeface="Arial" pitchFamily="34" charset="0"/>
              </a:rPr>
              <a:t>toàn</a:t>
            </a:r>
            <a:r>
              <a:rPr lang="en-US" sz="3200" b="1" dirty="0">
                <a:solidFill>
                  <a:srgbClr val="0070C0"/>
                </a:solidFill>
                <a:latin typeface="Arial" pitchFamily="34" charset="0"/>
                <a:cs typeface="Arial" pitchFamily="34" charset="0"/>
              </a:rPr>
              <a:t> </a:t>
            </a:r>
            <a:r>
              <a:rPr lang="en-US" sz="3200" b="1" dirty="0" err="1">
                <a:solidFill>
                  <a:srgbClr val="0070C0"/>
                </a:solidFill>
                <a:latin typeface="Arial" pitchFamily="34" charset="0"/>
                <a:cs typeface="Arial" pitchFamily="34" charset="0"/>
              </a:rPr>
              <a:t>bức</a:t>
            </a:r>
            <a:r>
              <a:rPr lang="en-US" sz="3200" b="1" dirty="0">
                <a:solidFill>
                  <a:srgbClr val="0070C0"/>
                </a:solidFill>
                <a:latin typeface="Arial" pitchFamily="34" charset="0"/>
                <a:cs typeface="Arial" pitchFamily="34" charset="0"/>
              </a:rPr>
              <a:t> </a:t>
            </a:r>
            <a:r>
              <a:rPr lang="en-US" sz="3200" b="1" dirty="0" err="1">
                <a:solidFill>
                  <a:srgbClr val="0070C0"/>
                </a:solidFill>
                <a:latin typeface="Arial" pitchFamily="34" charset="0"/>
                <a:cs typeface="Arial" pitchFamily="34" charset="0"/>
              </a:rPr>
              <a:t>xạ</a:t>
            </a:r>
            <a:r>
              <a:rPr lang="en-US" sz="3200" b="1" dirty="0">
                <a:solidFill>
                  <a:srgbClr val="0070C0"/>
                </a:solidFill>
                <a:latin typeface="Arial" pitchFamily="34" charset="0"/>
                <a:cs typeface="Arial" pitchFamily="34" charset="0"/>
              </a:rPr>
              <a:t> </a:t>
            </a:r>
            <a:endParaRPr lang="en-US" sz="3200" b="1" dirty="0">
              <a:solidFill>
                <a:srgbClr val="0070C0"/>
              </a:solidFill>
            </a:endParaRPr>
          </a:p>
        </p:txBody>
      </p:sp>
      <p:sp>
        <p:nvSpPr>
          <p:cNvPr id="3" name="Content Placeholder 2"/>
          <p:cNvSpPr>
            <a:spLocks noGrp="1"/>
          </p:cNvSpPr>
          <p:nvPr>
            <p:ph idx="1"/>
          </p:nvPr>
        </p:nvSpPr>
        <p:spPr>
          <a:xfrm>
            <a:off x="304800" y="1447800"/>
            <a:ext cx="8465976" cy="4961918"/>
          </a:xfrm>
        </p:spPr>
        <p:txBody>
          <a:bodyPr>
            <a:noAutofit/>
          </a:bodyPr>
          <a:lstStyle/>
          <a:p>
            <a:pPr marL="457200" indent="-457200" algn="just">
              <a:lnSpc>
                <a:spcPct val="130000"/>
              </a:lnSpc>
              <a:spcBef>
                <a:spcPts val="0"/>
              </a:spcBef>
              <a:buAutoNum type="arabicPeriod"/>
            </a:pPr>
            <a:r>
              <a:rPr lang="en-US" sz="2200" b="1" dirty="0" err="1">
                <a:solidFill>
                  <a:schemeClr val="bg1"/>
                </a:solidFill>
                <a:latin typeface="Arial" panose="020B0604020202020204" pitchFamily="34" charset="0"/>
                <a:cs typeface="Arial" pitchFamily="34" charset="0"/>
              </a:rPr>
              <a:t>Thành</a:t>
            </a:r>
            <a:r>
              <a:rPr lang="en-US" sz="2200" b="1" dirty="0">
                <a:solidFill>
                  <a:schemeClr val="bg1"/>
                </a:solidFill>
                <a:latin typeface="Arial" panose="020B0604020202020204" pitchFamily="34" charset="0"/>
                <a:cs typeface="Arial" pitchFamily="34" charset="0"/>
              </a:rPr>
              <a:t> </a:t>
            </a:r>
            <a:r>
              <a:rPr lang="en-US" sz="2200" b="1" dirty="0" err="1">
                <a:solidFill>
                  <a:schemeClr val="bg1"/>
                </a:solidFill>
                <a:latin typeface="Arial" panose="020B0604020202020204" pitchFamily="34" charset="0"/>
                <a:cs typeface="Arial" pitchFamily="34" charset="0"/>
              </a:rPr>
              <a:t>lập</a:t>
            </a:r>
            <a:r>
              <a:rPr lang="en-US" sz="2200" b="1" dirty="0">
                <a:solidFill>
                  <a:schemeClr val="bg1"/>
                </a:solidFill>
                <a:latin typeface="Arial" panose="020B0604020202020204" pitchFamily="34" charset="0"/>
                <a:cs typeface="Arial" pitchFamily="34" charset="0"/>
              </a:rPr>
              <a:t> ban an </a:t>
            </a:r>
            <a:r>
              <a:rPr lang="en-US" sz="2200" b="1" dirty="0" err="1">
                <a:solidFill>
                  <a:schemeClr val="bg1"/>
                </a:solidFill>
                <a:latin typeface="Arial" panose="020B0604020202020204" pitchFamily="34" charset="0"/>
                <a:cs typeface="Arial" pitchFamily="34" charset="0"/>
              </a:rPr>
              <a:t>toàn</a:t>
            </a:r>
            <a:r>
              <a:rPr lang="en-US" sz="2200" b="1" dirty="0">
                <a:solidFill>
                  <a:schemeClr val="bg1"/>
                </a:solidFill>
                <a:latin typeface="Arial" panose="020B0604020202020204" pitchFamily="34" charset="0"/>
                <a:cs typeface="Arial" pitchFamily="34" charset="0"/>
              </a:rPr>
              <a:t> </a:t>
            </a:r>
            <a:r>
              <a:rPr lang="en-US" sz="2200" b="1" dirty="0" err="1">
                <a:solidFill>
                  <a:schemeClr val="bg1"/>
                </a:solidFill>
                <a:latin typeface="Arial" panose="020B0604020202020204" pitchFamily="34" charset="0"/>
                <a:cs typeface="Arial" pitchFamily="34" charset="0"/>
              </a:rPr>
              <a:t>bức</a:t>
            </a:r>
            <a:r>
              <a:rPr lang="en-US" sz="2200" b="1" dirty="0">
                <a:solidFill>
                  <a:schemeClr val="bg1"/>
                </a:solidFill>
                <a:latin typeface="Arial" panose="020B0604020202020204" pitchFamily="34" charset="0"/>
                <a:cs typeface="Arial" pitchFamily="34" charset="0"/>
              </a:rPr>
              <a:t> </a:t>
            </a:r>
            <a:r>
              <a:rPr lang="en-US" sz="2200" b="1" dirty="0" err="1">
                <a:solidFill>
                  <a:schemeClr val="bg1"/>
                </a:solidFill>
                <a:latin typeface="Arial" panose="020B0604020202020204" pitchFamily="34" charset="0"/>
                <a:cs typeface="Arial" pitchFamily="34" charset="0"/>
              </a:rPr>
              <a:t>xạ</a:t>
            </a:r>
            <a:r>
              <a:rPr lang="en-US" sz="2200" b="1" dirty="0">
                <a:solidFill>
                  <a:schemeClr val="bg1"/>
                </a:solidFill>
                <a:latin typeface="Arial" panose="020B0604020202020204" pitchFamily="34" charset="0"/>
                <a:cs typeface="Arial" pitchFamily="34" charset="0"/>
              </a:rPr>
              <a:t> </a:t>
            </a:r>
            <a:r>
              <a:rPr lang="en-US" sz="2200" b="1" dirty="0" err="1">
                <a:solidFill>
                  <a:schemeClr val="bg1"/>
                </a:solidFill>
                <a:latin typeface="Arial" panose="020B0604020202020204" pitchFamily="34" charset="0"/>
                <a:cs typeface="Arial" pitchFamily="34" charset="0"/>
              </a:rPr>
              <a:t>của</a:t>
            </a:r>
            <a:r>
              <a:rPr lang="en-US" sz="2200" b="1" dirty="0">
                <a:solidFill>
                  <a:schemeClr val="bg1"/>
                </a:solidFill>
                <a:latin typeface="Arial" panose="020B0604020202020204" pitchFamily="34" charset="0"/>
                <a:cs typeface="Arial" pitchFamily="34" charset="0"/>
              </a:rPr>
              <a:t> </a:t>
            </a:r>
            <a:r>
              <a:rPr lang="en-US" sz="2200" b="1" dirty="0" err="1">
                <a:solidFill>
                  <a:schemeClr val="bg1"/>
                </a:solidFill>
                <a:latin typeface="Arial" panose="020B0604020202020204" pitchFamily="34" charset="0"/>
                <a:cs typeface="Arial" pitchFamily="34" charset="0"/>
              </a:rPr>
              <a:t>trung</a:t>
            </a:r>
            <a:r>
              <a:rPr lang="en-US" sz="2200" b="1" dirty="0">
                <a:solidFill>
                  <a:schemeClr val="bg1"/>
                </a:solidFill>
                <a:latin typeface="Arial" panose="020B0604020202020204" pitchFamily="34" charset="0"/>
                <a:cs typeface="Arial" pitchFamily="34" charset="0"/>
              </a:rPr>
              <a:t> </a:t>
            </a:r>
            <a:r>
              <a:rPr lang="en-US" sz="2200" b="1" dirty="0" err="1">
                <a:solidFill>
                  <a:schemeClr val="bg1"/>
                </a:solidFill>
                <a:latin typeface="Arial" panose="020B0604020202020204" pitchFamily="34" charset="0"/>
                <a:cs typeface="Arial" pitchFamily="34" charset="0"/>
              </a:rPr>
              <a:t>tâm</a:t>
            </a:r>
            <a:r>
              <a:rPr lang="en-US" sz="2200" b="1" dirty="0">
                <a:solidFill>
                  <a:schemeClr val="bg1"/>
                </a:solidFill>
                <a:latin typeface="Arial" panose="020B0604020202020204" pitchFamily="34" charset="0"/>
                <a:cs typeface="Arial" pitchFamily="34" charset="0"/>
              </a:rPr>
              <a:t>: </a:t>
            </a:r>
            <a:r>
              <a:rPr lang="en-US" sz="2200" b="1" dirty="0" err="1">
                <a:solidFill>
                  <a:schemeClr val="bg1"/>
                </a:solidFill>
                <a:latin typeface="Arial" panose="020B0604020202020204" pitchFamily="34" charset="0"/>
                <a:cs typeface="Arial" pitchFamily="34" charset="0"/>
              </a:rPr>
              <a:t>Có</a:t>
            </a:r>
            <a:r>
              <a:rPr lang="en-US" sz="2200" b="1" dirty="0">
                <a:solidFill>
                  <a:schemeClr val="bg1"/>
                </a:solidFill>
                <a:latin typeface="Arial" panose="020B0604020202020204" pitchFamily="34" charset="0"/>
                <a:cs typeface="Arial" pitchFamily="34" charset="0"/>
              </a:rPr>
              <a:t> BS, </a:t>
            </a:r>
            <a:r>
              <a:rPr lang="en-US" sz="2200" b="1" dirty="0" err="1">
                <a:solidFill>
                  <a:schemeClr val="bg1"/>
                </a:solidFill>
                <a:latin typeface="Arial" panose="020B0604020202020204" pitchFamily="34" charset="0"/>
                <a:cs typeface="Arial" pitchFamily="34" charset="0"/>
              </a:rPr>
              <a:t>kỹ</a:t>
            </a:r>
            <a:r>
              <a:rPr lang="en-US" sz="2200" b="1" dirty="0">
                <a:solidFill>
                  <a:schemeClr val="bg1"/>
                </a:solidFill>
                <a:latin typeface="Arial" panose="020B0604020202020204" pitchFamily="34" charset="0"/>
                <a:cs typeface="Arial" pitchFamily="34" charset="0"/>
              </a:rPr>
              <a:t> s</a:t>
            </a:r>
            <a:r>
              <a:rPr lang="vi-VN" sz="2200" b="1" dirty="0">
                <a:solidFill>
                  <a:schemeClr val="bg1"/>
                </a:solidFill>
                <a:latin typeface="Arial" panose="020B0604020202020204" pitchFamily="34" charset="0"/>
                <a:cs typeface="Arial" pitchFamily="34" charset="0"/>
              </a:rPr>
              <a:t>ư</a:t>
            </a:r>
            <a:r>
              <a:rPr lang="en-US" sz="2200" b="1" dirty="0">
                <a:solidFill>
                  <a:schemeClr val="bg1"/>
                </a:solidFill>
                <a:latin typeface="Arial" panose="020B0604020202020204" pitchFamily="34" charset="0"/>
                <a:cs typeface="Arial" pitchFamily="34" charset="0"/>
              </a:rPr>
              <a:t>, </a:t>
            </a:r>
            <a:r>
              <a:rPr lang="en-US" sz="2200" b="1" dirty="0" err="1">
                <a:solidFill>
                  <a:schemeClr val="bg1"/>
                </a:solidFill>
                <a:latin typeface="Arial" panose="020B0604020202020204" pitchFamily="34" charset="0"/>
                <a:cs typeface="Arial" pitchFamily="34" charset="0"/>
              </a:rPr>
              <a:t>điều</a:t>
            </a:r>
            <a:r>
              <a:rPr lang="en-US" sz="2200" b="1" dirty="0">
                <a:solidFill>
                  <a:schemeClr val="bg1"/>
                </a:solidFill>
                <a:latin typeface="Arial" panose="020B0604020202020204" pitchFamily="34" charset="0"/>
                <a:cs typeface="Arial" pitchFamily="34" charset="0"/>
              </a:rPr>
              <a:t> d</a:t>
            </a:r>
            <a:r>
              <a:rPr lang="vi-VN" sz="2200" b="1" dirty="0">
                <a:solidFill>
                  <a:schemeClr val="bg1"/>
                </a:solidFill>
                <a:latin typeface="Arial" panose="020B0604020202020204" pitchFamily="34" charset="0"/>
                <a:cs typeface="Arial" pitchFamily="34" charset="0"/>
              </a:rPr>
              <a:t>ư</a:t>
            </a:r>
            <a:r>
              <a:rPr lang="en-US" sz="2200" b="1" dirty="0" err="1">
                <a:solidFill>
                  <a:schemeClr val="bg1"/>
                </a:solidFill>
                <a:latin typeface="Arial" panose="020B0604020202020204" pitchFamily="34" charset="0"/>
                <a:cs typeface="Arial" pitchFamily="34" charset="0"/>
              </a:rPr>
              <a:t>ỡng</a:t>
            </a:r>
            <a:r>
              <a:rPr lang="en-US" sz="2200" b="1" dirty="0">
                <a:solidFill>
                  <a:schemeClr val="bg1"/>
                </a:solidFill>
                <a:latin typeface="Arial" panose="020B0604020202020204" pitchFamily="34" charset="0"/>
                <a:cs typeface="Arial" pitchFamily="34" charset="0"/>
              </a:rPr>
              <a:t>, </a:t>
            </a:r>
            <a:r>
              <a:rPr lang="en-US" sz="2200" b="1" dirty="0" err="1">
                <a:solidFill>
                  <a:schemeClr val="bg1"/>
                </a:solidFill>
                <a:latin typeface="Arial" panose="020B0604020202020204" pitchFamily="34" charset="0"/>
                <a:cs typeface="Arial" pitchFamily="34" charset="0"/>
              </a:rPr>
              <a:t>Kỹ</a:t>
            </a:r>
            <a:r>
              <a:rPr lang="en-US" sz="2200" b="1" dirty="0">
                <a:solidFill>
                  <a:schemeClr val="bg1"/>
                </a:solidFill>
                <a:latin typeface="Arial" panose="020B0604020202020204" pitchFamily="34" charset="0"/>
                <a:cs typeface="Arial" pitchFamily="34" charset="0"/>
              </a:rPr>
              <a:t> </a:t>
            </a:r>
            <a:r>
              <a:rPr lang="en-US" sz="2200" b="1" dirty="0" err="1">
                <a:solidFill>
                  <a:schemeClr val="bg1"/>
                </a:solidFill>
                <a:latin typeface="Arial" panose="020B0604020202020204" pitchFamily="34" charset="0"/>
                <a:cs typeface="Arial" pitchFamily="34" charset="0"/>
              </a:rPr>
              <a:t>thuật</a:t>
            </a:r>
            <a:r>
              <a:rPr lang="en-US" sz="2200" b="1" dirty="0">
                <a:solidFill>
                  <a:schemeClr val="bg1"/>
                </a:solidFill>
                <a:latin typeface="Arial" panose="020B0604020202020204" pitchFamily="34" charset="0"/>
                <a:cs typeface="Arial" pitchFamily="34" charset="0"/>
              </a:rPr>
              <a:t> </a:t>
            </a:r>
            <a:r>
              <a:rPr lang="en-US" sz="2200" b="1" dirty="0" err="1">
                <a:solidFill>
                  <a:schemeClr val="bg1"/>
                </a:solidFill>
                <a:latin typeface="Arial" panose="020B0604020202020204" pitchFamily="34" charset="0"/>
                <a:cs typeface="Arial" pitchFamily="34" charset="0"/>
              </a:rPr>
              <a:t>viên</a:t>
            </a:r>
            <a:endParaRPr lang="en-US" sz="2200" b="1" dirty="0">
              <a:solidFill>
                <a:schemeClr val="bg1"/>
              </a:solidFill>
              <a:latin typeface="Arial" panose="020B0604020202020204" pitchFamily="34" charset="0"/>
              <a:cs typeface="Arial" pitchFamily="34" charset="0"/>
            </a:endParaRPr>
          </a:p>
          <a:p>
            <a:pPr marL="457200" indent="-457200" algn="just">
              <a:lnSpc>
                <a:spcPct val="130000"/>
              </a:lnSpc>
              <a:spcBef>
                <a:spcPts val="0"/>
              </a:spcBef>
              <a:buAutoNum type="arabicPeriod"/>
            </a:pPr>
            <a:r>
              <a:rPr lang="en-US" sz="2200" b="1" dirty="0" err="1">
                <a:solidFill>
                  <a:schemeClr val="bg1"/>
                </a:solidFill>
                <a:latin typeface="Arial" panose="020B0604020202020204" pitchFamily="34" charset="0"/>
                <a:cs typeface="Arial" pitchFamily="34" charset="0"/>
              </a:rPr>
              <a:t>Chấp</a:t>
            </a:r>
            <a:r>
              <a:rPr lang="en-US" sz="2200" b="1" dirty="0">
                <a:solidFill>
                  <a:schemeClr val="bg1"/>
                </a:solidFill>
                <a:latin typeface="Arial" panose="020B0604020202020204" pitchFamily="34" charset="0"/>
                <a:cs typeface="Arial" pitchFamily="34" charset="0"/>
              </a:rPr>
              <a:t> </a:t>
            </a:r>
            <a:r>
              <a:rPr lang="en-US" sz="2200" b="1" dirty="0" err="1">
                <a:solidFill>
                  <a:schemeClr val="bg1"/>
                </a:solidFill>
                <a:latin typeface="Arial" panose="020B0604020202020204" pitchFamily="34" charset="0"/>
                <a:cs typeface="Arial" pitchFamily="34" charset="0"/>
              </a:rPr>
              <a:t>hành</a:t>
            </a:r>
            <a:r>
              <a:rPr lang="en-US" sz="2200" b="1" dirty="0">
                <a:solidFill>
                  <a:schemeClr val="bg1"/>
                </a:solidFill>
                <a:latin typeface="Arial" panose="020B0604020202020204" pitchFamily="34" charset="0"/>
                <a:cs typeface="Arial" pitchFamily="34" charset="0"/>
              </a:rPr>
              <a:t> </a:t>
            </a:r>
            <a:r>
              <a:rPr lang="en-US" sz="2200" b="1" dirty="0" err="1">
                <a:solidFill>
                  <a:schemeClr val="bg1"/>
                </a:solidFill>
                <a:latin typeface="Arial" panose="020B0604020202020204" pitchFamily="34" charset="0"/>
                <a:cs typeface="Arial" pitchFamily="34" charset="0"/>
              </a:rPr>
              <a:t>các</a:t>
            </a:r>
            <a:r>
              <a:rPr lang="en-US" sz="2200" b="1" dirty="0">
                <a:solidFill>
                  <a:schemeClr val="bg1"/>
                </a:solidFill>
                <a:latin typeface="Arial" panose="020B0604020202020204" pitchFamily="34" charset="0"/>
                <a:cs typeface="Arial" pitchFamily="34" charset="0"/>
              </a:rPr>
              <a:t> </a:t>
            </a:r>
            <a:r>
              <a:rPr lang="en-US" sz="2200" b="1" dirty="0" err="1">
                <a:solidFill>
                  <a:schemeClr val="bg1"/>
                </a:solidFill>
                <a:latin typeface="Arial" panose="020B0604020202020204" pitchFamily="34" charset="0"/>
                <a:cs typeface="Arial" pitchFamily="34" charset="0"/>
              </a:rPr>
              <a:t>quy</a:t>
            </a:r>
            <a:r>
              <a:rPr lang="en-US" sz="2200" b="1" dirty="0">
                <a:solidFill>
                  <a:schemeClr val="bg1"/>
                </a:solidFill>
                <a:latin typeface="Arial" panose="020B0604020202020204" pitchFamily="34" charset="0"/>
                <a:cs typeface="Arial" pitchFamily="34" charset="0"/>
              </a:rPr>
              <a:t> </a:t>
            </a:r>
            <a:r>
              <a:rPr lang="en-US" sz="2200" b="1" dirty="0" err="1">
                <a:solidFill>
                  <a:schemeClr val="bg1"/>
                </a:solidFill>
                <a:latin typeface="Arial" panose="020B0604020202020204" pitchFamily="34" charset="0"/>
                <a:cs typeface="Arial" pitchFamily="34" charset="0"/>
              </a:rPr>
              <a:t>định</a:t>
            </a:r>
            <a:r>
              <a:rPr lang="en-US" sz="2200" b="1" dirty="0">
                <a:solidFill>
                  <a:schemeClr val="bg1"/>
                </a:solidFill>
                <a:latin typeface="Arial" panose="020B0604020202020204" pitchFamily="34" charset="0"/>
                <a:cs typeface="Arial" pitchFamily="34" charset="0"/>
              </a:rPr>
              <a:t> </a:t>
            </a:r>
            <a:r>
              <a:rPr lang="vi-VN" sz="2200" b="1" dirty="0">
                <a:solidFill>
                  <a:schemeClr val="bg1"/>
                </a:solidFill>
                <a:latin typeface="Arial" panose="020B0604020202020204" pitchFamily="34" charset="0"/>
                <a:cs typeface="Arial" panose="020B0604020202020204" pitchFamily="34" charset="0"/>
              </a:rPr>
              <a:t>theo luật Năng lượng nguyên tử.</a:t>
            </a:r>
          </a:p>
          <a:p>
            <a:pPr marL="457200" indent="-457200" algn="just">
              <a:lnSpc>
                <a:spcPct val="130000"/>
              </a:lnSpc>
              <a:spcBef>
                <a:spcPts val="0"/>
              </a:spcBef>
              <a:buAutoNum type="arabicPeriod"/>
            </a:pPr>
            <a:r>
              <a:rPr lang="en-US" sz="2200" b="1" dirty="0">
                <a:solidFill>
                  <a:schemeClr val="bg1"/>
                </a:solidFill>
                <a:latin typeface="Arial" panose="020B0604020202020204" pitchFamily="34" charset="0"/>
                <a:cs typeface="Arial" panose="020B0604020202020204" pitchFamily="34" charset="0"/>
              </a:rPr>
              <a:t>T</a:t>
            </a:r>
            <a:r>
              <a:rPr lang="vi-VN" sz="2200" b="1" dirty="0">
                <a:solidFill>
                  <a:schemeClr val="bg1"/>
                </a:solidFill>
                <a:latin typeface="Arial" panose="020B0604020202020204" pitchFamily="34" charset="0"/>
                <a:cs typeface="Arial" panose="020B0604020202020204" pitchFamily="34" charset="0"/>
              </a:rPr>
              <a:t>uân thủ quy định của pháp luật về điều kiện của giấy phép về bảo đảm an toàn bức xạ, an ninh nguồn phóng xạ và ứng phó sự cố trong quá trình tiến hành công việc bức xạ</a:t>
            </a:r>
          </a:p>
          <a:p>
            <a:pPr marL="457200" indent="-457200" algn="just">
              <a:lnSpc>
                <a:spcPct val="130000"/>
              </a:lnSpc>
              <a:spcBef>
                <a:spcPts val="0"/>
              </a:spcBef>
              <a:buAutoNum type="arabicPeriod"/>
            </a:pPr>
            <a:r>
              <a:rPr lang="vi-VN" sz="2200" b="1" dirty="0">
                <a:solidFill>
                  <a:schemeClr val="bg1"/>
                </a:solidFill>
                <a:latin typeface="Arial" panose="020B0604020202020204" pitchFamily="34" charset="0"/>
                <a:cs typeface="Arial" panose="020B0604020202020204" pitchFamily="34" charset="0"/>
              </a:rPr>
              <a:t>Hỗ trợ công tác quản lý an toàn bức xạ</a:t>
            </a:r>
          </a:p>
          <a:p>
            <a:pPr marL="457200" indent="-457200" algn="just">
              <a:lnSpc>
                <a:spcPct val="130000"/>
              </a:lnSpc>
              <a:spcBef>
                <a:spcPts val="0"/>
              </a:spcBef>
              <a:buAutoNum type="arabicPeriod"/>
            </a:pPr>
            <a:r>
              <a:rPr lang="en-US" sz="2200" b="1" dirty="0" err="1">
                <a:solidFill>
                  <a:schemeClr val="bg1"/>
                </a:solidFill>
                <a:latin typeface="Arial" panose="020B0604020202020204" pitchFamily="34" charset="0"/>
                <a:cs typeface="Arial" panose="020B0604020202020204" pitchFamily="34" charset="0"/>
              </a:rPr>
              <a:t>Tích</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cực</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cố</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gắng</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hoàn</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thành</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xuất</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sắc</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mọi</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nhiệm</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vụ</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để</a:t>
            </a:r>
            <a:r>
              <a:rPr lang="en-US" sz="2200" b="1" dirty="0">
                <a:solidFill>
                  <a:schemeClr val="bg1"/>
                </a:solidFill>
                <a:latin typeface="Arial" panose="020B0604020202020204" pitchFamily="34" charset="0"/>
                <a:cs typeface="Arial" panose="020B0604020202020204" pitchFamily="34" charset="0"/>
              </a:rPr>
              <a:t> c</a:t>
            </a:r>
            <a:r>
              <a:rPr lang="vi-VN" sz="2200" b="1" dirty="0">
                <a:solidFill>
                  <a:schemeClr val="bg1"/>
                </a:solidFill>
                <a:latin typeface="Arial" panose="020B0604020202020204" pitchFamily="34" charset="0"/>
                <a:cs typeface="Arial" panose="020B0604020202020204" pitchFamily="34" charset="0"/>
              </a:rPr>
              <a:t>ó nhiều đóng góp </a:t>
            </a:r>
            <a:r>
              <a:rPr lang="en-US" sz="2200" b="1" dirty="0" err="1">
                <a:solidFill>
                  <a:schemeClr val="bg1"/>
                </a:solidFill>
                <a:latin typeface="Arial" panose="020B0604020202020204" pitchFamily="34" charset="0"/>
                <a:cs typeface="Arial" pitchFamily="34" charset="0"/>
              </a:rPr>
              <a:t>vào</a:t>
            </a:r>
            <a:r>
              <a:rPr lang="en-US" sz="2200" b="1" dirty="0">
                <a:solidFill>
                  <a:schemeClr val="bg1"/>
                </a:solidFill>
                <a:latin typeface="Arial" panose="020B0604020202020204" pitchFamily="34" charset="0"/>
                <a:cs typeface="Arial" pitchFamily="34" charset="0"/>
              </a:rPr>
              <a:t> </a:t>
            </a:r>
            <a:r>
              <a:rPr lang="en-US" sz="2200" b="1" dirty="0" err="1">
                <a:solidFill>
                  <a:schemeClr val="bg1"/>
                </a:solidFill>
                <a:latin typeface="Arial" panose="020B0604020202020204" pitchFamily="34" charset="0"/>
                <a:cs typeface="Arial" pitchFamily="34" charset="0"/>
              </a:rPr>
              <a:t>sự</a:t>
            </a:r>
            <a:r>
              <a:rPr lang="en-US" sz="2200" b="1" dirty="0">
                <a:solidFill>
                  <a:schemeClr val="bg1"/>
                </a:solidFill>
                <a:latin typeface="Arial" panose="020B0604020202020204" pitchFamily="34" charset="0"/>
                <a:cs typeface="Arial" pitchFamily="34" charset="0"/>
              </a:rPr>
              <a:t> </a:t>
            </a:r>
            <a:r>
              <a:rPr lang="en-US" sz="2200" b="1" dirty="0" err="1">
                <a:solidFill>
                  <a:schemeClr val="bg1"/>
                </a:solidFill>
                <a:latin typeface="Arial" panose="020B0604020202020204" pitchFamily="34" charset="0"/>
                <a:cs typeface="Arial" pitchFamily="34" charset="0"/>
              </a:rPr>
              <a:t>phát</a:t>
            </a:r>
            <a:r>
              <a:rPr lang="en-US" sz="2200" b="1" dirty="0">
                <a:solidFill>
                  <a:schemeClr val="bg1"/>
                </a:solidFill>
                <a:latin typeface="Arial" panose="020B0604020202020204" pitchFamily="34" charset="0"/>
                <a:cs typeface="Arial" pitchFamily="34" charset="0"/>
              </a:rPr>
              <a:t> </a:t>
            </a:r>
            <a:r>
              <a:rPr lang="en-US" sz="2200" b="1" dirty="0" err="1">
                <a:solidFill>
                  <a:schemeClr val="bg1"/>
                </a:solidFill>
                <a:latin typeface="Arial" panose="020B0604020202020204" pitchFamily="34" charset="0"/>
                <a:cs typeface="Arial" pitchFamily="34" charset="0"/>
              </a:rPr>
              <a:t>triển</a:t>
            </a:r>
            <a:r>
              <a:rPr lang="en-US" sz="2200" b="1" dirty="0">
                <a:solidFill>
                  <a:schemeClr val="bg1"/>
                </a:solidFill>
                <a:latin typeface="Arial" panose="020B0604020202020204" pitchFamily="34" charset="0"/>
                <a:cs typeface="Arial" pitchFamily="34" charset="0"/>
              </a:rPr>
              <a:t> </a:t>
            </a:r>
            <a:r>
              <a:rPr lang="en-US" sz="2200" b="1" dirty="0" err="1">
                <a:solidFill>
                  <a:schemeClr val="bg1"/>
                </a:solidFill>
                <a:latin typeface="Arial" panose="020B0604020202020204" pitchFamily="34" charset="0"/>
                <a:cs typeface="Arial" pitchFamily="34" charset="0"/>
              </a:rPr>
              <a:t>chung</a:t>
            </a:r>
            <a:r>
              <a:rPr lang="en-US" sz="2200" b="1" dirty="0">
                <a:solidFill>
                  <a:schemeClr val="bg1"/>
                </a:solidFill>
                <a:latin typeface="Arial" panose="020B0604020202020204" pitchFamily="34" charset="0"/>
                <a:cs typeface="Arial" pitchFamily="34" charset="0"/>
              </a:rPr>
              <a:t> </a:t>
            </a:r>
            <a:r>
              <a:rPr lang="en-US" sz="2200" b="1" dirty="0" err="1">
                <a:solidFill>
                  <a:schemeClr val="bg1"/>
                </a:solidFill>
                <a:latin typeface="Arial" panose="020B0604020202020204" pitchFamily="34" charset="0"/>
                <a:cs typeface="Arial" pitchFamily="34" charset="0"/>
              </a:rPr>
              <a:t>của</a:t>
            </a:r>
            <a:r>
              <a:rPr lang="en-US" sz="2200" b="1" dirty="0">
                <a:solidFill>
                  <a:schemeClr val="bg1"/>
                </a:solidFill>
                <a:latin typeface="Arial" panose="020B0604020202020204" pitchFamily="34" charset="0"/>
                <a:cs typeface="Arial" pitchFamily="34" charset="0"/>
              </a:rPr>
              <a:t> </a:t>
            </a:r>
            <a:r>
              <a:rPr lang="en-US" sz="2200" b="1" dirty="0" err="1">
                <a:solidFill>
                  <a:schemeClr val="bg1"/>
                </a:solidFill>
                <a:latin typeface="Arial" panose="020B0604020202020204" pitchFamily="34" charset="0"/>
                <a:cs typeface="Arial" pitchFamily="34" charset="0"/>
              </a:rPr>
              <a:t>bệnh</a:t>
            </a:r>
            <a:r>
              <a:rPr lang="en-US" sz="2200" b="1" dirty="0">
                <a:solidFill>
                  <a:schemeClr val="bg1"/>
                </a:solidFill>
                <a:latin typeface="Arial" panose="020B0604020202020204" pitchFamily="34" charset="0"/>
                <a:cs typeface="Arial" pitchFamily="34" charset="0"/>
              </a:rPr>
              <a:t> </a:t>
            </a:r>
            <a:r>
              <a:rPr lang="en-US" sz="2200" b="1" dirty="0" err="1">
                <a:solidFill>
                  <a:schemeClr val="bg1"/>
                </a:solidFill>
                <a:latin typeface="Arial" panose="020B0604020202020204" pitchFamily="34" charset="0"/>
                <a:cs typeface="Arial" pitchFamily="34" charset="0"/>
              </a:rPr>
              <a:t>viện</a:t>
            </a:r>
            <a:r>
              <a:rPr lang="en-US" sz="2200" b="1" dirty="0">
                <a:solidFill>
                  <a:schemeClr val="bg1"/>
                </a:solidFill>
                <a:latin typeface="Arial" panose="020B0604020202020204" pitchFamily="34" charset="0"/>
                <a:cs typeface="Arial" pitchFamily="34" charset="0"/>
              </a:rPr>
              <a:t>, </a:t>
            </a:r>
            <a:r>
              <a:rPr lang="en-US" sz="2200" b="1" dirty="0" err="1">
                <a:solidFill>
                  <a:schemeClr val="bg1"/>
                </a:solidFill>
                <a:latin typeface="Arial" panose="020B0604020202020204" pitchFamily="34" charset="0"/>
                <a:cs typeface="Arial" pitchFamily="34" charset="0"/>
              </a:rPr>
              <a:t>của</a:t>
            </a:r>
            <a:r>
              <a:rPr lang="en-US" sz="2200" b="1" dirty="0">
                <a:solidFill>
                  <a:schemeClr val="bg1"/>
                </a:solidFill>
                <a:latin typeface="Arial" panose="020B0604020202020204" pitchFamily="34" charset="0"/>
                <a:cs typeface="Arial" pitchFamily="34" charset="0"/>
              </a:rPr>
              <a:t> </a:t>
            </a:r>
            <a:r>
              <a:rPr lang="en-US" sz="2200" b="1" dirty="0" err="1">
                <a:solidFill>
                  <a:schemeClr val="bg1"/>
                </a:solidFill>
                <a:latin typeface="Arial" panose="020B0604020202020204" pitchFamily="34" charset="0"/>
                <a:cs typeface="Arial" pitchFamily="34" charset="0"/>
              </a:rPr>
              <a:t>ngành</a:t>
            </a:r>
            <a:endParaRPr lang="en-US" sz="2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174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89750" y="76200"/>
            <a:ext cx="7294959" cy="1371600"/>
          </a:xfrm>
        </p:spPr>
        <p:txBody>
          <a:bodyPr>
            <a:noAutofit/>
          </a:bodyPr>
          <a:lstStyle/>
          <a:p>
            <a:pPr algn="ctr"/>
            <a:r>
              <a:rPr lang="en-US" sz="2800" b="1" dirty="0">
                <a:solidFill>
                  <a:srgbClr val="0070C0"/>
                </a:solidFill>
                <a:latin typeface="Arial" pitchFamily="34" charset="0"/>
                <a:cs typeface="Arial" pitchFamily="34" charset="0"/>
              </a:rPr>
              <a:t>1. </a:t>
            </a:r>
            <a:r>
              <a:rPr lang="vi-VN" sz="2800" b="1" dirty="0">
                <a:solidFill>
                  <a:srgbClr val="0070C0"/>
                </a:solidFill>
                <a:latin typeface="Arial" pitchFamily="34" charset="0"/>
                <a:cs typeface="Arial" pitchFamily="34" charset="0"/>
              </a:rPr>
              <a:t>Luôn </a:t>
            </a:r>
            <a:r>
              <a:rPr lang="en-US" sz="2800" b="1" dirty="0" err="1">
                <a:solidFill>
                  <a:srgbClr val="0070C0"/>
                </a:solidFill>
                <a:latin typeface="Arial" pitchFamily="34" charset="0"/>
                <a:cs typeface="Arial" pitchFamily="34" charset="0"/>
              </a:rPr>
              <a:t>chấp</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hành</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các</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quy</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định</a:t>
            </a:r>
            <a:r>
              <a:rPr lang="en-US" sz="2800" b="1" dirty="0">
                <a:solidFill>
                  <a:srgbClr val="0070C0"/>
                </a:solidFill>
                <a:latin typeface="Arial" pitchFamily="34" charset="0"/>
                <a:cs typeface="Arial" pitchFamily="34" charset="0"/>
              </a:rPr>
              <a:t>, </a:t>
            </a:r>
            <a:r>
              <a:rPr lang="vi-VN" sz="2800" b="1" dirty="0">
                <a:solidFill>
                  <a:srgbClr val="0070C0"/>
                </a:solidFill>
                <a:latin typeface="Arial" pitchFamily="34" charset="0"/>
                <a:cs typeface="Arial" pitchFamily="34" charset="0"/>
              </a:rPr>
              <a:t>theo luật Năng lượng nguyên tử</a:t>
            </a:r>
            <a:endParaRPr lang="en-US" sz="2800" dirty="0"/>
          </a:p>
        </p:txBody>
      </p:sp>
      <p:sp>
        <p:nvSpPr>
          <p:cNvPr id="3" name="Content Placeholder 2"/>
          <p:cNvSpPr>
            <a:spLocks noGrp="1"/>
          </p:cNvSpPr>
          <p:nvPr>
            <p:ph idx="1"/>
          </p:nvPr>
        </p:nvSpPr>
        <p:spPr>
          <a:xfrm>
            <a:off x="457200" y="1413588"/>
            <a:ext cx="8229600" cy="2286000"/>
          </a:xfrm>
        </p:spPr>
        <p:txBody>
          <a:bodyPr>
            <a:noAutofit/>
          </a:bodyPr>
          <a:lstStyle/>
          <a:p>
            <a:pPr algn="just"/>
            <a:r>
              <a:rPr lang="en-US" dirty="0" err="1">
                <a:solidFill>
                  <a:schemeClr val="bg1"/>
                </a:solidFill>
                <a:latin typeface="Arial" pitchFamily="34" charset="0"/>
                <a:cs typeface="Arial" pitchFamily="34" charset="0"/>
              </a:rPr>
              <a:t>Trung</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tâm</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luôn</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thực</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hiện</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nghiêm</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túc</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việc</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chấp</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hành</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các</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quy</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định</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hướng</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dẫn</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về</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khai</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báo</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nguồn</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bức</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xạ</a:t>
            </a:r>
            <a:r>
              <a:rPr lang="vi-VN" dirty="0">
                <a:solidFill>
                  <a:schemeClr val="bg1"/>
                </a:solidFill>
                <a:latin typeface="Arial" pitchFamily="34" charset="0"/>
                <a:cs typeface="Arial" pitchFamily="34" charset="0"/>
              </a:rPr>
              <a:t>. </a:t>
            </a:r>
            <a:r>
              <a:rPr lang="vi-VN" dirty="0">
                <a:solidFill>
                  <a:schemeClr val="bg1"/>
                </a:solidFill>
                <a:cs typeface="Arial" pitchFamily="34" charset="0"/>
              </a:rPr>
              <a:t>Cụ</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thể</a:t>
            </a:r>
            <a:r>
              <a:rPr lang="vi-VN" dirty="0">
                <a:solidFill>
                  <a:schemeClr val="bg1"/>
                </a:solidFill>
                <a:latin typeface="Arial" pitchFamily="34" charset="0"/>
                <a:cs typeface="Arial" pitchFamily="34" charset="0"/>
              </a:rPr>
              <a:t>,</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bất</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kỳ</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nguồn</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bức</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xạ</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nào</a:t>
            </a:r>
            <a:r>
              <a:rPr lang="vi-VN" dirty="0">
                <a:solidFill>
                  <a:schemeClr val="bg1"/>
                </a:solidFill>
                <a:cs typeface="Arial" pitchFamily="34" charset="0"/>
              </a:rPr>
              <a:t> nhập</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về</a:t>
            </a:r>
            <a:r>
              <a:rPr lang="vi-VN" dirty="0">
                <a:solidFill>
                  <a:schemeClr val="bg1"/>
                </a:solidFill>
                <a:cs typeface="Arial" pitchFamily="34" charset="0"/>
              </a:rPr>
              <a:t> hoặc các thiết bị bức xạ dùng</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để</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chẩn</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đoán</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và</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điều</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trị</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cho</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bệnh</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nhân</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đều</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được</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trung</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tâm</a:t>
            </a:r>
            <a:r>
              <a:rPr lang="vi-VN"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xin</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giấy</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phép</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trước</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khi</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hoạt</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động</a:t>
            </a:r>
            <a:endParaRPr lang="vi-VN" dirty="0">
              <a:solidFill>
                <a:schemeClr val="bg1"/>
              </a:solidFill>
              <a:latin typeface="Arial" pitchFamily="34" charset="0"/>
              <a:cs typeface="Arial" pitchFamily="34" charset="0"/>
            </a:endParaRPr>
          </a:p>
          <a:p>
            <a:pPr marL="0" indent="0">
              <a:buNone/>
            </a:pPr>
            <a:r>
              <a:rPr lang="en-US" dirty="0">
                <a:latin typeface="Arial" pitchFamily="34" charset="0"/>
                <a:cs typeface="Arial" pitchFamily="34" charset="0"/>
              </a:rPr>
              <a:t> </a:t>
            </a:r>
          </a:p>
        </p:txBody>
      </p:sp>
      <p:pic>
        <p:nvPicPr>
          <p:cNvPr id="10" name="Picture 9"/>
          <p:cNvPicPr>
            <a:picLocks noChangeAspect="1"/>
          </p:cNvPicPr>
          <p:nvPr/>
        </p:nvPicPr>
        <p:blipFill>
          <a:blip r:embed="rId3"/>
          <a:stretch>
            <a:fillRect/>
          </a:stretch>
        </p:blipFill>
        <p:spPr>
          <a:xfrm>
            <a:off x="438509" y="4175185"/>
            <a:ext cx="1317771" cy="1992344"/>
          </a:xfrm>
          <a:prstGeom prst="rect">
            <a:avLst/>
          </a:prstGeom>
        </p:spPr>
      </p:pic>
      <p:grpSp>
        <p:nvGrpSpPr>
          <p:cNvPr id="13" name="Group 12"/>
          <p:cNvGrpSpPr/>
          <p:nvPr/>
        </p:nvGrpSpPr>
        <p:grpSpPr>
          <a:xfrm>
            <a:off x="2035808" y="3894995"/>
            <a:ext cx="3648919" cy="1970038"/>
            <a:chOff x="2057400" y="4091099"/>
            <a:chExt cx="4398509" cy="2374739"/>
          </a:xfrm>
        </p:grpSpPr>
        <p:pic>
          <p:nvPicPr>
            <p:cNvPr id="11" name="Picture 10"/>
            <p:cNvPicPr>
              <a:picLocks noChangeAspect="1"/>
            </p:cNvPicPr>
            <p:nvPr/>
          </p:nvPicPr>
          <p:blipFill>
            <a:blip r:embed="rId4"/>
            <a:stretch>
              <a:fillRect/>
            </a:stretch>
          </p:blipFill>
          <p:spPr>
            <a:xfrm>
              <a:off x="2057400" y="4091099"/>
              <a:ext cx="4398509" cy="2374739"/>
            </a:xfrm>
            <a:prstGeom prst="rect">
              <a:avLst/>
            </a:prstGeom>
          </p:spPr>
        </p:pic>
        <p:pic>
          <p:nvPicPr>
            <p:cNvPr id="9" name="Picture 8"/>
            <p:cNvPicPr>
              <a:picLocks noChangeAspect="1"/>
            </p:cNvPicPr>
            <p:nvPr/>
          </p:nvPicPr>
          <p:blipFill>
            <a:blip r:embed="rId5"/>
            <a:stretch>
              <a:fillRect/>
            </a:stretch>
          </p:blipFill>
          <p:spPr>
            <a:xfrm>
              <a:off x="5351711" y="4091099"/>
              <a:ext cx="1104198" cy="881332"/>
            </a:xfrm>
            <a:prstGeom prst="rect">
              <a:avLst/>
            </a:prstGeom>
          </p:spPr>
        </p:pic>
      </p:grpSp>
      <p:grpSp>
        <p:nvGrpSpPr>
          <p:cNvPr id="15" name="Group 14"/>
          <p:cNvGrpSpPr/>
          <p:nvPr/>
        </p:nvGrpSpPr>
        <p:grpSpPr>
          <a:xfrm>
            <a:off x="5964255" y="4177934"/>
            <a:ext cx="2820758" cy="1989595"/>
            <a:chOff x="5990546" y="4148461"/>
            <a:chExt cx="2820758" cy="1989595"/>
          </a:xfrm>
        </p:grpSpPr>
        <p:pic>
          <p:nvPicPr>
            <p:cNvPr id="12" name="Picture 11"/>
            <p:cNvPicPr>
              <a:picLocks noChangeAspect="1"/>
            </p:cNvPicPr>
            <p:nvPr/>
          </p:nvPicPr>
          <p:blipFill>
            <a:blip r:embed="rId6"/>
            <a:stretch>
              <a:fillRect/>
            </a:stretch>
          </p:blipFill>
          <p:spPr>
            <a:xfrm>
              <a:off x="5990546" y="4148461"/>
              <a:ext cx="2820758" cy="1989595"/>
            </a:xfrm>
            <a:prstGeom prst="rect">
              <a:avLst/>
            </a:prstGeom>
          </p:spPr>
        </p:pic>
        <p:pic>
          <p:nvPicPr>
            <p:cNvPr id="14" name="Picture 13"/>
            <p:cNvPicPr>
              <a:picLocks noChangeAspect="1"/>
            </p:cNvPicPr>
            <p:nvPr/>
          </p:nvPicPr>
          <p:blipFill>
            <a:blip r:embed="rId7"/>
            <a:stretch>
              <a:fillRect/>
            </a:stretch>
          </p:blipFill>
          <p:spPr>
            <a:xfrm>
              <a:off x="6400800" y="4968097"/>
              <a:ext cx="2000250" cy="523875"/>
            </a:xfrm>
            <a:prstGeom prst="rect">
              <a:avLst/>
            </a:prstGeom>
          </p:spPr>
        </p:pic>
      </p:grpSp>
      <p:sp>
        <p:nvSpPr>
          <p:cNvPr id="16" name="Content Placeholder 2"/>
          <p:cNvSpPr txBox="1">
            <a:spLocks/>
          </p:cNvSpPr>
          <p:nvPr/>
        </p:nvSpPr>
        <p:spPr>
          <a:xfrm>
            <a:off x="533400" y="6176821"/>
            <a:ext cx="8458200" cy="228600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vi-VN" sz="2000" i="1" dirty="0">
                <a:solidFill>
                  <a:schemeClr val="bg1"/>
                </a:solidFill>
                <a:cs typeface="Arial" pitchFamily="34" charset="0"/>
              </a:rPr>
              <a:t>Giấy phép cho kỹ thuật xạ trị trong chọn lọc với hạt vi cầu phóng xạ Y -90 </a:t>
            </a:r>
            <a:endParaRPr lang="en-US" sz="2000" i="1" dirty="0">
              <a:solidFill>
                <a:schemeClr val="bg1"/>
              </a:solidFill>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89750" y="76200"/>
            <a:ext cx="7294959" cy="1371600"/>
          </a:xfrm>
        </p:spPr>
        <p:txBody>
          <a:bodyPr>
            <a:noAutofit/>
          </a:bodyPr>
          <a:lstStyle/>
          <a:p>
            <a:pPr algn="ctr"/>
            <a:r>
              <a:rPr lang="en-US" sz="2800" b="1" dirty="0">
                <a:solidFill>
                  <a:srgbClr val="0070C0"/>
                </a:solidFill>
                <a:latin typeface="Arial" pitchFamily="34" charset="0"/>
                <a:cs typeface="Arial" pitchFamily="34" charset="0"/>
              </a:rPr>
              <a:t>1. </a:t>
            </a:r>
            <a:r>
              <a:rPr lang="vi-VN" sz="2800" b="1" dirty="0">
                <a:solidFill>
                  <a:srgbClr val="0070C0"/>
                </a:solidFill>
                <a:latin typeface="Arial" pitchFamily="34" charset="0"/>
                <a:cs typeface="Arial" pitchFamily="34" charset="0"/>
              </a:rPr>
              <a:t>Luôn </a:t>
            </a:r>
            <a:r>
              <a:rPr lang="en-US" sz="2800" b="1" dirty="0" err="1">
                <a:solidFill>
                  <a:srgbClr val="0070C0"/>
                </a:solidFill>
                <a:latin typeface="Arial" pitchFamily="34" charset="0"/>
                <a:cs typeface="Arial" pitchFamily="34" charset="0"/>
              </a:rPr>
              <a:t>chấp</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hành</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các</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quy</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định</a:t>
            </a:r>
            <a:r>
              <a:rPr lang="en-US" sz="2800" b="1" dirty="0">
                <a:solidFill>
                  <a:srgbClr val="0070C0"/>
                </a:solidFill>
                <a:latin typeface="Arial" pitchFamily="34" charset="0"/>
                <a:cs typeface="Arial" pitchFamily="34" charset="0"/>
              </a:rPr>
              <a:t>, </a:t>
            </a:r>
            <a:r>
              <a:rPr lang="vi-VN" sz="2800" b="1" dirty="0">
                <a:solidFill>
                  <a:srgbClr val="0070C0"/>
                </a:solidFill>
                <a:latin typeface="Arial" pitchFamily="34" charset="0"/>
                <a:cs typeface="Arial" pitchFamily="34" charset="0"/>
              </a:rPr>
              <a:t>theo luật Năng lượng nguyên tử</a:t>
            </a:r>
            <a:endParaRPr lang="en-US" sz="2800" dirty="0">
              <a:solidFill>
                <a:srgbClr val="0070C0"/>
              </a:solidFill>
            </a:endParaRPr>
          </a:p>
        </p:txBody>
      </p:sp>
      <p:sp>
        <p:nvSpPr>
          <p:cNvPr id="3" name="Content Placeholder 2"/>
          <p:cNvSpPr>
            <a:spLocks noGrp="1"/>
          </p:cNvSpPr>
          <p:nvPr>
            <p:ph idx="1"/>
          </p:nvPr>
        </p:nvSpPr>
        <p:spPr>
          <a:xfrm>
            <a:off x="457200" y="1600200"/>
            <a:ext cx="8382000" cy="4209692"/>
          </a:xfrm>
        </p:spPr>
        <p:txBody>
          <a:bodyPr>
            <a:noAutofit/>
          </a:bodyPr>
          <a:lstStyle/>
          <a:p>
            <a:pPr marL="0" indent="0">
              <a:buNone/>
            </a:pPr>
            <a:r>
              <a:rPr lang="en-US" dirty="0" err="1">
                <a:solidFill>
                  <a:schemeClr val="bg1"/>
                </a:solidFill>
                <a:latin typeface="Arial" pitchFamily="34" charset="0"/>
                <a:cs typeface="Arial" pitchFamily="34" charset="0"/>
              </a:rPr>
              <a:t>Trung</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tâm</a:t>
            </a:r>
            <a:r>
              <a:rPr lang="en-US" dirty="0">
                <a:solidFill>
                  <a:schemeClr val="bg1"/>
                </a:solidFill>
                <a:latin typeface="Arial" pitchFamily="34" charset="0"/>
                <a:cs typeface="Arial" pitchFamily="34" charset="0"/>
              </a:rPr>
              <a:t> </a:t>
            </a:r>
            <a:r>
              <a:rPr lang="vi-VN" dirty="0">
                <a:solidFill>
                  <a:schemeClr val="bg1"/>
                </a:solidFill>
                <a:cs typeface="Arial" pitchFamily="34" charset="0"/>
              </a:rPr>
              <a:t>luôn hoàn thiện đầy đủ:</a:t>
            </a:r>
          </a:p>
          <a:p>
            <a:pPr lvl="1"/>
            <a:r>
              <a:rPr lang="vi-VN" sz="2400" dirty="0">
                <a:solidFill>
                  <a:schemeClr val="bg1"/>
                </a:solidFill>
                <a:cs typeface="Arial" pitchFamily="34" charset="0"/>
              </a:rPr>
              <a:t>Giấy phép tiến hành công việc bức xạ</a:t>
            </a:r>
          </a:p>
          <a:p>
            <a:pPr lvl="1"/>
            <a:r>
              <a:rPr lang="vi-VN" sz="2400" dirty="0">
                <a:solidFill>
                  <a:schemeClr val="bg1"/>
                </a:solidFill>
                <a:cs typeface="Arial" pitchFamily="34" charset="0"/>
              </a:rPr>
              <a:t>Giấy phép sử dụng các nguồn, dược chất phóng xạ</a:t>
            </a:r>
          </a:p>
          <a:p>
            <a:pPr lvl="1"/>
            <a:r>
              <a:rPr lang="vi-VN" sz="2400" dirty="0">
                <a:solidFill>
                  <a:schemeClr val="bg1"/>
                </a:solidFill>
                <a:cs typeface="Arial" pitchFamily="34" charset="0"/>
              </a:rPr>
              <a:t>Luôn kịp thời hoàn thiện các thủ tục gia hạn giấy phép.</a:t>
            </a:r>
            <a:endParaRPr lang="en-US" sz="2400" dirty="0">
              <a:solidFill>
                <a:schemeClr val="bg1"/>
              </a:solidFill>
              <a:latin typeface="Arial" pitchFamily="34" charset="0"/>
              <a:cs typeface="Arial" pitchFamily="34" charset="0"/>
            </a:endParaRPr>
          </a:p>
          <a:p>
            <a:pPr marL="0" indent="0">
              <a:buNone/>
            </a:pPr>
            <a:r>
              <a:rPr lang="en-US" dirty="0">
                <a:solidFill>
                  <a:schemeClr val="bg1"/>
                </a:solidFill>
                <a:latin typeface="Arial" pitchFamily="34" charset="0"/>
                <a:cs typeface="Arial" pitchFamily="34" charset="0"/>
              </a:rPr>
              <a:t> </a:t>
            </a:r>
          </a:p>
        </p:txBody>
      </p:sp>
      <p:grpSp>
        <p:nvGrpSpPr>
          <p:cNvPr id="8" name="Group 7"/>
          <p:cNvGrpSpPr/>
          <p:nvPr/>
        </p:nvGrpSpPr>
        <p:grpSpPr>
          <a:xfrm>
            <a:off x="6705600" y="3886200"/>
            <a:ext cx="2215200" cy="2867399"/>
            <a:chOff x="6534033" y="3460588"/>
            <a:chExt cx="2520000" cy="3261938"/>
          </a:xfrm>
        </p:grpSpPr>
        <p:pic>
          <p:nvPicPr>
            <p:cNvPr id="5" name="Picture 4"/>
            <p:cNvPicPr>
              <a:picLocks noChangeAspect="1"/>
            </p:cNvPicPr>
            <p:nvPr/>
          </p:nvPicPr>
          <p:blipFill>
            <a:blip r:embed="rId2"/>
            <a:stretch>
              <a:fillRect/>
            </a:stretch>
          </p:blipFill>
          <p:spPr>
            <a:xfrm>
              <a:off x="6934200" y="3460588"/>
              <a:ext cx="1641604" cy="2349304"/>
            </a:xfrm>
            <a:prstGeom prst="rect">
              <a:avLst/>
            </a:prstGeom>
          </p:spPr>
        </p:pic>
        <p:pic>
          <p:nvPicPr>
            <p:cNvPr id="6" name="Picture 5"/>
            <p:cNvPicPr>
              <a:picLocks noChangeAspect="1"/>
            </p:cNvPicPr>
            <p:nvPr/>
          </p:nvPicPr>
          <p:blipFill>
            <a:blip r:embed="rId3"/>
            <a:stretch>
              <a:fillRect/>
            </a:stretch>
          </p:blipFill>
          <p:spPr>
            <a:xfrm>
              <a:off x="7391400" y="4114800"/>
              <a:ext cx="1662633" cy="2349304"/>
            </a:xfrm>
            <a:prstGeom prst="rect">
              <a:avLst/>
            </a:prstGeom>
          </p:spPr>
        </p:pic>
        <p:pic>
          <p:nvPicPr>
            <p:cNvPr id="4" name="Picture 3"/>
            <p:cNvPicPr>
              <a:picLocks noChangeAspect="1"/>
            </p:cNvPicPr>
            <p:nvPr/>
          </p:nvPicPr>
          <p:blipFill>
            <a:blip r:embed="rId4"/>
            <a:stretch>
              <a:fillRect/>
            </a:stretch>
          </p:blipFill>
          <p:spPr>
            <a:xfrm>
              <a:off x="6534033" y="4419600"/>
              <a:ext cx="1714733" cy="2302926"/>
            </a:xfrm>
            <a:prstGeom prst="rect">
              <a:avLst/>
            </a:prstGeom>
          </p:spPr>
        </p:pic>
      </p:grpSp>
      <p:sp>
        <p:nvSpPr>
          <p:cNvPr id="7" name="Content Placeholder 2"/>
          <p:cNvSpPr txBox="1">
            <a:spLocks/>
          </p:cNvSpPr>
          <p:nvPr/>
        </p:nvSpPr>
        <p:spPr>
          <a:xfrm>
            <a:off x="428817" y="4267200"/>
            <a:ext cx="6076699" cy="4191001"/>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endParaRPr lang="vi-VN">
              <a:cs typeface="Arial" pitchFamily="34" charset="0"/>
            </a:endParaRPr>
          </a:p>
        </p:txBody>
      </p:sp>
      <p:sp>
        <p:nvSpPr>
          <p:cNvPr id="9" name="Content Placeholder 2"/>
          <p:cNvSpPr txBox="1">
            <a:spLocks/>
          </p:cNvSpPr>
          <p:nvPr/>
        </p:nvSpPr>
        <p:spPr>
          <a:xfrm>
            <a:off x="916320" y="3828692"/>
            <a:ext cx="6076699" cy="198120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dirty="0" err="1">
                <a:solidFill>
                  <a:schemeClr val="bg1"/>
                </a:solidFill>
                <a:latin typeface="Arial" pitchFamily="34" charset="0"/>
                <a:cs typeface="Arial" pitchFamily="34" charset="0"/>
              </a:rPr>
              <a:t>Đặc</a:t>
            </a:r>
            <a:r>
              <a:rPr lang="vi-VN" dirty="0">
                <a:solidFill>
                  <a:schemeClr val="bg1"/>
                </a:solidFill>
                <a:cs typeface="Arial" pitchFamily="34" charset="0"/>
              </a:rPr>
              <a:t> biệt, công tác khai báo nguồn phóng xạ có liệt kê đến các nguồn chuẩn máy (Ge -68, Co-57, Cs-137) kèm theo cho </a:t>
            </a:r>
            <a:r>
              <a:rPr lang="vi-VN" dirty="0">
                <a:solidFill>
                  <a:schemeClr val="bg1"/>
                </a:solidFill>
                <a:latin typeface="Arial" panose="020B0604020202020204" pitchFamily="34" charset="0"/>
                <a:cs typeface="Arial" panose="020B0604020202020204" pitchFamily="34" charset="0"/>
              </a:rPr>
              <a:t>các </a:t>
            </a:r>
            <a:r>
              <a:rPr lang="en-US" dirty="0" err="1">
                <a:solidFill>
                  <a:schemeClr val="bg1"/>
                </a:solidFill>
                <a:latin typeface="Arial" panose="020B0604020202020204" pitchFamily="34" charset="0"/>
                <a:cs typeface="Arial" panose="020B0604020202020204" pitchFamily="34" charset="0"/>
              </a:rPr>
              <a:t>thiết</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bị</a:t>
            </a:r>
            <a:r>
              <a:rPr lang="en-US" dirty="0">
                <a:solidFill>
                  <a:schemeClr val="bg1"/>
                </a:solidFill>
                <a:latin typeface="Arial" panose="020B0604020202020204" pitchFamily="34" charset="0"/>
                <a:cs typeface="Arial" panose="020B0604020202020204" pitchFamily="34" charset="0"/>
              </a:rPr>
              <a:t> </a:t>
            </a:r>
            <a:r>
              <a:rPr lang="vi-VN" dirty="0">
                <a:solidFill>
                  <a:schemeClr val="bg1"/>
                </a:solidFill>
                <a:cs typeface="Arial" pitchFamily="34" charset="0"/>
              </a:rPr>
              <a:t>Y học Hạt nhân</a:t>
            </a:r>
          </a:p>
        </p:txBody>
      </p:sp>
    </p:spTree>
    <p:extLst>
      <p:ext uri="{BB962C8B-B14F-4D97-AF65-F5344CB8AC3E}">
        <p14:creationId xmlns:p14="http://schemas.microsoft.com/office/powerpoint/2010/main" val="2899125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578705" cy="990600"/>
          </a:xfrm>
        </p:spPr>
        <p:txBody>
          <a:bodyPr>
            <a:noAutofit/>
          </a:bodyPr>
          <a:lstStyle/>
          <a:p>
            <a:pPr algn="ctr"/>
            <a:r>
              <a:rPr lang="en-US" sz="2400" b="1" dirty="0">
                <a:solidFill>
                  <a:srgbClr val="0070C0"/>
                </a:solidFill>
                <a:effectLst/>
                <a:latin typeface="Arial" panose="020B0604020202020204" pitchFamily="34" charset="0"/>
                <a:cs typeface="Arial" panose="020B0604020202020204" pitchFamily="34" charset="0"/>
              </a:rPr>
              <a:t>2. </a:t>
            </a:r>
            <a:r>
              <a:rPr lang="vi-VN" sz="2400" b="1" dirty="0">
                <a:solidFill>
                  <a:srgbClr val="0070C0"/>
                </a:solidFill>
                <a:effectLst/>
                <a:latin typeface="Arial" panose="020B0604020202020204" pitchFamily="34" charset="0"/>
                <a:cs typeface="Arial" panose="020B0604020202020204" pitchFamily="34" charset="0"/>
              </a:rPr>
              <a:t>Việc tuân thủ quy định của pháp luật về điều kiện của giấy phép về bảo đảm an toàn bức xạ, an ninh nguồn phóng xạ và ứng phó sự cố trong quá trình tiến hành công việc bức xạ</a:t>
            </a:r>
            <a:endParaRPr lang="en-US" sz="2400" b="1" dirty="0">
              <a:solidFill>
                <a:srgbClr val="0070C0"/>
              </a:solidFill>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1000" y="2057400"/>
            <a:ext cx="8229600" cy="1618765"/>
          </a:xfrm>
        </p:spPr>
        <p:txBody>
          <a:bodyPr>
            <a:noAutofit/>
          </a:bodyPr>
          <a:lstStyle/>
          <a:p>
            <a:pPr algn="just"/>
            <a:r>
              <a:rPr lang="en-US" dirty="0" err="1">
                <a:solidFill>
                  <a:schemeClr val="bg1"/>
                </a:solidFill>
                <a:latin typeface="Arial" panose="020B0604020202020204" pitchFamily="34" charset="0"/>
                <a:cs typeface="Arial" panose="020B0604020202020204" pitchFamily="34" charset="0"/>
              </a:rPr>
              <a:t>Bệnh</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viện</a:t>
            </a:r>
            <a:r>
              <a:rPr lang="en-US" dirty="0">
                <a:solidFill>
                  <a:schemeClr val="bg1"/>
                </a:solidFill>
                <a:latin typeface="Arial" panose="020B0604020202020204" pitchFamily="34" charset="0"/>
                <a:cs typeface="Arial" panose="020B0604020202020204" pitchFamily="34" charset="0"/>
              </a:rPr>
              <a:t> </a:t>
            </a:r>
            <a:r>
              <a:rPr lang="vi-VN" dirty="0">
                <a:solidFill>
                  <a:schemeClr val="bg1"/>
                </a:solidFill>
                <a:latin typeface="Arial" panose="020B0604020202020204" pitchFamily="34" charset="0"/>
                <a:cs typeface="Arial" panose="020B0604020202020204" pitchFamily="34" charset="0"/>
              </a:rPr>
              <a:t>luôn có hệ thống cảnh báo an toàn bức xạ, camera theo dõi giám sát chặt chẽ khu vực có sử dụng nguồn bức xạ ở mọi cấp độ, từ cơ sở đến cấp cao hơn. </a:t>
            </a:r>
            <a:endParaRPr lang="en-US" dirty="0">
              <a:solidFill>
                <a:schemeClr val="bg1"/>
              </a:solidFill>
              <a:latin typeface="Arial" panose="020B0604020202020204" pitchFamily="34" charset="0"/>
              <a:cs typeface="Arial" panose="020B0604020202020204" pitchFamily="34" charset="0"/>
            </a:endParaRPr>
          </a:p>
          <a:p>
            <a:pPr algn="just"/>
            <a:endParaRPr lang="en-US" dirty="0">
              <a:latin typeface="Arial" pitchFamily="34" charset="0"/>
              <a:cs typeface="Arial" pitchFamily="34" charset="0"/>
            </a:endParaRPr>
          </a:p>
        </p:txBody>
      </p:sp>
      <p:sp>
        <p:nvSpPr>
          <p:cNvPr id="16" name="Content Placeholder 2"/>
          <p:cNvSpPr txBox="1">
            <a:spLocks/>
          </p:cNvSpPr>
          <p:nvPr/>
        </p:nvSpPr>
        <p:spPr>
          <a:xfrm>
            <a:off x="608974" y="5603800"/>
            <a:ext cx="2590800" cy="83207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vi-VN" sz="1800" i="1" dirty="0">
                <a:solidFill>
                  <a:schemeClr val="bg1"/>
                </a:solidFill>
                <a:cs typeface="Arial" pitchFamily="34" charset="0"/>
              </a:rPr>
              <a:t>Kiểm soát bức xạ</a:t>
            </a:r>
            <a:endParaRPr lang="en-US" sz="1800" i="1" dirty="0">
              <a:solidFill>
                <a:schemeClr val="bg1"/>
              </a:solidFill>
              <a:latin typeface="Arial" pitchFamily="34" charset="0"/>
              <a:cs typeface="Arial" pitchFamily="34" charset="0"/>
            </a:endParaRPr>
          </a:p>
        </p:txBody>
      </p:sp>
      <p:pic>
        <p:nvPicPr>
          <p:cNvPr id="4" name="Picture 3"/>
          <p:cNvPicPr>
            <a:picLocks noChangeAspect="1"/>
          </p:cNvPicPr>
          <p:nvPr/>
        </p:nvPicPr>
        <p:blipFill>
          <a:blip r:embed="rId2"/>
          <a:stretch>
            <a:fillRect/>
          </a:stretch>
        </p:blipFill>
        <p:spPr>
          <a:xfrm>
            <a:off x="640965" y="3765045"/>
            <a:ext cx="1863115" cy="1800313"/>
          </a:xfrm>
          <a:prstGeom prst="rect">
            <a:avLst/>
          </a:prstGeom>
        </p:spPr>
      </p:pic>
      <p:pic>
        <p:nvPicPr>
          <p:cNvPr id="6" name="Picture 5"/>
          <p:cNvPicPr>
            <a:picLocks noChangeAspect="1"/>
          </p:cNvPicPr>
          <p:nvPr/>
        </p:nvPicPr>
        <p:blipFill>
          <a:blip r:embed="rId3"/>
          <a:stretch>
            <a:fillRect/>
          </a:stretch>
        </p:blipFill>
        <p:spPr>
          <a:xfrm>
            <a:off x="7548429" y="3765044"/>
            <a:ext cx="897716" cy="1900360"/>
          </a:xfrm>
          <a:prstGeom prst="rect">
            <a:avLst/>
          </a:prstGeom>
        </p:spPr>
      </p:pic>
      <p:pic>
        <p:nvPicPr>
          <p:cNvPr id="7" name="Picture 6"/>
          <p:cNvPicPr>
            <a:picLocks noChangeAspect="1"/>
          </p:cNvPicPr>
          <p:nvPr/>
        </p:nvPicPr>
        <p:blipFill>
          <a:blip r:embed="rId4"/>
          <a:stretch>
            <a:fillRect/>
          </a:stretch>
        </p:blipFill>
        <p:spPr>
          <a:xfrm>
            <a:off x="3014411" y="3765046"/>
            <a:ext cx="1633789" cy="1767242"/>
          </a:xfrm>
          <a:prstGeom prst="rect">
            <a:avLst/>
          </a:prstGeom>
        </p:spPr>
      </p:pic>
      <p:pic>
        <p:nvPicPr>
          <p:cNvPr id="5" name="Picture 4"/>
          <p:cNvPicPr>
            <a:picLocks noChangeAspect="1"/>
          </p:cNvPicPr>
          <p:nvPr/>
        </p:nvPicPr>
        <p:blipFill>
          <a:blip r:embed="rId5"/>
          <a:stretch>
            <a:fillRect/>
          </a:stretch>
        </p:blipFill>
        <p:spPr>
          <a:xfrm>
            <a:off x="4648200" y="3765044"/>
            <a:ext cx="2324218" cy="1264155"/>
          </a:xfrm>
          <a:prstGeom prst="rect">
            <a:avLst/>
          </a:prstGeom>
        </p:spPr>
      </p:pic>
      <p:sp>
        <p:nvSpPr>
          <p:cNvPr id="17" name="Content Placeholder 2"/>
          <p:cNvSpPr txBox="1">
            <a:spLocks/>
          </p:cNvSpPr>
          <p:nvPr/>
        </p:nvSpPr>
        <p:spPr>
          <a:xfrm>
            <a:off x="2680761" y="5442553"/>
            <a:ext cx="4534018" cy="83207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vi-VN" sz="1800" i="1" dirty="0">
                <a:solidFill>
                  <a:schemeClr val="bg1"/>
                </a:solidFill>
                <a:cs typeface="Arial" pitchFamily="34" charset="0"/>
              </a:rPr>
              <a:t>Hệ thống camera theo dõi và kiểm soát nguồn</a:t>
            </a:r>
            <a:endParaRPr lang="en-US" sz="1800" i="1" dirty="0">
              <a:solidFill>
                <a:schemeClr val="bg1"/>
              </a:solidFill>
              <a:latin typeface="Arial" pitchFamily="34" charset="0"/>
              <a:cs typeface="Arial" pitchFamily="34" charset="0"/>
            </a:endParaRPr>
          </a:p>
        </p:txBody>
      </p:sp>
      <p:sp>
        <p:nvSpPr>
          <p:cNvPr id="18" name="Content Placeholder 2"/>
          <p:cNvSpPr txBox="1">
            <a:spLocks/>
          </p:cNvSpPr>
          <p:nvPr/>
        </p:nvSpPr>
        <p:spPr>
          <a:xfrm>
            <a:off x="6945101" y="5754283"/>
            <a:ext cx="2590800" cy="83207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vi-VN" sz="1800" i="1" dirty="0">
                <a:solidFill>
                  <a:schemeClr val="bg1"/>
                </a:solidFill>
                <a:cs typeface="Arial" pitchFamily="34" charset="0"/>
              </a:rPr>
              <a:t>Kiểm soát ra vào</a:t>
            </a:r>
            <a:endParaRPr lang="en-US" sz="1800" i="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080212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78705" cy="1219200"/>
          </a:xfrm>
        </p:spPr>
        <p:txBody>
          <a:bodyPr>
            <a:noAutofit/>
          </a:bodyPr>
          <a:lstStyle/>
          <a:p>
            <a:pPr algn="ctr"/>
            <a:r>
              <a:rPr lang="en-US" sz="2400" b="1" dirty="0">
                <a:solidFill>
                  <a:srgbClr val="0070C0"/>
                </a:solidFill>
                <a:latin typeface="Arial" panose="020B0604020202020204" pitchFamily="34" charset="0"/>
                <a:cs typeface="Arial" panose="020B0604020202020204" pitchFamily="34" charset="0"/>
              </a:rPr>
              <a:t>2. </a:t>
            </a:r>
            <a:r>
              <a:rPr lang="vi-VN" sz="2400" b="1" dirty="0">
                <a:solidFill>
                  <a:srgbClr val="0070C0"/>
                </a:solidFill>
                <a:latin typeface="Arial" panose="020B0604020202020204" pitchFamily="34" charset="0"/>
                <a:cs typeface="Arial" panose="020B0604020202020204" pitchFamily="34" charset="0"/>
              </a:rPr>
              <a:t>Việc tuân thủ quy định của pháp luật về điều kiện của giấy phép về bảo đảm an toàn bức xạ, an ninh nguồn phóng xạ và ứng phó sự cố trong quá trình tiến hành công việc bức xạ</a:t>
            </a:r>
            <a:endParaRPr lang="en-US" sz="2400" b="1" dirty="0">
              <a:solidFill>
                <a:srgbClr val="0070C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82648" y="1711549"/>
            <a:ext cx="8578704" cy="1916635"/>
          </a:xfrm>
        </p:spPr>
        <p:txBody>
          <a:bodyPr>
            <a:noAutofit/>
          </a:bodyPr>
          <a:lstStyle/>
          <a:p>
            <a:pPr algn="just"/>
            <a:r>
              <a:rPr lang="vi-VN" sz="2000" dirty="0">
                <a:solidFill>
                  <a:srgbClr val="002060"/>
                </a:solidFill>
              </a:rPr>
              <a:t>Hàng năm, </a:t>
            </a:r>
            <a:r>
              <a:rPr lang="en-US" sz="2000" dirty="0">
                <a:solidFill>
                  <a:srgbClr val="002060"/>
                </a:solidFill>
                <a:latin typeface="Arial" panose="020B0604020202020204" pitchFamily="34" charset="0"/>
                <a:cs typeface="Arial" panose="020B0604020202020204" pitchFamily="34" charset="0"/>
              </a:rPr>
              <a:t>B</a:t>
            </a:r>
            <a:r>
              <a:rPr lang="vi-VN" sz="2000" dirty="0">
                <a:solidFill>
                  <a:srgbClr val="002060"/>
                </a:solidFill>
                <a:latin typeface="Arial" panose="020B0604020202020204" pitchFamily="34" charset="0"/>
                <a:cs typeface="Arial" panose="020B0604020202020204" pitchFamily="34" charset="0"/>
              </a:rPr>
              <a:t>V</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rPr>
              <a:t>luôn triển khai công tác ứng phó sự cố theo quy định: tổ chức các lớp đào tạo, tập huấn cho nhân viên về an toàn bức xạ và công tác ứng phó sự cố. </a:t>
            </a:r>
          </a:p>
          <a:p>
            <a:pPr algn="just"/>
            <a:r>
              <a:rPr lang="vi-VN" sz="2000" dirty="0">
                <a:solidFill>
                  <a:srgbClr val="002060"/>
                </a:solidFill>
              </a:rPr>
              <a:t>Ngoài ra, BV luôn cử cán bộ tham gia các lớp đào tạo chuyên sâu về ứng phó sự cố do Cục an toàn bức xạ hạt nhân tổ chức cũng như cấp trên tổ chức</a:t>
            </a:r>
            <a:endParaRPr lang="en-US" sz="2000" dirty="0">
              <a:solidFill>
                <a:srgbClr val="002060"/>
              </a:solidFill>
            </a:endParaRPr>
          </a:p>
        </p:txBody>
      </p:sp>
      <p:sp>
        <p:nvSpPr>
          <p:cNvPr id="16" name="Content Placeholder 2"/>
          <p:cNvSpPr txBox="1">
            <a:spLocks/>
          </p:cNvSpPr>
          <p:nvPr/>
        </p:nvSpPr>
        <p:spPr>
          <a:xfrm>
            <a:off x="1111763" y="6178328"/>
            <a:ext cx="2590800" cy="83207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vi-VN" sz="1800" i="1" dirty="0">
                <a:solidFill>
                  <a:srgbClr val="002060"/>
                </a:solidFill>
                <a:cs typeface="Arial" pitchFamily="34" charset="0"/>
              </a:rPr>
              <a:t>KH ứng phó sự cố bức xạ cấp cơ sở</a:t>
            </a:r>
            <a:endParaRPr lang="en-US" sz="1800" i="1" dirty="0">
              <a:solidFill>
                <a:srgbClr val="002060"/>
              </a:solidFill>
              <a:latin typeface="Arial" pitchFamily="34" charset="0"/>
              <a:cs typeface="Arial" pitchFamily="34" charset="0"/>
            </a:endParaRPr>
          </a:p>
        </p:txBody>
      </p:sp>
      <p:sp>
        <p:nvSpPr>
          <p:cNvPr id="17" name="Content Placeholder 2"/>
          <p:cNvSpPr txBox="1">
            <a:spLocks/>
          </p:cNvSpPr>
          <p:nvPr/>
        </p:nvSpPr>
        <p:spPr>
          <a:xfrm>
            <a:off x="4419600" y="6066546"/>
            <a:ext cx="4534018" cy="83207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vi-VN" sz="1800" i="1" dirty="0">
                <a:solidFill>
                  <a:srgbClr val="002060"/>
                </a:solidFill>
                <a:cs typeface="Arial" pitchFamily="34" charset="0"/>
              </a:rPr>
              <a:t>Quy trình ứng phó sự cố khẩn cấp do nguồn phóng xạ kín gây ra.</a:t>
            </a:r>
            <a:endParaRPr lang="en-US" sz="1800" i="1" dirty="0">
              <a:solidFill>
                <a:srgbClr val="002060"/>
              </a:solidFill>
              <a:latin typeface="Arial" pitchFamily="34" charset="0"/>
              <a:cs typeface="Arial" pitchFamily="34" charset="0"/>
            </a:endParaRPr>
          </a:p>
        </p:txBody>
      </p:sp>
      <p:pic>
        <p:nvPicPr>
          <p:cNvPr id="8" name="Picture 7"/>
          <p:cNvPicPr>
            <a:picLocks noChangeAspect="1"/>
          </p:cNvPicPr>
          <p:nvPr/>
        </p:nvPicPr>
        <p:blipFill>
          <a:blip r:embed="rId3"/>
          <a:stretch>
            <a:fillRect/>
          </a:stretch>
        </p:blipFill>
        <p:spPr>
          <a:xfrm>
            <a:off x="961114" y="4084702"/>
            <a:ext cx="2892098" cy="2140513"/>
          </a:xfrm>
          <a:prstGeom prst="rect">
            <a:avLst/>
          </a:prstGeom>
        </p:spPr>
      </p:pic>
      <p:pic>
        <p:nvPicPr>
          <p:cNvPr id="9" name="Picture 8"/>
          <p:cNvPicPr>
            <a:picLocks noChangeAspect="1"/>
          </p:cNvPicPr>
          <p:nvPr/>
        </p:nvPicPr>
        <p:blipFill>
          <a:blip r:embed="rId4"/>
          <a:stretch>
            <a:fillRect/>
          </a:stretch>
        </p:blipFill>
        <p:spPr>
          <a:xfrm>
            <a:off x="5334000" y="3860832"/>
            <a:ext cx="3053230" cy="2205714"/>
          </a:xfrm>
          <a:prstGeom prst="rect">
            <a:avLst/>
          </a:prstGeom>
        </p:spPr>
      </p:pic>
    </p:spTree>
    <p:extLst>
      <p:ext uri="{BB962C8B-B14F-4D97-AF65-F5344CB8AC3E}">
        <p14:creationId xmlns:p14="http://schemas.microsoft.com/office/powerpoint/2010/main" val="26847101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1956</TotalTime>
  <Words>1730</Words>
  <Application>Microsoft Office PowerPoint</Application>
  <PresentationFormat>On-screen Show (4:3)</PresentationFormat>
  <Paragraphs>93</Paragraphs>
  <Slides>18</Slides>
  <Notes>10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18</vt:i4>
      </vt:variant>
    </vt:vector>
  </HeadingPairs>
  <TitlesOfParts>
    <vt:vector size="24" baseType="lpstr">
      <vt:lpstr>Arial</vt:lpstr>
      <vt:lpstr>Calibri</vt:lpstr>
      <vt:lpstr>Times New Roman</vt:lpstr>
      <vt:lpstr>Trebuchet MS</vt:lpstr>
      <vt:lpstr>Tw Cen MT</vt:lpstr>
      <vt:lpstr>Circuit</vt:lpstr>
      <vt:lpstr>KINH NGHIỆM VỀ QUẢN LÝ ĐẢM BẢO AN TOÀN BỨC XẠ TẠI trung tâm y học hạt nhân và ung bướu BỆNH VIỆN BẠCH MAI </vt:lpstr>
      <vt:lpstr>Giới thiệu chung</vt:lpstr>
      <vt:lpstr>Cơ cấu tổ chức</vt:lpstr>
      <vt:lpstr>Hoạt động của Tt yhhn&amp;ub</vt:lpstr>
      <vt:lpstr>Kinh nghiệm quản lý đảm bảo  an toàn bức xạ </vt:lpstr>
      <vt:lpstr>1. Luôn chấp hành các quy định, theo luật Năng lượng nguyên tử</vt:lpstr>
      <vt:lpstr>1. Luôn chấp hành các quy định, theo luật Năng lượng nguyên tử</vt:lpstr>
      <vt:lpstr>2. Việc tuân thủ quy định của pháp luật về điều kiện của giấy phép về bảo đảm an toàn bức xạ, an ninh nguồn phóng xạ và ứng phó sự cố trong quá trình tiến hành công việc bức xạ</vt:lpstr>
      <vt:lpstr>2. Việc tuân thủ quy định của pháp luật về điều kiện của giấy phép về bảo đảm an toàn bức xạ, an ninh nguồn phóng xạ và ứng phó sự cố trong quá trình tiến hành công việc bức xạ</vt:lpstr>
      <vt:lpstr>2. Việc tuân thủ quy định của pháp luật về điều kiện của giấy phép về bảo đảm an toàn bức xạ, an ninh nguồn phóng xạ và ứng phó sự cố trong quá trình tiến hành công việc bức xạ</vt:lpstr>
      <vt:lpstr>2. Việc tuân thủ quy định của pháp luật về điều kiện của giấy phép về bảo đảm an toàn bức xạ, an ninh nguồn phóng xạ và ứng phó sự cố trong quá trình tiến hành công việc bức xạ</vt:lpstr>
      <vt:lpstr>2. Việc tuân thủ quy định của pháp luật về điều kiện của giấy phép về bảo đảm an toàn bức xạ, an ninh nguồn phóng xạ và ứng phó sự cố trong quá trình tiến hành công việc bức xạ</vt:lpstr>
      <vt:lpstr>2. Việc tuân thủ quy định của pháp luật về điều kiện của giấy phép về bảo đảm an toàn bức xạ, an ninh nguồn phóng xạ và ứng phó sự cố trong quá trình tiến hành công việc bức xạ</vt:lpstr>
      <vt:lpstr>3. Hỗ trợ công tác quản lý an     toàn bức xạ</vt:lpstr>
      <vt:lpstr>3. Hỗ trợ công tác quản lý an     toàn bức xạ</vt:lpstr>
      <vt:lpstr>4. những đóng góp nổi bật vào sự phát triển chung của bệnh viện, của ngành</vt:lpstr>
      <vt:lpstr>4. nhiều đóng góp nổi bật vào sự phát triển chung của bệnh viện, của ngành</vt:lpstr>
      <vt:lpstr>PowerPoint Presentation</vt:lpstr>
    </vt:vector>
  </TitlesOfParts>
  <Company>http://viet4room.com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KINH NGHIỆM VỀ QUẢN LÝ ĐẢM BẢO AN TOÀN BỨC XẠ TẠI BỆNH VIỆN BẠCH MAI</dc:title>
  <dc:creator>Manh Cuong</dc:creator>
  <cp:lastModifiedBy>Admin</cp:lastModifiedBy>
  <cp:revision>173</cp:revision>
  <dcterms:created xsi:type="dcterms:W3CDTF">2018-05-29T01:39:36Z</dcterms:created>
  <dcterms:modified xsi:type="dcterms:W3CDTF">2018-07-11T16:15:05Z</dcterms:modified>
</cp:coreProperties>
</file>