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09" r:id="rId1"/>
  </p:sldMasterIdLst>
  <p:notesMasterIdLst>
    <p:notesMasterId r:id="rId25"/>
  </p:notesMasterIdLst>
  <p:handoutMasterIdLst>
    <p:handoutMasterId r:id="rId26"/>
  </p:handoutMasterIdLst>
  <p:sldIdLst>
    <p:sldId id="556" r:id="rId2"/>
    <p:sldId id="629" r:id="rId3"/>
    <p:sldId id="557" r:id="rId4"/>
    <p:sldId id="568" r:id="rId5"/>
    <p:sldId id="569" r:id="rId6"/>
    <p:sldId id="573" r:id="rId7"/>
    <p:sldId id="649" r:id="rId8"/>
    <p:sldId id="650" r:id="rId9"/>
    <p:sldId id="651" r:id="rId10"/>
    <p:sldId id="654" r:id="rId11"/>
    <p:sldId id="656" r:id="rId12"/>
    <p:sldId id="657" r:id="rId13"/>
    <p:sldId id="615" r:id="rId14"/>
    <p:sldId id="658" r:id="rId15"/>
    <p:sldId id="616" r:id="rId16"/>
    <p:sldId id="659" r:id="rId17"/>
    <p:sldId id="660" r:id="rId18"/>
    <p:sldId id="661" r:id="rId19"/>
    <p:sldId id="662" r:id="rId20"/>
    <p:sldId id="663" r:id="rId21"/>
    <p:sldId id="442" r:id="rId22"/>
    <p:sldId id="664" r:id="rId23"/>
    <p:sldId id="665" r:id="rId24"/>
  </p:sldIdLst>
  <p:sldSz cx="9144000" cy="6858000" type="screen4x3"/>
  <p:notesSz cx="9872663" cy="67421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anose="020204040303010108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24">
          <p15:clr>
            <a:srgbClr val="A4A3A4"/>
          </p15:clr>
        </p15:guide>
        <p15:guide id="2" pos="311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3300"/>
    <a:srgbClr val="00FF00"/>
    <a:srgbClr val="FF0000"/>
    <a:srgbClr val="FF9900"/>
    <a:srgbClr val="FFFF00"/>
    <a:srgbClr val="CC6600"/>
    <a:srgbClr val="9900CC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00" autoAdjust="0"/>
    <p:restoredTop sz="95971" autoAdjust="0"/>
  </p:normalViewPr>
  <p:slideViewPr>
    <p:cSldViewPr>
      <p:cViewPr varScale="1">
        <p:scale>
          <a:sx n="71" d="100"/>
          <a:sy n="71" d="100"/>
        </p:scale>
        <p:origin x="130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6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322"/>
    </p:cViewPr>
  </p:sorterViewPr>
  <p:notesViewPr>
    <p:cSldViewPr>
      <p:cViewPr varScale="1">
        <p:scale>
          <a:sx n="79" d="100"/>
          <a:sy n="79" d="100"/>
        </p:scale>
        <p:origin x="-3360" y="-52"/>
      </p:cViewPr>
      <p:guideLst>
        <p:guide orient="horz" pos="2124"/>
        <p:guide pos="311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592763" y="0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8A85604-4697-4955-B213-D1C9F1F9734F}" type="datetimeFigureOut">
              <a:rPr lang="en-US"/>
              <a:pPr>
                <a:defRPr/>
              </a:pPr>
              <a:t>9/7/2018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40397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592763" y="6403975"/>
            <a:ext cx="4278312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ECBA7F0-6919-4699-BA32-A922D46918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28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5938" y="0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49613" y="504825"/>
            <a:ext cx="3373437" cy="25288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2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16038" y="3201988"/>
            <a:ext cx="7240587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52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05563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2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5938" y="6405563"/>
            <a:ext cx="42767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4B6BEAE-7F6D-4BC9-AE24-CAF096F232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37972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C:\logo\LOGO 108 chuan A copy (1).png"/>
          <p:cNvPicPr>
            <a:picLocks noChangeAspect="1" noChangeArrowheads="1"/>
          </p:cNvPicPr>
          <p:nvPr userDrawn="1"/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575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233488"/>
            <a:ext cx="7772400" cy="1920875"/>
          </a:xfrm>
        </p:spPr>
        <p:txBody>
          <a:bodyPr/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575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68425" y="3897313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>
                <a:latin typeface="Arial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75475" y="6381750"/>
            <a:ext cx="2133600" cy="476250"/>
          </a:xfrm>
        </p:spPr>
        <p:txBody>
          <a:bodyPr/>
          <a:lstStyle>
            <a:lvl1pPr>
              <a:defRPr b="0"/>
            </a:lvl1pPr>
          </a:lstStyle>
          <a:p>
            <a:pPr>
              <a:defRPr/>
            </a:pPr>
            <a:fld id="{C89B18EC-D0C0-4787-8637-5CA29F7C6B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927559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logo\LOGO 108 chuan A copy (1).png"/>
          <p:cNvPicPr>
            <a:picLocks noChangeAspect="1" noChangeArrowheads="1"/>
          </p:cNvPicPr>
          <p:nvPr userDrawn="1"/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F41B2-50C9-4E85-8C81-4E75554A026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239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260350"/>
            <a:ext cx="2141537" cy="6192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260350"/>
            <a:ext cx="6275388" cy="6192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1E694-4AD9-447B-9E62-72DADE477D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6062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3850" y="1592263"/>
            <a:ext cx="8569325" cy="4860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363B4-9826-4EB6-A677-733A1409E0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58776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1592263"/>
            <a:ext cx="8569325" cy="48609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436E6A-B78A-441D-80EB-3C424C19C7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2537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23850" y="260350"/>
            <a:ext cx="8569325" cy="61928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F8A85D-90C7-4E40-BE36-14B4DF0AB3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974207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3850" y="1592263"/>
            <a:ext cx="4208463" cy="48609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84713" y="1592263"/>
            <a:ext cx="4208462" cy="23542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84713" y="4098925"/>
            <a:ext cx="4208462" cy="23542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A97E0-54E0-4A8D-82A5-B66CDA738A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4354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AD4CBD-8807-43FF-8BAD-36433EBD0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02928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logo\LOGO 108 chuan A copy (1).png"/>
          <p:cNvPicPr>
            <a:picLocks noChangeAspect="1" noChangeArrowheads="1"/>
          </p:cNvPicPr>
          <p:nvPr userDrawn="1"/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C7824-5DC9-41EC-A5EC-94F2DD5CDD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12732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592263"/>
            <a:ext cx="4208463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1592263"/>
            <a:ext cx="4208462" cy="4860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A738C-89AC-455E-A81D-0F562631B7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077767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8EB50-0B83-4C02-94B8-BEAAA9713A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653795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9CE95-9E71-4452-8FBD-11D9ABCCCC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533098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C:\logo\LOGO 108 chuan A copy (1).png"/>
          <p:cNvPicPr>
            <a:picLocks noChangeAspect="1" noChangeArrowheads="1"/>
          </p:cNvPicPr>
          <p:nvPr userDrawn="1"/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9C46D-CDC5-478F-AB12-5DDE0D4A5A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465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logo\LOGO 108 chuan A copy (1).png"/>
          <p:cNvPicPr>
            <a:picLocks noChangeAspect="1" noChangeArrowheads="1"/>
          </p:cNvPicPr>
          <p:nvPr userDrawn="1"/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777731-2212-4D0A-A736-7271DBBDF1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48372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C:\logo\LOGO 108 chuan A copy (1).png"/>
          <p:cNvPicPr>
            <a:picLocks noChangeAspect="1" noChangeArrowheads="1"/>
          </p:cNvPicPr>
          <p:nvPr userDrawn="1"/>
        </p:nvPicPr>
        <p:blipFill>
          <a:blip r:embed="rId2">
            <a:lum bright="-8000" contrast="-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85863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1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1CE88-6258-4692-8C0C-B2FD08D8CD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85856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33" name="Rectangle 1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4735" name="Rectangle 1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4452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9A940E7-2B2D-4BDC-9D6D-E9A878643E8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414731" name="Rectangle 11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68313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473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21" descr="108 LOGO chuan A gon"/>
          <p:cNvPicPr>
            <a:picLocks noChangeAspect="1" noChangeArrowheads="1"/>
          </p:cNvPicPr>
          <p:nvPr userDrawn="1"/>
        </p:nvPicPr>
        <p:blipFill>
          <a:blip r:embed="rId18">
            <a:lum bright="-8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63600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4740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592263"/>
            <a:ext cx="856932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6274" r:id="rId1"/>
    <p:sldLayoutId id="2147486275" r:id="rId2"/>
    <p:sldLayoutId id="2147486276" r:id="rId3"/>
    <p:sldLayoutId id="2147486277" r:id="rId4"/>
    <p:sldLayoutId id="2147486278" r:id="rId5"/>
    <p:sldLayoutId id="2147486279" r:id="rId6"/>
    <p:sldLayoutId id="2147486280" r:id="rId7"/>
    <p:sldLayoutId id="2147486281" r:id="rId8"/>
    <p:sldLayoutId id="2147486282" r:id="rId9"/>
    <p:sldLayoutId id="2147486283" r:id="rId10"/>
    <p:sldLayoutId id="2147486284" r:id="rId11"/>
    <p:sldLayoutId id="2147486285" r:id="rId12"/>
    <p:sldLayoutId id="2147486286" r:id="rId13"/>
    <p:sldLayoutId id="2147486287" r:id="rId14"/>
    <p:sldLayoutId id="2147486288" r:id="rId15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hlink"/>
          </a:solidFill>
          <a:effectLst>
            <a:outerShdw blurRad="38100" dist="38100" dir="2700000" algn="tl">
              <a:srgbClr val="000000"/>
            </a:outerShdw>
          </a:effectLst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3300"/>
        </a:buClr>
        <a:buSzPct val="70000"/>
        <a:buFont typeface="Wingdings" panose="05000000000000000000" pitchFamily="2" charset="2"/>
        <a:buChar char="Ø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F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ebdings" panose="05030102010509060703" pitchFamily="18" charset="2"/>
        <a:buChar char="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anose="05000000000000000000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gif"/><Relationship Id="rId3" Type="http://schemas.openxmlformats.org/officeDocument/2006/relationships/image" Target="../media/image26.emf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emf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gif"/><Relationship Id="rId4" Type="http://schemas.openxmlformats.org/officeDocument/2006/relationships/image" Target="../media/image3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3"/>
          <p:cNvSpPr>
            <a:spLocks noGrp="1"/>
          </p:cNvSpPr>
          <p:nvPr>
            <p:ph type="sldNum" sz="quarter" idx="11"/>
          </p:nvPr>
        </p:nvSpPr>
        <p:spPr>
          <a:xfrm>
            <a:off x="3124200" y="6248400"/>
            <a:ext cx="2895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5A22706A-ED3E-4530-A9A4-22506BDAE1D6}" type="slidenum">
              <a:rPr lang="en-US" altLang="en-US" sz="1200" b="0" smtClean="0">
                <a:latin typeface="Arial" panose="020B0604020202020204" pitchFamily="34" charset="0"/>
              </a:rPr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t>1</a:t>
            </a:fld>
            <a:endParaRPr lang="en-US" altLang="en-US" sz="1200" b="0" smtClean="0">
              <a:latin typeface="Arial" panose="020B0604020202020204" pitchFamily="34" charset="0"/>
            </a:endParaRPr>
          </a:p>
        </p:txBody>
      </p:sp>
      <p:sp>
        <p:nvSpPr>
          <p:cNvPr id="19459" name="TextBox 1"/>
          <p:cNvSpPr txBox="1">
            <a:spLocks noChangeArrowheads="1"/>
          </p:cNvSpPr>
          <p:nvPr/>
        </p:nvSpPr>
        <p:spPr bwMode="auto">
          <a:xfrm>
            <a:off x="251520" y="333375"/>
            <a:ext cx="8748018" cy="6494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b="0" dirty="0">
                <a:solidFill>
                  <a:srgbClr val="FF0000"/>
                </a:solidFill>
                <a:latin typeface="Algerian" pitchFamily="82" charset="0"/>
                <a:cs typeface="Arial" panose="020B0604020202020204" pitchFamily="34" charset="0"/>
              </a:rPr>
              <a:t>BỘ QUỐC PHÒNG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b="0" dirty="0">
              <a:solidFill>
                <a:srgbClr val="FF0000"/>
              </a:solidFill>
              <a:latin typeface="Algerian" pitchFamily="8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b="0" dirty="0">
              <a:solidFill>
                <a:srgbClr val="FF0000"/>
              </a:solidFill>
              <a:latin typeface="Algerian" pitchFamily="8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b="0" dirty="0">
              <a:solidFill>
                <a:srgbClr val="FF0000"/>
              </a:solidFill>
              <a:latin typeface="Algerian" pitchFamily="8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BẢO </a:t>
            </a:r>
            <a:r>
              <a:rPr lang="en-US" alt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ĐẢM AN TOÀN BỨC XẠ </a:t>
            </a:r>
            <a:r>
              <a:rPr lang="en-US" alt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TẠI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BỆNH </a:t>
            </a:r>
            <a:r>
              <a:rPr lang="en-US" altLang="en-US" sz="320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VIỆN TRUNG ƯƠNG QUÂN ĐỘI 108</a:t>
            </a:r>
            <a:endParaRPr lang="en-US" altLang="en-US" sz="3200" dirty="0">
              <a:solidFill>
                <a:schemeClr val="bg2">
                  <a:lumMod val="50000"/>
                  <a:lumOff val="50000"/>
                </a:schemeClr>
              </a:solidFill>
              <a:latin typeface="Broadway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sz="4800" b="0" dirty="0">
              <a:solidFill>
                <a:srgbClr val="FF0000"/>
              </a:solidFill>
              <a:latin typeface="Algerian" pitchFamily="8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lgerian" pitchFamily="82" charset="0"/>
                <a:cs typeface="Arial" panose="020B0604020202020204" pitchFamily="34" charset="0"/>
              </a:rPr>
              <a:t>ĐÀM NGUYÊN BÌNH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dirty="0">
              <a:solidFill>
                <a:srgbClr val="FF0000"/>
              </a:solidFill>
              <a:latin typeface="Algerian" pitchFamily="8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n-US" altLang="en-US" b="0" dirty="0">
              <a:solidFill>
                <a:srgbClr val="FF0000"/>
              </a:solidFill>
              <a:latin typeface="Algerian" pitchFamily="82" charset="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HỘI NGHỊ PHÁP QUY HẠT NHÂN TOÀN QUỐC LẦN THỨ 3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b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Quảng</a:t>
            </a:r>
            <a:r>
              <a:rPr lang="en-US" altLang="en-US" sz="2000" b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 </a:t>
            </a:r>
            <a:r>
              <a:rPr lang="en-US" altLang="en-US" sz="2000" b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Ninh</a:t>
            </a:r>
            <a:r>
              <a:rPr lang="en-US" altLang="en-US" sz="2000" b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, </a:t>
            </a:r>
            <a:r>
              <a:rPr lang="en-US" altLang="en-US" sz="2000" b="0" dirty="0" err="1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ngày</a:t>
            </a:r>
            <a:r>
              <a:rPr lang="en-US" altLang="en-US" sz="2000" b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Broadway"/>
                <a:cs typeface="Arial" panose="020B0604020202020204" pitchFamily="34" charset="0"/>
              </a:rPr>
              <a:t> 25 – 27/7/2018</a:t>
            </a:r>
            <a:endParaRPr lang="en-US" altLang="en-US" sz="1800" b="0" dirty="0">
              <a:solidFill>
                <a:schemeClr val="bg2">
                  <a:lumMod val="50000"/>
                  <a:lumOff val="50000"/>
                </a:schemeClr>
              </a:solidFill>
              <a:latin typeface="Broadway"/>
              <a:cs typeface="Arial" panose="020B0604020202020204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E7FDBE-0535-44B8-ADAC-62D3ED1BB97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35846" name="il_fi" descr="therasphere"/>
          <p:cNvPicPr>
            <a:picLocks noChangeAspect="1" noChangeArrowheads="1"/>
          </p:cNvPicPr>
          <p:nvPr/>
        </p:nvPicPr>
        <p:blipFill>
          <a:blip r:embed="rId2">
            <a:lum bright="6000" contrast="-6000"/>
          </a:blip>
          <a:srcRect/>
          <a:stretch>
            <a:fillRect/>
          </a:stretch>
        </p:blipFill>
        <p:spPr bwMode="auto">
          <a:xfrm>
            <a:off x="5791200" y="2819400"/>
            <a:ext cx="1341438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2819400"/>
            <a:ext cx="14097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8" name="il_fi" descr="cancer_gi_000"/>
          <p:cNvPicPr>
            <a:picLocks noChangeAspect="1" noChangeArrowheads="1"/>
          </p:cNvPicPr>
          <p:nvPr/>
        </p:nvPicPr>
        <p:blipFill>
          <a:blip r:embed="rId4">
            <a:lum bright="12000"/>
          </a:blip>
          <a:srcRect/>
          <a:stretch>
            <a:fillRect/>
          </a:stretch>
        </p:blipFill>
        <p:spPr bwMode="auto">
          <a:xfrm>
            <a:off x="5791200" y="1066800"/>
            <a:ext cx="13954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39000" y="1066800"/>
            <a:ext cx="1219200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724399"/>
            <a:ext cx="2781300" cy="14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1" name="Picture 14" descr="2ef00ad34eb641b3b167d97b798dcac8-5.gif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31540" y="2991972"/>
            <a:ext cx="4906694" cy="3154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2" name="Rectangle 15"/>
          <p:cNvSpPr>
            <a:spLocks noChangeArrowheads="1"/>
          </p:cNvSpPr>
          <p:nvPr/>
        </p:nvSpPr>
        <p:spPr bwMode="auto">
          <a:xfrm>
            <a:off x="6096000" y="2438400"/>
            <a:ext cx="188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 eaLnBrk="0" hangingPunct="0"/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Hạt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TheraSpheres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35853" name="Rectangle 16"/>
          <p:cNvSpPr>
            <a:spLocks noChangeArrowheads="1"/>
          </p:cNvSpPr>
          <p:nvPr/>
        </p:nvSpPr>
        <p:spPr bwMode="auto">
          <a:xfrm>
            <a:off x="6239721" y="4267200"/>
            <a:ext cx="1762021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>
              <a:lnSpc>
                <a:spcPct val="90000"/>
              </a:lnSpc>
            </a:pPr>
            <a:r>
              <a:rPr lang="en-US" sz="1800" dirty="0" err="1">
                <a:solidFill>
                  <a:schemeClr val="tx2">
                    <a:lumMod val="50000"/>
                  </a:schemeClr>
                </a:solidFill>
              </a:rPr>
              <a:t>Hạt</a:t>
            </a:r>
            <a:r>
              <a:rPr lang="en-US" sz="1800" dirty="0">
                <a:solidFill>
                  <a:schemeClr val="tx2">
                    <a:lumMod val="50000"/>
                  </a:schemeClr>
                </a:solidFill>
              </a:rPr>
              <a:t> SIR-Spheres </a:t>
            </a:r>
          </a:p>
        </p:txBody>
      </p:sp>
      <p:pic>
        <p:nvPicPr>
          <p:cNvPr id="14" name="Picture 13" descr="E:\LUU TRU DESKTOP KHCN\SINH HOAT KHOA HỌC BENH VIEN\Anh tu lieu SHKH\Picture1.gif"/>
          <p:cNvPicPr>
            <a:picLocks noChangeAspect="1" noChangeArrowheads="1" noCrop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8620"/>
            <a:ext cx="1119138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596626" y="221704"/>
            <a:ext cx="7287741" cy="5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kern="0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 bwMode="auto">
          <a:xfrm>
            <a:off x="379153" y="2174613"/>
            <a:ext cx="5224958" cy="134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2" indent="0" algn="just">
              <a:lnSpc>
                <a:spcPct val="150000"/>
              </a:lnSpc>
              <a:spcAft>
                <a:spcPct val="20000"/>
              </a:spcAft>
              <a:buFont typeface="Webdings" panose="05030102010509060703" pitchFamily="18" charset="2"/>
              <a:buNone/>
            </a:pP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Tắc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mạch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xạ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trị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vi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cầu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Y-90: 39 BN</a:t>
            </a:r>
          </a:p>
          <a:p>
            <a:endParaRPr lang="en-US" sz="2000" kern="0" dirty="0" smtClean="0"/>
          </a:p>
        </p:txBody>
      </p:sp>
      <p:sp>
        <p:nvSpPr>
          <p:cNvPr id="18" name="Rectangle 3"/>
          <p:cNvSpPr txBox="1">
            <a:spLocks noChangeArrowheads="1"/>
          </p:cNvSpPr>
          <p:nvPr/>
        </p:nvSpPr>
        <p:spPr bwMode="auto">
          <a:xfrm>
            <a:off x="1113074" y="1066800"/>
            <a:ext cx="4491037" cy="1740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Chụp</a:t>
            </a: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PET/CT:     </a:t>
            </a: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~1.200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Chụp</a:t>
            </a: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SPECT:    ~11.700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Điều</a:t>
            </a: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kern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trị</a:t>
            </a: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kern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Iod</a:t>
            </a: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: ~2.800 BN</a:t>
            </a:r>
            <a:endParaRPr lang="en-US" sz="2000" b="1" kern="0" dirty="0">
              <a:solidFill>
                <a:schemeClr val="bg2"/>
              </a:solidFill>
              <a:latin typeface="Arial" charset="0"/>
              <a:cs typeface="Arial" charset="0"/>
            </a:endParaRP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endParaRPr lang="en-US" b="1" kern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952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A467311-8AE7-4951-8D2E-957F1569DA9B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-252413" y="33338"/>
            <a:ext cx="9504363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000" kern="0" dirty="0" smtClean="0">
                <a:solidFill>
                  <a:schemeClr val="bg2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GIẢI THƯỞNG HỒ CHÍ MINH VỀ KHCN NĂM 2017</a:t>
            </a:r>
            <a:endParaRPr lang="en-US" sz="2000" kern="0" dirty="0">
              <a:solidFill>
                <a:schemeClr val="bg2">
                  <a:lumMod val="50000"/>
                  <a:lumOff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37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5175"/>
            <a:ext cx="9144000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"/>
          <p:cNvSpPr txBox="1">
            <a:spLocks noChangeArrowheads="1"/>
          </p:cNvSpPr>
          <p:nvPr/>
        </p:nvSpPr>
        <p:spPr bwMode="auto">
          <a:xfrm>
            <a:off x="0" y="6542088"/>
            <a:ext cx="9144000" cy="30797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tướng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GS.TS. Mai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Hồng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Bàng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đồng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tác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thưởng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Hồ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altLang="en-US" sz="1400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năm</a:t>
            </a:r>
            <a:r>
              <a:rPr lang="en-US" altLang="en-US" sz="1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2017</a:t>
            </a:r>
            <a:endParaRPr lang="en-US" altLang="en-US" sz="1400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51851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12452" y="1738846"/>
            <a:ext cx="4635748" cy="594996"/>
          </a:xfrm>
        </p:spPr>
        <p:txBody>
          <a:bodyPr/>
          <a:lstStyle/>
          <a:p>
            <a:pPr marL="406400" lvl="2" indent="0">
              <a:lnSpc>
                <a:spcPct val="150000"/>
              </a:lnSpc>
              <a:spcAft>
                <a:spcPct val="20000"/>
              </a:spcAft>
              <a:buNone/>
            </a:pP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FDG,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Talium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,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Galium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latin typeface=".VnAvant" pitchFamily="34" charset="0"/>
              </a:rPr>
              <a:t>,….</a:t>
            </a:r>
            <a:endParaRPr lang="en-US" sz="2800" b="0" dirty="0" smtClean="0">
              <a:solidFill>
                <a:schemeClr val="tx2">
                  <a:lumMod val="50000"/>
                </a:schemeClr>
              </a:solidFill>
              <a:latin typeface=".VnAvant" pitchFamily="34" charset="0"/>
            </a:endParaRPr>
          </a:p>
          <a:p>
            <a:endParaRPr lang="en-US" dirty="0" smtClean="0"/>
          </a:p>
        </p:txBody>
      </p:sp>
      <p:sp>
        <p:nvSpPr>
          <p:cNvPr id="491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B5C99F-A75C-4EAF-AA3D-F077B56505BF}" type="slidenum">
              <a:rPr lang="en-US" smtClean="0"/>
              <a:pPr/>
              <a:t>12</a:t>
            </a:fld>
            <a:endParaRPr lang="en-US" smtClean="0"/>
          </a:p>
        </p:txBody>
      </p:sp>
      <p:pic>
        <p:nvPicPr>
          <p:cNvPr id="49156" name="Picture 3" descr="19-7-20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403865"/>
            <a:ext cx="4191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c18-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4114800"/>
            <a:ext cx="4038600" cy="260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2" descr="G:\image00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4114800"/>
            <a:ext cx="4191000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E:\LUU TRU DESKTOP KHCN\SINH HOAT KHOA HỌC BENH VIEN\Anh tu lieu SHKH\Picture1.gif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8" y="0"/>
            <a:ext cx="1119138" cy="1116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51620" y="107404"/>
            <a:ext cx="6440760" cy="54029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711455" y="640277"/>
            <a:ext cx="6440760" cy="540296"/>
          </a:xfrm>
        </p:spPr>
        <p:txBody>
          <a:bodyPr/>
          <a:lstStyle/>
          <a:p>
            <a:pPr>
              <a:defRPr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xuất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b="0" dirty="0" smtClean="0">
              <a:solidFill>
                <a:schemeClr val="tx2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25197" y="2428658"/>
            <a:ext cx="403879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aseline="30000" dirty="0" smtClean="0">
                <a:solidFill>
                  <a:schemeClr val="tx2">
                    <a:lumMod val="1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</a:rPr>
              <a:t>18</a:t>
            </a:r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effectLst/>
                <a:latin typeface="Swis721 BT" panose="020B0504020202020204" pitchFamily="34" charset="0"/>
                <a:ea typeface="Times New Roman" panose="02020603050405020304" pitchFamily="18" charset="0"/>
              </a:rPr>
              <a:t>F-FDG: 155 Ci</a:t>
            </a:r>
          </a:p>
          <a:p>
            <a:r>
              <a:rPr lang="pt-BR" sz="2400" dirty="0" smtClean="0">
                <a:solidFill>
                  <a:schemeClr val="tx2">
                    <a:lumMod val="10000"/>
                  </a:schemeClr>
                </a:solidFill>
                <a:latin typeface="Swis721 BT" panose="020B0504020202020204" pitchFamily="34" charset="0"/>
              </a:rPr>
              <a:t>Cung cấp cho 05 cơ sở tại Hà Nội: BV 108, Bạch Mai, UBHN, BV 103, VINMEC</a:t>
            </a:r>
            <a:endParaRPr lang="en-US" sz="2400" dirty="0">
              <a:solidFill>
                <a:schemeClr val="tx2">
                  <a:lumMod val="10000"/>
                </a:schemeClr>
              </a:solidFill>
              <a:latin typeface="Swis721 BT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8962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9A34F3-60A1-4D16-8D9C-77FE2A1A37F2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1748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644" y="0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187624" y="209364"/>
            <a:ext cx="6440760" cy="5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kern="0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 bwMode="auto">
          <a:xfrm>
            <a:off x="1494543" y="896798"/>
            <a:ext cx="4291538" cy="1993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2" indent="0" algn="ctr">
              <a:spcAft>
                <a:spcPct val="20000"/>
              </a:spcAft>
              <a:buFont typeface="Webdings" panose="05030102010509060703" pitchFamily="18" charset="2"/>
              <a:buNone/>
            </a:pPr>
            <a:r>
              <a:rPr lang="en-US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Chiếu</a:t>
            </a:r>
            <a:r>
              <a:rPr lang="en-US" b="0" kern="0" dirty="0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en-US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xạ</a:t>
            </a:r>
            <a:r>
              <a:rPr lang="en-US" b="0" kern="0" dirty="0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en-US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máu</a:t>
            </a:r>
            <a:endParaRPr lang="en-US" sz="1800" b="0" kern="0" dirty="0" smtClean="0">
              <a:solidFill>
                <a:schemeClr val="tx2">
                  <a:lumMod val="10000"/>
                </a:schemeClr>
              </a:solidFill>
              <a:effectLst/>
              <a:latin typeface="+mj-lt"/>
            </a:endParaRPr>
          </a:p>
          <a:p>
            <a:pPr marL="0" lvl="2" indent="0" algn="just">
              <a:spcAft>
                <a:spcPct val="20000"/>
              </a:spcAft>
              <a:buNone/>
            </a:pPr>
            <a:endParaRPr lang="en-US" sz="1800" b="0" kern="0" dirty="0" smtClean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  <a:p>
            <a:pPr marL="0" lvl="2" indent="0" algn="just">
              <a:spcAft>
                <a:spcPct val="20000"/>
              </a:spcAft>
              <a:buNone/>
            </a:pP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01 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nguồn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Cs-137 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chiếu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xạ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máu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(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nguồn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1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nhóm</a:t>
            </a:r>
            <a:r>
              <a:rPr lang="en-US" sz="1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1)</a:t>
            </a:r>
          </a:p>
          <a:p>
            <a:pPr marL="0" lvl="2" indent="0" algn="just">
              <a:spcAft>
                <a:spcPct val="20000"/>
              </a:spcAft>
              <a:buNone/>
            </a:pPr>
            <a:endParaRPr lang="en-US" sz="2000" b="0" kern="0" dirty="0" smtClean="0">
              <a:solidFill>
                <a:schemeClr val="tx2">
                  <a:lumMod val="10000"/>
                </a:schemeClr>
              </a:solidFill>
              <a:effectLst/>
              <a:latin typeface="+mj-lt"/>
            </a:endParaRPr>
          </a:p>
          <a:p>
            <a:pPr marL="0" lvl="2" indent="0" algn="just">
              <a:spcAft>
                <a:spcPct val="20000"/>
              </a:spcAft>
              <a:buNone/>
            </a:pPr>
            <a:r>
              <a:rPr lang="en-US" sz="2000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Chiếu</a:t>
            </a:r>
            <a:r>
              <a:rPr lang="en-US" sz="2000" b="0" kern="0" dirty="0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xạ</a:t>
            </a:r>
            <a:r>
              <a:rPr lang="en-US" sz="2000" b="0" kern="0" dirty="0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 172 </a:t>
            </a:r>
            <a:r>
              <a:rPr lang="en-US" sz="2000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đơn</a:t>
            </a:r>
            <a:r>
              <a:rPr lang="en-US" sz="2000" b="0" kern="0" dirty="0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vị</a:t>
            </a:r>
            <a:r>
              <a:rPr lang="en-US" sz="2000" b="0" kern="0" dirty="0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10000"/>
                  </a:schemeClr>
                </a:solidFill>
                <a:effectLst/>
                <a:latin typeface="+mj-lt"/>
              </a:rPr>
              <a:t>máu</a:t>
            </a:r>
            <a:endParaRPr lang="en-US" sz="2000" b="0" kern="0" dirty="0" smtClean="0">
              <a:solidFill>
                <a:schemeClr val="tx2">
                  <a:lumMod val="10000"/>
                </a:schemeClr>
              </a:solidFill>
              <a:effectLst/>
              <a:latin typeface="+mj-lt"/>
            </a:endParaRPr>
          </a:p>
          <a:p>
            <a:endParaRPr lang="en-US" sz="2000" kern="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1345963"/>
            <a:ext cx="2947874" cy="450298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44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QUẢN LÝ AN TOÀN BỨC XẠ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675290"/>
            <a:ext cx="8640763" cy="5102082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Chính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sách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toàn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sz="28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2800" dirty="0" err="1" smtClean="0">
                <a:solidFill>
                  <a:schemeClr val="tx2">
                    <a:lumMod val="50000"/>
                  </a:schemeClr>
                </a:solidFill>
              </a:rPr>
              <a:t>xạ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Ứng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khám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chữa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nguyên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tắc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Tuân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thủ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pháp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luật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phép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soát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đào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thải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…</a:t>
            </a:r>
          </a:p>
          <a:p>
            <a:pPr eaLnBrk="1" hangingPunct="1">
              <a:spcBef>
                <a:spcPct val="30000"/>
              </a:spcBef>
              <a:buFontTx/>
              <a:buChar char="-"/>
            </a:pP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chúng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khám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chữa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marL="0" indent="0" eaLnBrk="1" hangingPunct="1">
              <a:spcBef>
                <a:spcPct val="30000"/>
              </a:spcBef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72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628800"/>
            <a:ext cx="8640763" cy="522920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toàn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xạ</a:t>
            </a:r>
            <a:endParaRPr lang="en-US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lập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Ban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bao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gồm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01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bộ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chuyên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trách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Trưởng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ban)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tại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khoa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nhiệm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vụ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giúp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Giám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đốc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viện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Giám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sát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tuân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thủ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pháp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luật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	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Hỗ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trợ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tư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vấn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Ban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nội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từng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loại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hình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hoạt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323850" y="4744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rgbClr val="FF0000"/>
                </a:solidFill>
              </a:rPr>
              <a:t>QUẢN LÝ AN TOÀN BỨC XẠ</a:t>
            </a:r>
            <a:endParaRPr lang="en-US" sz="2800" kern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4452"/>
            <a:ext cx="882015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QUẢN LÝ AN TOÀN BỨC XẠ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675290"/>
            <a:ext cx="8640763" cy="518271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toàn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xạ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vùng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đèn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hiệu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lượng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phòng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ốc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chắn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ghi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liều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kế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hộ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,…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spcBef>
                <a:spcPct val="30000"/>
              </a:spcBef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vận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khám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chữa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thiểu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liều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chúng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Tuân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thủ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rắc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thải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5557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44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QUẢN LÝ AN TOÀN BỨC XẠ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808820"/>
            <a:ext cx="8640763" cy="481423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toàn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)</a:t>
            </a:r>
          </a:p>
          <a:p>
            <a:pPr eaLnBrk="1" hangingPunct="1">
              <a:spcBef>
                <a:spcPct val="30000"/>
              </a:spcBef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quan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giấy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phép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X-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quang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: 01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lần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 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khoa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: 01 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lần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r>
              <a:rPr lang="en-US" sz="1800" dirty="0" err="1" smtClean="0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1800" dirty="0" smtClean="0">
                <a:solidFill>
                  <a:schemeClr val="tx2">
                    <a:lumMod val="10000"/>
                  </a:schemeClr>
                </a:solidFill>
              </a:rPr>
              <a:t>,…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kiểm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lượng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đo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Triển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khai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nhiều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pháp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thiểu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liều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chính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bổ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sung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che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chắn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đồ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hộ</a:t>
            </a:r>
            <a:r>
              <a:rPr lang="en-US" sz="200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hỗ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000" dirty="0" err="1" smtClean="0">
                <a:solidFill>
                  <a:schemeClr val="tx2">
                    <a:lumMod val="10000"/>
                  </a:schemeClr>
                </a:solidFill>
              </a:rPr>
              <a:t>trợ</a:t>
            </a:r>
            <a:r>
              <a:rPr lang="en-US" sz="2000" dirty="0" smtClean="0">
                <a:solidFill>
                  <a:schemeClr val="tx2">
                    <a:lumMod val="10000"/>
                  </a:schemeClr>
                </a:solidFill>
              </a:rPr>
              <a:t>,….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26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44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QUẢN LÝ AN TOÀN BỨC XẠ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808820"/>
            <a:ext cx="8640763" cy="481423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toàn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bức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xạ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Theo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dõi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liều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 03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lần</a:t>
            </a:r>
            <a:endParaRPr lang="en-US" sz="20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Khám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khỏe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 01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/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năm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Huấn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luyện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cố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xảy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huống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chụp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theo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đứng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đúng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chỉ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vi-VN" sz="2400" dirty="0" smtClean="0">
                <a:solidFill>
                  <a:schemeClr val="tx2">
                    <a:lumMod val="10000"/>
                  </a:schemeClr>
                </a:solidFill>
              </a:rPr>
              <a:t>Hướ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chi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bước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hành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khám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chữa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3408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44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QUẢN LÝ AN TOÀN BỨC XẠ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808820"/>
            <a:ext cx="8640763" cy="481423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ninh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giữ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phận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tiếp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cận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giữ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phòng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khóa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khóa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quản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Xây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dựng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lấy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trách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nhiệm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trả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vị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bàn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giao</a:t>
            </a:r>
            <a:endParaRPr lang="en-US" sz="2400" dirty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1718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0000"/>
                </a:solidFill>
              </a:rPr>
              <a:t>NỘI DUNG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1.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Biên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chế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tổ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chức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2.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Cơ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sở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hạ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tầng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trang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thiết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bị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3.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cải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cách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4.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Kết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quả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thực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hiện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nhiệm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vụ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2016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6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tháng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đầu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năm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2017</a:t>
            </a:r>
          </a:p>
          <a:p>
            <a:pPr>
              <a:defRPr/>
            </a:pP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5.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Một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số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hoạt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động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khác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và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thành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tích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của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Bệnh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viện</a:t>
            </a:r>
            <a:endParaRPr 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2AA43D7-24C1-4D93-8340-B7AD763F458E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5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47445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</a:rPr>
              <a:t>QUẢN LÝ AN TOÀN BỨC XẠ</a:t>
            </a: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D818E3D-B55C-412E-9016-B45BE9C3B11A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3277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3" y="296652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314350" y="1808820"/>
            <a:ext cx="8640763" cy="4814230"/>
          </a:xfrm>
        </p:spPr>
        <p:txBody>
          <a:bodyPr/>
          <a:lstStyle/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800" dirty="0" smtClean="0"/>
              <a:t>	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Công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tác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đảm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bảo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an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ninh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 (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vực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lưu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giữ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thống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camera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giám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sát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liên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tục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đặc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biệt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máu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(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nhóm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1),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hệ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thống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báo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phương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thức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: camera,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biến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chuyển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khóa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vân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tay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,…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viện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luôn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đội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binh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vệ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thường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xuyên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đi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tuần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tra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canh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gác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đảm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bảo</a:t>
            </a:r>
            <a:r>
              <a:rPr lang="en-US" sz="240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dirty="0" err="1" smtClean="0">
                <a:solidFill>
                  <a:schemeClr val="tx2">
                    <a:lumMod val="10000"/>
                  </a:schemeClr>
                </a:solidFill>
              </a:rPr>
              <a:t>ninh</a:t>
            </a: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40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0117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42045" y="440668"/>
            <a:ext cx="8599487" cy="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" y="224644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14350" y="1808820"/>
            <a:ext cx="8640763" cy="481423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Tuân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thủ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tốt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pháp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luật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Liều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chiếu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của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cải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thiện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so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trước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đó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là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với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bác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sỹ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điều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dưỡng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kỹ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thuật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làm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việc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tại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khoa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qua,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không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có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sự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cố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mất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 an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ninh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nào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xảy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ra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tại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viện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quá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sử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dụng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thiết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bị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nguồn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khám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chữa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bệnh</a:t>
            </a: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542045" y="440668"/>
            <a:ext cx="8599487" cy="98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altLang="en-US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44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nghị</a:t>
            </a:r>
            <a:endParaRPr lang="en-US" altLang="en-US" sz="4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819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96" y="224644"/>
            <a:ext cx="1500187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1744688"/>
            <a:ext cx="8640763" cy="438461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cụ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thể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đào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lại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kỳ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sau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03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năm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chương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thời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lượng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,…</a:t>
            </a: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Xem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xét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quy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các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đối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tượng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được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miễn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đào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tạo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an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toàn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chương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trình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giúp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gọn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ví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dụ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: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người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tốt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nghiệp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đại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hoặc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cao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chuyên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ngành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vật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lý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kern="0" dirty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nguyên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tử</a:t>
            </a: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Thống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nhất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tiêu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chuẩn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chất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thải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phóng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lỏng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trong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y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tế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giữa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Bộ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TN-MT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và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Bộ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KHCN</a:t>
            </a:r>
          </a:p>
          <a:p>
            <a:pPr eaLnBrk="1" hangingPunct="1">
              <a:spcBef>
                <a:spcPct val="30000"/>
              </a:spcBef>
              <a:buFontTx/>
              <a:buNone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-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Hướng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dẫn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chi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tiết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hơn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về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yêu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cầu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kiểm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tra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sức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khỏe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định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kỳ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cho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viên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bức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xạ</a:t>
            </a:r>
            <a:endParaRPr lang="en-US" sz="2400" kern="0" dirty="0" smtClean="0">
              <a:solidFill>
                <a:schemeClr val="tx2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9398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FFEC07-D84F-4248-AF5E-9860891F6C93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sp>
        <p:nvSpPr>
          <p:cNvPr id="21512" name="TextBox 6"/>
          <p:cNvSpPr txBox="1">
            <a:spLocks noChangeArrowheads="1"/>
          </p:cNvSpPr>
          <p:nvPr/>
        </p:nvSpPr>
        <p:spPr bwMode="auto">
          <a:xfrm>
            <a:off x="2537736" y="3449345"/>
            <a:ext cx="50586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rgbClr val="CC3300"/>
                </a:solidFill>
                <a:latin typeface=".VnCourier New" panose="02027200000000000000" pitchFamily="18" charset="0"/>
                <a:cs typeface="Arial" panose="020B0604020202020204" pitchFamily="34" charset="0"/>
              </a:rPr>
              <a:t>TRÂN TRỌNG CẢM ƠN!</a:t>
            </a:r>
            <a:endParaRPr lang="en-US" altLang="en-US" dirty="0">
              <a:solidFill>
                <a:srgbClr val="CC3300"/>
              </a:solidFill>
              <a:latin typeface=".VnCourier New" panose="02027200000000000000" pitchFamily="18" charset="0"/>
              <a:cs typeface="Arial" panose="020B0604020202020204" pitchFamily="34" charset="0"/>
            </a:endParaRPr>
          </a:p>
        </p:txBody>
      </p:sp>
      <p:pic>
        <p:nvPicPr>
          <p:cNvPr id="9" name="Picture 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376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15906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1028"/>
          <p:cNvSpPr>
            <a:spLocks noGrp="1" noChangeArrowheads="1"/>
          </p:cNvSpPr>
          <p:nvPr>
            <p:ph type="body" idx="4294967295"/>
          </p:nvPr>
        </p:nvSpPr>
        <p:spPr>
          <a:xfrm>
            <a:off x="360192" y="1780628"/>
            <a:ext cx="7308850" cy="730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 algn="just">
              <a:buFont typeface="Monotype Sorts" pitchFamily="2" charset="2"/>
              <a:buNone/>
            </a:pP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BV </a:t>
            </a: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 khoa, chuyên khoa sâu, tuyến cuối của toàn quân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1104843" y="342102"/>
            <a:ext cx="48462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GIỚI THIỆU CHUNG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0192" y="2248873"/>
            <a:ext cx="7920038" cy="7080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just">
              <a:spcBef>
                <a:spcPct val="20000"/>
              </a:spcBef>
              <a:buClr>
                <a:srgbClr val="FF3300"/>
              </a:buClr>
              <a:buSzPct val="70000"/>
              <a:defRPr/>
            </a:pPr>
            <a:r>
              <a:rPr lang="pt-BR" sz="2000" b="1" kern="0" dirty="0" smtClean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BV </a:t>
            </a:r>
            <a:r>
              <a:rPr lang="pt-BR" sz="2000" b="1" kern="0" dirty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hạng đặc biệt quốc gia, thành viên y tế </a:t>
            </a:r>
            <a:r>
              <a:rPr lang="pt-BR" sz="2000" b="1" kern="0" dirty="0" smtClean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chuyên </a:t>
            </a:r>
            <a:r>
              <a:rPr lang="pt-BR" sz="2000" b="1" kern="0" dirty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sâu </a:t>
            </a:r>
            <a:r>
              <a:rPr lang="pt-BR" sz="2000" b="1" kern="0" dirty="0" smtClean="0">
                <a:solidFill>
                  <a:srgbClr val="000514"/>
                </a:solidFill>
                <a:latin typeface="Arial" pitchFamily="34" charset="0"/>
                <a:cs typeface="Arial" pitchFamily="34" charset="0"/>
              </a:rPr>
              <a:t>Hà Nội và cả nước</a:t>
            </a:r>
            <a:endParaRPr lang="pt-BR" sz="2000" b="1" kern="0" dirty="0">
              <a:solidFill>
                <a:srgbClr val="00051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534" name="Rectangle 12"/>
          <p:cNvSpPr>
            <a:spLocks noChangeArrowheads="1"/>
          </p:cNvSpPr>
          <p:nvPr/>
        </p:nvSpPr>
        <p:spPr bwMode="auto">
          <a:xfrm>
            <a:off x="301455" y="4715253"/>
            <a:ext cx="79787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</a:t>
            </a: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đào tạo sau đại học, Viện </a:t>
            </a:r>
            <a:r>
              <a:rPr lang="pt-BR" alt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NCKH Y dược lâm </a:t>
            </a: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sàng 108 </a:t>
            </a:r>
            <a:endParaRPr lang="pt-BR" alt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5" name="Rectangle 13"/>
          <p:cNvSpPr>
            <a:spLocks noChangeArrowheads="1"/>
          </p:cNvSpPr>
          <p:nvPr/>
        </p:nvSpPr>
        <p:spPr bwMode="auto">
          <a:xfrm>
            <a:off x="357978" y="2981077"/>
            <a:ext cx="79787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 </a:t>
            </a:r>
            <a:r>
              <a:rPr lang="pt-BR" alt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 điều trị thuộc Ban Bảo vệ - Chăm sóc SK Cán bộ </a:t>
            </a: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 </a:t>
            </a:r>
            <a:endParaRPr lang="pt-BR" altLang="en-US" sz="2000" dirty="0">
              <a:solidFill>
                <a:schemeClr val="bg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Rectangle 14"/>
          <p:cNvSpPr>
            <a:spLocks noChangeArrowheads="1"/>
          </p:cNvSpPr>
          <p:nvPr/>
        </p:nvSpPr>
        <p:spPr bwMode="auto">
          <a:xfrm>
            <a:off x="357978" y="3499228"/>
            <a:ext cx="8159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Khám </a:t>
            </a:r>
            <a:r>
              <a:rPr lang="pt-BR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bệnh và điều trị cho các bệnh nhân quốc tế, bạn Lào và </a:t>
            </a: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Campuchia</a:t>
            </a:r>
            <a:endParaRPr lang="en-US" altLang="en-US" sz="2000" dirty="0">
              <a:latin typeface="Garamond" panose="02020404030301010803" pitchFamily="18" charset="0"/>
            </a:endParaRPr>
          </a:p>
        </p:txBody>
      </p:sp>
      <p:sp>
        <p:nvSpPr>
          <p:cNvPr id="22537" name="Rectangle 15"/>
          <p:cNvSpPr>
            <a:spLocks noChangeArrowheads="1"/>
          </p:cNvSpPr>
          <p:nvPr/>
        </p:nvSpPr>
        <p:spPr bwMode="auto">
          <a:xfrm>
            <a:off x="357978" y="4207253"/>
            <a:ext cx="75469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pt-BR" altLang="en-US" sz="2000" dirty="0" smtClean="0">
                <a:solidFill>
                  <a:schemeClr val="bg2"/>
                </a:solidFill>
                <a:latin typeface="Arial" panose="020B0604020202020204" pitchFamily="34" charset="0"/>
              </a:rPr>
              <a:t>Quản </a:t>
            </a:r>
            <a:r>
              <a:rPr lang="pt-BR" altLang="en-US" sz="2000" dirty="0">
                <a:solidFill>
                  <a:schemeClr val="bg2"/>
                </a:solidFill>
                <a:latin typeface="Arial" panose="020B0604020202020204" pitchFamily="34" charset="0"/>
              </a:rPr>
              <a:t>lý và vận hành nhà tang lễ Quốc gia</a:t>
            </a:r>
          </a:p>
        </p:txBody>
      </p:sp>
      <p:pic>
        <p:nvPicPr>
          <p:cNvPr id="13" name="Picture 7" descr="C:\logo\LOGO 108 chuan A copy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" y="-1898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6350" y="1165087"/>
            <a:ext cx="4846204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altLang="en-US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endParaRPr lang="en-US" altLang="en-US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57978" y="5418149"/>
            <a:ext cx="676875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Khám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ngoại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4.000 – 4.500 BN/</a:t>
            </a: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endParaRPr lang="en-US" altLang="en-US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 dung </a:t>
            </a: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</a:t>
            </a:r>
            <a:r>
              <a:rPr lang="en-US" alt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1.900 – 2000 BN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-9525" y="1198797"/>
            <a:ext cx="9153525" cy="5653087"/>
            <a:chOff x="-9525" y="506095"/>
            <a:chExt cx="9153525" cy="6020030"/>
          </a:xfrm>
        </p:grpSpPr>
        <p:pic>
          <p:nvPicPr>
            <p:cNvPr id="24580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525" y="506095"/>
              <a:ext cx="9144000" cy="730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8" y="1734832"/>
              <a:ext cx="9136062" cy="387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2" name="TextBox 3"/>
            <p:cNvSpPr txBox="1">
              <a:spLocks noChangeArrowheads="1"/>
            </p:cNvSpPr>
            <p:nvPr/>
          </p:nvSpPr>
          <p:spPr bwMode="auto">
            <a:xfrm>
              <a:off x="251520" y="5837766"/>
              <a:ext cx="8569052" cy="688359"/>
            </a:xfrm>
            <a:prstGeom prst="rect">
              <a:avLst/>
            </a:prstGeom>
            <a:solidFill>
              <a:srgbClr val="00B050"/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rgbClr val="FF3300"/>
                </a:buClr>
                <a:buSzPct val="70000"/>
                <a:buFont typeface="Wingdings" panose="05000000000000000000" pitchFamily="2" charset="2"/>
                <a:buChar char="Ø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F"/>
                <a:defRPr sz="2800" b="1"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ebdings" panose="05030102010509060703" pitchFamily="18" charset="2"/>
                <a:buChar char=""/>
                <a:defRPr sz="2400" b="1"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SzPct val="70000"/>
                <a:buFont typeface="Wingdings" panose="05000000000000000000" pitchFamily="2" charset="2"/>
                <a:buChar char="n"/>
                <a:defRPr sz="2000" b="1"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Tổng</a:t>
              </a:r>
              <a:r>
                <a: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CBNV: 2200; </a:t>
              </a:r>
              <a:r>
                <a:rPr lang="en-US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: 42 GS, PGS, &gt;120 TS, &gt;400 </a:t>
              </a:r>
              <a:r>
                <a:rPr lang="en-US" altLang="en-US" sz="1800" dirty="0" err="1">
                  <a:latin typeface="Arial" panose="020B0604020202020204" pitchFamily="34" charset="0"/>
                  <a:cs typeface="Arial" panose="020B0604020202020204" pitchFamily="34" charset="0"/>
                </a:rPr>
                <a:t>Ths</a:t>
              </a:r>
              <a:r>
                <a:rPr lang="en-US" altLang="en-US" sz="1800" dirty="0">
                  <a:latin typeface="Arial" panose="020B0604020202020204" pitchFamily="34" charset="0"/>
                  <a:cs typeface="Arial" panose="020B0604020202020204" pitchFamily="34" charset="0"/>
                </a:rPr>
                <a:t>, BS CK I, II; 8 TTND, 45 TTƯT; &gt; 1200 ĐD (&gt;60% ĐH, 5 </a:t>
              </a:r>
              <a:r>
                <a:rPr lang="en-US" altLang="en-US" sz="18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Ths</a:t>
              </a:r>
              <a:r>
                <a:rPr lang="en-US" altLang="en-US" sz="1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endParaRPr lang="en-US" altLang="en-US" sz="1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4579" name="Rectangle 4"/>
          <p:cNvSpPr>
            <a:spLocks noChangeArrowheads="1"/>
          </p:cNvSpPr>
          <p:nvPr/>
        </p:nvSpPr>
        <p:spPr bwMode="auto">
          <a:xfrm>
            <a:off x="1110505" y="152040"/>
            <a:ext cx="58054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alt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chức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biên</a:t>
            </a:r>
            <a:r>
              <a:rPr lang="en-US" alt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chế</a:t>
            </a: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7" descr="C:\logo\LOGO 108 chuan A copy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" y="-1898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8D466F91-528F-4CDA-8BF5-C82CAED10EB8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25603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8" y="1220788"/>
            <a:ext cx="3965575" cy="455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 descr="http://www.honghavietnam.vn/sites/default/files/benh%20vien%20108%201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675" y="1206500"/>
            <a:ext cx="3297238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16013" y="5876925"/>
            <a:ext cx="22685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Tòa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6575" y="5842000"/>
            <a:ext cx="28432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kỹ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2000" dirty="0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endParaRPr lang="en-US" sz="2000" dirty="0">
              <a:solidFill>
                <a:schemeClr val="tx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7" name="Picture 2" descr="https://bizweb.dktcdn.net/100/058/927/articles/bv108a.jpg?v=14866086343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050" y="1141102"/>
            <a:ext cx="4706938" cy="56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8" name="Rectangle 4"/>
          <p:cNvSpPr>
            <a:spLocks noChangeArrowheads="1"/>
          </p:cNvSpPr>
          <p:nvPr/>
        </p:nvSpPr>
        <p:spPr bwMode="auto">
          <a:xfrm>
            <a:off x="1615282" y="30773"/>
            <a:ext cx="580548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  <a:defRPr/>
            </a:pP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Cơ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sở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hạ</a:t>
            </a:r>
            <a:r>
              <a:rPr lang="en-US" altLang="en-US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tầng</a:t>
            </a:r>
            <a:endParaRPr lang="en-US" altLang="en-US" dirty="0" smtClean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09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1102"/>
            <a:ext cx="4464050" cy="563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0" name="TextBox 4"/>
          <p:cNvSpPr txBox="1">
            <a:spLocks noChangeArrowheads="1"/>
          </p:cNvSpPr>
          <p:nvPr/>
        </p:nvSpPr>
        <p:spPr bwMode="auto">
          <a:xfrm>
            <a:off x="1331913" y="549275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TẠI</a:t>
            </a:r>
          </a:p>
        </p:txBody>
      </p:sp>
      <p:sp>
        <p:nvSpPr>
          <p:cNvPr id="25611" name="TextBox 11"/>
          <p:cNvSpPr txBox="1">
            <a:spLocks noChangeArrowheads="1"/>
          </p:cNvSpPr>
          <p:nvPr/>
        </p:nvSpPr>
        <p:spPr bwMode="auto">
          <a:xfrm>
            <a:off x="6192838" y="549275"/>
            <a:ext cx="151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2018-2019</a:t>
            </a:r>
          </a:p>
        </p:txBody>
      </p:sp>
      <p:sp>
        <p:nvSpPr>
          <p:cNvPr id="6" name="Plus 5"/>
          <p:cNvSpPr/>
          <p:nvPr/>
        </p:nvSpPr>
        <p:spPr bwMode="auto">
          <a:xfrm>
            <a:off x="1042988" y="2960688"/>
            <a:ext cx="288925" cy="215900"/>
          </a:xfrm>
          <a:prstGeom prst="mathPlus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25613" name="Straight Arrow Connector 8"/>
          <p:cNvCxnSpPr>
            <a:cxnSpLocks noChangeShapeType="1"/>
          </p:cNvCxnSpPr>
          <p:nvPr/>
        </p:nvCxnSpPr>
        <p:spPr bwMode="auto">
          <a:xfrm flipH="1">
            <a:off x="1258888" y="2600325"/>
            <a:ext cx="288925" cy="360363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Plus 19"/>
          <p:cNvSpPr/>
          <p:nvPr/>
        </p:nvSpPr>
        <p:spPr bwMode="auto">
          <a:xfrm>
            <a:off x="5903913" y="4257675"/>
            <a:ext cx="287337" cy="215900"/>
          </a:xfrm>
          <a:prstGeom prst="mathPlus">
            <a:avLst/>
          </a:prstGeom>
          <a:solidFill>
            <a:srgbClr val="CC3300"/>
          </a:solidFill>
          <a:ln w="9525" cap="flat" cmpd="sng" algn="ctr">
            <a:solidFill>
              <a:srgbClr val="CC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cxnSp>
        <p:nvCxnSpPr>
          <p:cNvPr id="25615" name="Straight Arrow Connector 20"/>
          <p:cNvCxnSpPr>
            <a:cxnSpLocks noChangeShapeType="1"/>
          </p:cNvCxnSpPr>
          <p:nvPr/>
        </p:nvCxnSpPr>
        <p:spPr bwMode="auto">
          <a:xfrm>
            <a:off x="5867400" y="3824288"/>
            <a:ext cx="144463" cy="360362"/>
          </a:xfrm>
          <a:prstGeom prst="straightConnector1">
            <a:avLst/>
          </a:prstGeom>
          <a:noFill/>
          <a:ln w="28575" algn="ctr">
            <a:solidFill>
              <a:srgbClr val="CC33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6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2411"/>
            <a:ext cx="2590502" cy="195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" descr="C:\logo\LOGO 108 chuan A copy (1)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" y="-1898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91830046-9C04-4F1D-B445-71ABA61B3BE4}" type="slidenum">
              <a:rPr lang="en-US" altLang="en-US" sz="1200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US" altLang="en-US" sz="1200" smtClean="0">
              <a:latin typeface="Arial" panose="020B0604020202020204" pitchFamily="34" charset="0"/>
            </a:endParaRPr>
          </a:p>
        </p:txBody>
      </p:sp>
      <p:pic>
        <p:nvPicPr>
          <p:cNvPr id="29701" name="Picture 4" descr="http://files.benhvien108.vn/DIEU%20TRI%20XA%20TRI%20DIEU%20BIEN%20LIEU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" y="3753631"/>
            <a:ext cx="4319588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479425" y="0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XẠ</a:t>
            </a:r>
            <a:endParaRPr lang="en-US" sz="2800" kern="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3" name="Picture 6" descr="Image result for varian truebea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08" y="3983412"/>
            <a:ext cx="4254828" cy="250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logo\LOGO 108 chuan A copy (1)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5" y="-1898"/>
            <a:ext cx="1081088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 bwMode="auto">
          <a:xfrm>
            <a:off x="215516" y="1263650"/>
            <a:ext cx="3852428" cy="1481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03 </a:t>
            </a:r>
            <a:r>
              <a:rPr lang="en-US" sz="2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tốc</a:t>
            </a: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algn="l">
              <a:defRPr/>
            </a:pPr>
            <a:r>
              <a:rPr lang="en-US" sz="28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Cyberknife</a:t>
            </a:r>
            <a:r>
              <a:rPr lang="en-US" sz="24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135 BN</a:t>
            </a:r>
          </a:p>
          <a:p>
            <a:pPr marL="342900" indent="-342900" algn="l">
              <a:buFontTx/>
              <a:buChar char="-"/>
              <a:defRPr/>
            </a:pPr>
            <a:r>
              <a:rPr lang="en-US" sz="24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Varian CX: ~800 BN</a:t>
            </a:r>
          </a:p>
          <a:p>
            <a:pPr algn="l">
              <a:defRPr/>
            </a:pPr>
            <a:r>
              <a:rPr lang="en-US" sz="24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4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TrueBeam</a:t>
            </a:r>
            <a:r>
              <a:rPr lang="en-US" sz="24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: ~ 200 BN</a:t>
            </a:r>
            <a:endParaRPr lang="en-US" sz="2400" b="0" kern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4" descr="IMG_4778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08004" y="1147741"/>
            <a:ext cx="4248472" cy="2821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467544" y="476027"/>
            <a:ext cx="82296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800" kern="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</a:t>
            </a:r>
            <a:r>
              <a:rPr lang="en-US" sz="2800" kern="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kern="0" dirty="0" err="1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</a:t>
            </a:r>
            <a:endParaRPr lang="en-US" sz="2800" kern="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Number Placeholder 4"/>
          <p:cNvSpPr txBox="1">
            <a:spLocks noGrp="1"/>
          </p:cNvSpPr>
          <p:nvPr/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9D9508B-EAAE-42EA-8A50-3253C8E6F002}" type="slidenum">
              <a:rPr kumimoji="1" lang="en-US" sz="1400" i="1">
                <a:latin typeface="Times New Roman" pitchFamily="18" charset="0"/>
              </a:rPr>
              <a:pPr algn="r" eaLnBrk="0" hangingPunct="0"/>
              <a:t>7</a:t>
            </a:fld>
            <a:endParaRPr kumimoji="1" lang="en-US" sz="1400" i="1">
              <a:latin typeface="Times New Roman" pitchFamily="18" charset="0"/>
            </a:endParaRPr>
          </a:p>
        </p:txBody>
      </p:sp>
      <p:sp>
        <p:nvSpPr>
          <p:cNvPr id="71168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152400"/>
            <a:ext cx="6440760" cy="540296"/>
          </a:xfrm>
        </p:spPr>
        <p:txBody>
          <a:bodyPr/>
          <a:lstStyle/>
          <a:p>
            <a:pPr>
              <a:defRPr/>
            </a:pPr>
            <a:r>
              <a:rPr lang="en-US" sz="240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477" y="4155957"/>
            <a:ext cx="4155873" cy="270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2020" y="1227548"/>
            <a:ext cx="4155874" cy="2727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720" y="4049542"/>
            <a:ext cx="4109174" cy="2808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 bwMode="auto">
          <a:xfrm>
            <a:off x="143508" y="1232756"/>
            <a:ext cx="455184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 algn="l">
              <a:defRPr/>
            </a:pPr>
            <a:r>
              <a:rPr lang="en-US" sz="24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06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CT: 320 slices, 16, 6, 2</a:t>
            </a:r>
          </a:p>
          <a:p>
            <a:pPr algn="l">
              <a:defRPr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- 02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can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thiệp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mạch</a:t>
            </a:r>
            <a:endParaRPr lang="en-US" sz="20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chụp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X-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thường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quy</a:t>
            </a:r>
            <a:endParaRPr lang="en-US" sz="20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09 X-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endParaRPr lang="en-US" sz="20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02 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đo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mật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xương</a:t>
            </a:r>
            <a:endParaRPr lang="en-US" sz="20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04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X-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răng</a:t>
            </a:r>
            <a:endParaRPr lang="en-US" sz="20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  <a:defRPr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01 X-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vú</a:t>
            </a:r>
            <a:endParaRPr lang="en-US" sz="2000" b="0" kern="0" dirty="0">
              <a:solidFill>
                <a:schemeClr val="tx2">
                  <a:lumMod val="5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62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60812" y="1521490"/>
            <a:ext cx="4178388" cy="27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08" name="Picture 6" descr="DSC_02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0812" y="3897052"/>
            <a:ext cx="4191000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4" y="3918113"/>
            <a:ext cx="3960440" cy="2796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152400"/>
            <a:ext cx="6440760" cy="5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kern="0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00943" y="1722792"/>
            <a:ext cx="4491037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XQ </a:t>
            </a:r>
            <a:r>
              <a:rPr lang="en-US" sz="2000" b="1" kern="0" dirty="0" err="1">
                <a:solidFill>
                  <a:schemeClr val="bg2"/>
                </a:solidFill>
                <a:latin typeface="Arial" charset="0"/>
                <a:cs typeface="Arial" charset="0"/>
              </a:rPr>
              <a:t>thường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:    549.745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CT scan:         28.275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 smtClean="0">
                <a:solidFill>
                  <a:schemeClr val="bg2"/>
                </a:solidFill>
                <a:latin typeface="Arial" charset="0"/>
                <a:cs typeface="Arial" charset="0"/>
              </a:rPr>
              <a:t>CT 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320 </a:t>
            </a:r>
            <a:r>
              <a:rPr lang="en-US" sz="2000" b="1" kern="0" dirty="0" err="1">
                <a:solidFill>
                  <a:schemeClr val="bg2"/>
                </a:solidFill>
                <a:latin typeface="Arial" charset="0"/>
                <a:cs typeface="Arial" charset="0"/>
              </a:rPr>
              <a:t>lớp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:      3.085</a:t>
            </a:r>
          </a:p>
          <a:p>
            <a:pPr marL="342900" indent="-342900">
              <a:spcBef>
                <a:spcPct val="20000"/>
              </a:spcBef>
              <a:buClr>
                <a:srgbClr val="FF3300"/>
              </a:buClr>
              <a:buSzPct val="70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&gt;2500 </a:t>
            </a:r>
            <a:r>
              <a:rPr lang="en-US" sz="2000" b="1" kern="0" dirty="0" err="1">
                <a:solidFill>
                  <a:schemeClr val="bg2"/>
                </a:solidFill>
                <a:latin typeface="Arial" charset="0"/>
                <a:cs typeface="Arial" charset="0"/>
              </a:rPr>
              <a:t>ca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 can </a:t>
            </a:r>
            <a:r>
              <a:rPr lang="en-US" sz="2000" b="1" kern="0" dirty="0" err="1">
                <a:solidFill>
                  <a:schemeClr val="bg2"/>
                </a:solidFill>
                <a:latin typeface="Arial" charset="0"/>
                <a:cs typeface="Arial" charset="0"/>
              </a:rPr>
              <a:t>thiệp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kern="0" dirty="0" err="1">
                <a:solidFill>
                  <a:schemeClr val="bg2"/>
                </a:solidFill>
                <a:latin typeface="Arial" charset="0"/>
                <a:cs typeface="Arial" charset="0"/>
              </a:rPr>
              <a:t>tim</a:t>
            </a:r>
            <a:r>
              <a:rPr lang="en-US" sz="2000" b="1" kern="0" dirty="0">
                <a:solidFill>
                  <a:schemeClr val="bg2"/>
                </a:solidFill>
                <a:latin typeface="Arial" charset="0"/>
                <a:cs typeface="Arial" charset="0"/>
              </a:rPr>
              <a:t> </a:t>
            </a:r>
            <a:r>
              <a:rPr lang="en-US" sz="2000" b="1" kern="0" dirty="0" err="1" smtClean="0">
                <a:solidFill>
                  <a:schemeClr val="bg2"/>
                </a:solidFill>
                <a:latin typeface="Arial" charset="0"/>
                <a:cs typeface="Arial" charset="0"/>
              </a:rPr>
              <a:t>mạch</a:t>
            </a:r>
            <a:endParaRPr lang="en-US" sz="2000" b="1" kern="0" dirty="0">
              <a:solidFill>
                <a:schemeClr val="bg2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7930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ubtitle 2"/>
          <p:cNvSpPr>
            <a:spLocks noGrp="1"/>
          </p:cNvSpPr>
          <p:nvPr>
            <p:ph type="subTitle" idx="4294967295"/>
          </p:nvPr>
        </p:nvSpPr>
        <p:spPr>
          <a:xfrm>
            <a:off x="172508" y="1255833"/>
            <a:ext cx="4291538" cy="1993147"/>
          </a:xfrm>
        </p:spPr>
        <p:txBody>
          <a:bodyPr/>
          <a:lstStyle/>
          <a:p>
            <a:pPr marL="0" lvl="2" indent="0" algn="just">
              <a:lnSpc>
                <a:spcPct val="150000"/>
              </a:lnSpc>
              <a:spcAft>
                <a:spcPct val="20000"/>
              </a:spcAft>
              <a:buNone/>
            </a:pP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04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máy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SPECT, 01 SPECT/CT, 02 PET/CT, 02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máy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độ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độ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tập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trung</a:t>
            </a:r>
            <a:r>
              <a:rPr lang="en-US" sz="2000" b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Iodine</a:t>
            </a:r>
          </a:p>
          <a:p>
            <a:endParaRPr lang="en-US" sz="2000" dirty="0" smtClean="0"/>
          </a:p>
        </p:txBody>
      </p:sp>
      <p:pic>
        <p:nvPicPr>
          <p:cNvPr id="481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56152" y="4381298"/>
            <a:ext cx="42672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583" y="1649892"/>
            <a:ext cx="4267200" cy="280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120" y="4375255"/>
            <a:ext cx="4278926" cy="2753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371600" y="152400"/>
            <a:ext cx="6440760" cy="5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400" kern="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 DỤNG BỨC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XẠ 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(</a:t>
            </a:r>
            <a:r>
              <a:rPr lang="en-US" sz="2400" kern="0" dirty="0" err="1" smtClean="0">
                <a:solidFill>
                  <a:schemeClr val="tx2">
                    <a:lumMod val="50000"/>
                  </a:schemeClr>
                </a:solidFill>
              </a:rPr>
              <a:t>tiếp</a:t>
            </a:r>
            <a:r>
              <a:rPr lang="en-US" sz="2400" kern="0" dirty="0" smtClean="0">
                <a:solidFill>
                  <a:schemeClr val="tx2">
                    <a:lumMod val="50000"/>
                  </a:schemeClr>
                </a:solidFill>
              </a:rPr>
              <a:t>)</a:t>
            </a:r>
            <a:endParaRPr lang="en-US" sz="2400" b="0" kern="0" dirty="0" smtClean="0">
              <a:solidFill>
                <a:schemeClr val="tx2">
                  <a:lumMod val="5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1243666" y="670092"/>
            <a:ext cx="6440760" cy="540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Y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học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hạt</a:t>
            </a:r>
            <a:r>
              <a:rPr lang="en-US" sz="2400" kern="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en-US" sz="2400" kern="0" dirty="0" err="1" smtClean="0">
                <a:solidFill>
                  <a:schemeClr val="tx2">
                    <a:lumMod val="10000"/>
                  </a:schemeClr>
                </a:solidFill>
              </a:rPr>
              <a:t>nhân</a:t>
            </a:r>
            <a:endParaRPr lang="en-US" sz="2400" b="0" kern="0" dirty="0" smtClean="0">
              <a:solidFill>
                <a:schemeClr val="tx2">
                  <a:lumMod val="10000"/>
                </a:schemeClr>
              </a:solidFill>
              <a:effectLst/>
              <a:latin typeface="Arial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 bwMode="auto">
          <a:xfrm>
            <a:off x="152660" y="2768001"/>
            <a:ext cx="4291538" cy="13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Pct val="70000"/>
              <a:buFont typeface="Wingdings" panose="05000000000000000000" pitchFamily="2" charset="2"/>
              <a:buChar char="Ø"/>
              <a:defRPr sz="28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F"/>
              <a:defRPr sz="2800"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ebdings" panose="05030102010509060703" pitchFamily="18" charset="2"/>
              <a:buChar char=""/>
              <a:defRPr sz="24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lvl="2" indent="0" algn="just">
              <a:spcAft>
                <a:spcPct val="20000"/>
              </a:spcAft>
              <a:buFont typeface="Webdings" panose="05030102010509060703" pitchFamily="18" charset="2"/>
              <a:buNone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43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nguồn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dùng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để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chuẩn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thiết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bị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trong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y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học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hạt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nhân</a:t>
            </a:r>
            <a:endParaRPr lang="en-US" sz="2000" b="0" kern="0" dirty="0" smtClean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  <a:p>
            <a:pPr marL="0" lvl="2" indent="0" algn="just">
              <a:spcAft>
                <a:spcPct val="20000"/>
              </a:spcAft>
              <a:buNone/>
            </a:pP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10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nguồn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phóng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xạ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 </a:t>
            </a:r>
            <a:r>
              <a:rPr lang="en-US" sz="2000" b="0" kern="0" dirty="0" err="1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hở</a:t>
            </a:r>
            <a:r>
              <a:rPr lang="en-US" sz="2000" b="0" kern="0" dirty="0" smtClean="0">
                <a:solidFill>
                  <a:schemeClr val="tx2">
                    <a:lumMod val="50000"/>
                  </a:schemeClr>
                </a:solidFill>
                <a:effectLst/>
                <a:latin typeface="+mj-lt"/>
              </a:rPr>
              <a:t>: F-18, I-131, Tc-99m, Y-90,….</a:t>
            </a:r>
            <a:endParaRPr lang="en-US" sz="2000" b="0" kern="0" dirty="0">
              <a:solidFill>
                <a:schemeClr val="tx2">
                  <a:lumMod val="50000"/>
                </a:schemeClr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79837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Globe</Template>
  <TotalTime>17733</TotalTime>
  <Words>843</Words>
  <Application>Microsoft Office PowerPoint</Application>
  <PresentationFormat>On-screen Show (4:3)</PresentationFormat>
  <Paragraphs>149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.VnAvant</vt:lpstr>
      <vt:lpstr>.VnCourier New</vt:lpstr>
      <vt:lpstr>Algerian</vt:lpstr>
      <vt:lpstr>Arial</vt:lpstr>
      <vt:lpstr>Broadway</vt:lpstr>
      <vt:lpstr>Garamond</vt:lpstr>
      <vt:lpstr>Monotype Sorts</vt:lpstr>
      <vt:lpstr>Swis721 BT</vt:lpstr>
      <vt:lpstr>Times New Roman</vt:lpstr>
      <vt:lpstr>Verdana</vt:lpstr>
      <vt:lpstr>Webdings</vt:lpstr>
      <vt:lpstr>Wingdings</vt:lpstr>
      <vt:lpstr>Stream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ỨNG DỤNG BỨC XẠ (tiếp)</vt:lpstr>
      <vt:lpstr>PowerPoint Presentation</vt:lpstr>
      <vt:lpstr>PowerPoint Presentation</vt:lpstr>
      <vt:lpstr>PowerPoint Presentation</vt:lpstr>
      <vt:lpstr>PowerPoint Presentation</vt:lpstr>
      <vt:lpstr>ỨNG DỤNG BỨC XẠ (tiếp)</vt:lpstr>
      <vt:lpstr>PowerPoint Presentation</vt:lpstr>
      <vt:lpstr>QUẢN LÝ AN TOÀN BỨC XẠ</vt:lpstr>
      <vt:lpstr>PowerPoint Presentation</vt:lpstr>
      <vt:lpstr>QUẢN LÝ AN TOÀN BỨC XẠ</vt:lpstr>
      <vt:lpstr>QUẢN LÝ AN TOÀN BỨC XẠ</vt:lpstr>
      <vt:lpstr>QUẢN LÝ AN TOÀN BỨC XẠ</vt:lpstr>
      <vt:lpstr>QUẢN LÝ AN TOÀN BỨC XẠ</vt:lpstr>
      <vt:lpstr>QUẢN LÝ AN TOÀN BỨC XẠ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natu</dc:creator>
  <cp:lastModifiedBy>Dam_Binh</cp:lastModifiedBy>
  <cp:revision>986</cp:revision>
  <cp:lastPrinted>2017-07-12T09:47:40Z</cp:lastPrinted>
  <dcterms:created xsi:type="dcterms:W3CDTF">2006-02-28T13:35:12Z</dcterms:created>
  <dcterms:modified xsi:type="dcterms:W3CDTF">2018-07-10T00:39:02Z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