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3" r:id="rId2"/>
    <p:sldId id="401" r:id="rId3"/>
    <p:sldId id="400" r:id="rId4"/>
    <p:sldId id="356" r:id="rId5"/>
    <p:sldId id="397" r:id="rId6"/>
    <p:sldId id="398" r:id="rId7"/>
    <p:sldId id="355" r:id="rId8"/>
    <p:sldId id="380" r:id="rId9"/>
    <p:sldId id="361" r:id="rId10"/>
    <p:sldId id="365" r:id="rId11"/>
    <p:sldId id="367" r:id="rId12"/>
    <p:sldId id="384" r:id="rId13"/>
    <p:sldId id="368" r:id="rId14"/>
    <p:sldId id="402" r:id="rId15"/>
    <p:sldId id="403" r:id="rId16"/>
    <p:sldId id="404" r:id="rId17"/>
    <p:sldId id="405" r:id="rId18"/>
    <p:sldId id="409" r:id="rId19"/>
    <p:sldId id="406" r:id="rId20"/>
    <p:sldId id="411" r:id="rId21"/>
    <p:sldId id="412" r:id="rId22"/>
    <p:sldId id="407" r:id="rId23"/>
    <p:sldId id="413" r:id="rId24"/>
    <p:sldId id="312" r:id="rId2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ar Yusuf" initials="OY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88448" autoAdjust="0"/>
  </p:normalViewPr>
  <p:slideViewPr>
    <p:cSldViewPr>
      <p:cViewPr varScale="1">
        <p:scale>
          <a:sx n="60" d="100"/>
          <a:sy n="60" d="100"/>
        </p:scale>
        <p:origin x="14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8" d="100"/>
          <a:sy n="98" d="100"/>
        </p:scale>
        <p:origin x="-2458" y="21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[Calculations for cover document v.7 - Figures only.xlsx]Figure1!PivotTable1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Figure1!$B$4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0.10712341761000106"/>
                  <c:y val="1.1395291537318144E-3"/>
                </c:manualLayout>
              </c:layout>
              <c:tx>
                <c:rich>
                  <a:bodyPr/>
                  <a:lstStyle/>
                  <a:p>
                    <a:r>
                      <a:rPr lang="en-GB"/>
                      <a:t>Nuclear Knowledge development &amp; management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1-46BE-A53B-F3E45269F569}"/>
                </c:ext>
              </c:extLst>
            </c:dLbl>
            <c:dLbl>
              <c:idx val="1"/>
              <c:layout>
                <c:manualLayout>
                  <c:x val="0.14163494535719665"/>
                  <c:y val="0.2700470544786456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Industrial Applications/ Radiation Technology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1-46BE-A53B-F3E45269F569}"/>
                </c:ext>
              </c:extLst>
            </c:dLbl>
            <c:dLbl>
              <c:idx val="2"/>
              <c:layout>
                <c:manualLayout>
                  <c:x val="0.1120050089704025"/>
                  <c:y val="0.287343491951604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1-46BE-A53B-F3E45269F569}"/>
                </c:ext>
              </c:extLst>
            </c:dLbl>
            <c:dLbl>
              <c:idx val="3"/>
              <c:layout>
                <c:manualLayout>
                  <c:x val="8.415422672841015E-2"/>
                  <c:y val="9.2839503868746343E-2"/>
                </c:manualLayout>
              </c:layout>
              <c:spPr>
                <a:noFill/>
                <a:ln>
                  <a:solidFill>
                    <a:srgbClr val="00B05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1-46BE-A53B-F3E45269F569}"/>
                </c:ext>
              </c:extLst>
            </c:dLbl>
            <c:dLbl>
              <c:idx val="4"/>
              <c:layout>
                <c:manualLayout>
                  <c:x val="-0.19634957477845585"/>
                  <c:y val="-0.12619092012403102"/>
                </c:manualLayout>
              </c:layout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1-46BE-A53B-F3E45269F569}"/>
                </c:ext>
              </c:extLst>
            </c:dLbl>
            <c:dLbl>
              <c:idx val="5"/>
              <c:layout>
                <c:manualLayout>
                  <c:x val="-2.7041616697046848E-2"/>
                  <c:y val="-4.6546446041858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1-46BE-A53B-F3E45269F569}"/>
                </c:ext>
              </c:extLst>
            </c:dLbl>
            <c:dLbl>
              <c:idx val="6"/>
              <c:layout>
                <c:manualLayout>
                  <c:x val="-0.10887541252291981"/>
                  <c:y val="9.0972650044136572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1-46BE-A53B-F3E45269F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Figure1!$A$5:$A$12</c:f>
              <c:strCache>
                <c:ptCount val="7"/>
                <c:pt idx="0">
                  <c:v>Nuclear Knowledge development and management</c:v>
                </c:pt>
                <c:pt idx="1">
                  <c:v>Industrial Applications/Radiation Technology</c:v>
                </c:pt>
                <c:pt idx="2">
                  <c:v>Energy</c:v>
                </c:pt>
                <c:pt idx="3">
                  <c:v>Food and Agriculture</c:v>
                </c:pt>
                <c:pt idx="4">
                  <c:v>Health and Nutrition</c:v>
                </c:pt>
                <c:pt idx="5">
                  <c:v>Water and the Environment</c:v>
                </c:pt>
                <c:pt idx="6">
                  <c:v>Safety and Security</c:v>
                </c:pt>
              </c:strCache>
            </c:strRef>
          </c:cat>
          <c:val>
            <c:numRef>
              <c:f>Figure1!$B$5:$B$12</c:f>
              <c:numCache>
                <c:formatCode>0.0%</c:formatCode>
                <c:ptCount val="7"/>
                <c:pt idx="0">
                  <c:v>0.1022595448112576</c:v>
                </c:pt>
                <c:pt idx="1">
                  <c:v>6.8709141773108981E-2</c:v>
                </c:pt>
                <c:pt idx="2">
                  <c:v>6.9600609052524465E-2</c:v>
                </c:pt>
                <c:pt idx="3">
                  <c:v>0.19659023639107179</c:v>
                </c:pt>
                <c:pt idx="4">
                  <c:v>0.26800835120900995</c:v>
                </c:pt>
                <c:pt idx="5">
                  <c:v>7.5807669431590299E-2</c:v>
                </c:pt>
                <c:pt idx="6">
                  <c:v>0.21902444733143689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21-46BE-A53B-F3E45269F5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tx2">
              <a:lumMod val="75000"/>
            </a:schemeClr>
          </a:solidFill>
        </a:defRPr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DF288-1022-4549-8FF6-7BD320B5866B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051DD2-865D-435D-9728-BE2EDB9D849A}">
      <dgm:prSet phldrT="[Text]" custT="1"/>
      <dgm:spPr/>
      <dgm:t>
        <a:bodyPr/>
        <a:lstStyle/>
        <a:p>
          <a:pPr>
            <a:spcBef>
              <a:spcPts val="300"/>
            </a:spcBef>
          </a:pPr>
          <a:r>
            <a:rPr lang="en-US" sz="2100" b="1" dirty="0">
              <a:solidFill>
                <a:schemeClr val="accent2"/>
              </a:solidFill>
            </a:rPr>
            <a:t>VIE9014 (2012-2015)</a:t>
          </a:r>
          <a:r>
            <a:rPr lang="en-US" sz="2100" b="1" dirty="0"/>
            <a:t>: </a:t>
          </a:r>
          <a:r>
            <a:rPr lang="en-US" sz="2100" b="0" dirty="0"/>
            <a:t>Developing a Nuclear Safety Infrastructure for the First NPP (</a:t>
          </a:r>
          <a:r>
            <a:rPr lang="en-US" sz="2100" b="0" i="1" dirty="0"/>
            <a:t>budget allocated €217,880.29)</a:t>
          </a:r>
        </a:p>
      </dgm:t>
    </dgm:pt>
    <dgm:pt modelId="{B7FE3679-CC99-490A-9377-A58184C95D9E}" type="parTrans" cxnId="{5BEDF34B-8237-41BB-A456-7B1F7F2A9FD9}">
      <dgm:prSet/>
      <dgm:spPr/>
      <dgm:t>
        <a:bodyPr/>
        <a:lstStyle/>
        <a:p>
          <a:endParaRPr lang="en-US"/>
        </a:p>
      </dgm:t>
    </dgm:pt>
    <dgm:pt modelId="{E84658EC-A137-4F4D-82F3-8A73A138A8C4}" type="sibTrans" cxnId="{5BEDF34B-8237-41BB-A456-7B1F7F2A9FD9}">
      <dgm:prSet/>
      <dgm:spPr/>
      <dgm:t>
        <a:bodyPr/>
        <a:lstStyle/>
        <a:p>
          <a:endParaRPr lang="en-US"/>
        </a:p>
      </dgm:t>
    </dgm:pt>
    <dgm:pt modelId="{C97E8BB5-3C16-4433-B3D9-4CEFD6156474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en-US" sz="2100" b="1" dirty="0">
              <a:solidFill>
                <a:schemeClr val="accent2"/>
              </a:solidFill>
            </a:rPr>
            <a:t>VIE9015 (2014-2016)</a:t>
          </a:r>
          <a:r>
            <a:rPr lang="en-US" sz="2100" b="1" dirty="0"/>
            <a:t>: </a:t>
          </a:r>
          <a:r>
            <a:rPr lang="en-US" sz="2100" b="0" dirty="0"/>
            <a:t>Strengthening the Regulatory Capacity up to the construction permit stage for the first NPPs </a:t>
          </a:r>
          <a:r>
            <a:rPr lang="en-US" sz="2100" b="0" i="1" dirty="0"/>
            <a:t>(budget allocated €222,393.29) </a:t>
          </a:r>
        </a:p>
      </dgm:t>
    </dgm:pt>
    <dgm:pt modelId="{AB756D6B-3EB7-424D-9ED2-51223D88B8D2}" type="parTrans" cxnId="{00B642B3-D861-4858-B739-EBF7157C04C3}">
      <dgm:prSet/>
      <dgm:spPr/>
      <dgm:t>
        <a:bodyPr/>
        <a:lstStyle/>
        <a:p>
          <a:endParaRPr lang="en-US"/>
        </a:p>
      </dgm:t>
    </dgm:pt>
    <dgm:pt modelId="{15B57FB6-FDDB-4747-A1A6-353FCF95E27B}" type="sibTrans" cxnId="{00B642B3-D861-4858-B739-EBF7157C04C3}">
      <dgm:prSet/>
      <dgm:spPr/>
      <dgm:t>
        <a:bodyPr/>
        <a:lstStyle/>
        <a:p>
          <a:endParaRPr lang="en-US"/>
        </a:p>
      </dgm:t>
    </dgm:pt>
    <dgm:pt modelId="{CC11D731-2576-4490-B528-043B24589ECB}">
      <dgm:prSet phldrT="[Text]" custT="1"/>
      <dgm:spPr/>
      <dgm:t>
        <a:bodyPr/>
        <a:lstStyle/>
        <a:p>
          <a:pPr>
            <a:spcBef>
              <a:spcPts val="300"/>
            </a:spcBef>
          </a:pPr>
          <a:r>
            <a:rPr lang="en-US" sz="2100" b="1" dirty="0">
              <a:solidFill>
                <a:schemeClr val="accent2"/>
              </a:solidFill>
            </a:rPr>
            <a:t>VIE9017 (2016-2018)</a:t>
          </a:r>
          <a:r>
            <a:rPr lang="en-US" sz="2100" b="1" dirty="0"/>
            <a:t>: </a:t>
          </a:r>
          <a:r>
            <a:rPr lang="en-US" sz="2100" b="0" dirty="0"/>
            <a:t>Enhancing the National Nuclear Regulatory Infrastructure for Effective Regulatory Oversight of the Construction Phase of the First NPP (</a:t>
          </a:r>
          <a:r>
            <a:rPr lang="en-US" sz="2100" b="0" i="1" dirty="0"/>
            <a:t>budget allocated €81,415.00</a:t>
          </a:r>
          <a:r>
            <a:rPr lang="en-US" sz="2100" b="0" dirty="0"/>
            <a:t>)</a:t>
          </a:r>
        </a:p>
      </dgm:t>
    </dgm:pt>
    <dgm:pt modelId="{B3778261-B260-444A-B272-6E6690EC130D}" type="sibTrans" cxnId="{9A9DFA14-17AE-4CEE-B5EE-35713192D359}">
      <dgm:prSet/>
      <dgm:spPr/>
      <dgm:t>
        <a:bodyPr/>
        <a:lstStyle/>
        <a:p>
          <a:endParaRPr lang="en-US"/>
        </a:p>
      </dgm:t>
    </dgm:pt>
    <dgm:pt modelId="{A19B336D-2120-46D6-8026-DC4CDFAFC03C}" type="parTrans" cxnId="{9A9DFA14-17AE-4CEE-B5EE-35713192D359}">
      <dgm:prSet/>
      <dgm:spPr/>
      <dgm:t>
        <a:bodyPr/>
        <a:lstStyle/>
        <a:p>
          <a:endParaRPr lang="en-US"/>
        </a:p>
      </dgm:t>
    </dgm:pt>
    <dgm:pt modelId="{7B1A9447-69ED-4861-A11E-5555B5CC35F0}">
      <dgm:prSet phldrT="[Text]" custT="1"/>
      <dgm:spPr/>
      <dgm:t>
        <a:bodyPr/>
        <a:lstStyle/>
        <a:p>
          <a:r>
            <a:rPr lang="en-US" sz="2100" b="1" dirty="0">
              <a:solidFill>
                <a:schemeClr val="accent2"/>
              </a:solidFill>
            </a:rPr>
            <a:t>VIE9019 (2018-2020)</a:t>
          </a:r>
          <a:r>
            <a:rPr lang="en-US" sz="2100" b="1" dirty="0"/>
            <a:t>: </a:t>
          </a:r>
          <a:r>
            <a:rPr lang="en-US" sz="2100" b="0" dirty="0"/>
            <a:t>Enhancing Radiation and Nuclear Safety Infrastructure (</a:t>
          </a:r>
          <a:r>
            <a:rPr lang="en-US" sz="2100" b="0" i="1" dirty="0"/>
            <a:t>budget allocated €104,580.00</a:t>
          </a:r>
          <a:r>
            <a:rPr lang="en-US" sz="2100" b="0" dirty="0"/>
            <a:t>)  </a:t>
          </a:r>
        </a:p>
      </dgm:t>
    </dgm:pt>
    <dgm:pt modelId="{B6D91172-71BD-43D8-8F12-6FCB2092723A}" type="parTrans" cxnId="{9EA0D0C4-466C-4AC7-9313-ED3CF6025228}">
      <dgm:prSet/>
      <dgm:spPr/>
      <dgm:t>
        <a:bodyPr/>
        <a:lstStyle/>
        <a:p>
          <a:endParaRPr lang="en-US"/>
        </a:p>
      </dgm:t>
    </dgm:pt>
    <dgm:pt modelId="{C50E0CBC-5274-4D04-A83B-2EEC07B96EBF}" type="sibTrans" cxnId="{9EA0D0C4-466C-4AC7-9313-ED3CF6025228}">
      <dgm:prSet/>
      <dgm:spPr/>
      <dgm:t>
        <a:bodyPr/>
        <a:lstStyle/>
        <a:p>
          <a:endParaRPr lang="en-US"/>
        </a:p>
      </dgm:t>
    </dgm:pt>
    <dgm:pt modelId="{E6B376EA-76E8-466B-A0C7-A257D2941879}" type="pres">
      <dgm:prSet presAssocID="{004DF288-1022-4549-8FF6-7BD320B5866B}" presName="Name0" presStyleCnt="0">
        <dgm:presLayoutVars>
          <dgm:chMax val="7"/>
          <dgm:chPref val="7"/>
          <dgm:dir/>
        </dgm:presLayoutVars>
      </dgm:prSet>
      <dgm:spPr/>
    </dgm:pt>
    <dgm:pt modelId="{B811C2BB-2FC1-4CD8-A4EB-7706CE0D6D9F}" type="pres">
      <dgm:prSet presAssocID="{004DF288-1022-4549-8FF6-7BD320B5866B}" presName="Name1" presStyleCnt="0"/>
      <dgm:spPr/>
    </dgm:pt>
    <dgm:pt modelId="{72F1A0DF-FF10-429A-9549-670ACD364EB6}" type="pres">
      <dgm:prSet presAssocID="{004DF288-1022-4549-8FF6-7BD320B5866B}" presName="cycle" presStyleCnt="0"/>
      <dgm:spPr/>
    </dgm:pt>
    <dgm:pt modelId="{EC87E104-D483-4BDB-90E6-58555B86B016}" type="pres">
      <dgm:prSet presAssocID="{004DF288-1022-4549-8FF6-7BD320B5866B}" presName="srcNode" presStyleLbl="node1" presStyleIdx="0" presStyleCnt="4"/>
      <dgm:spPr/>
    </dgm:pt>
    <dgm:pt modelId="{C1D932BA-0B66-462C-9C77-077DA009C7EF}" type="pres">
      <dgm:prSet presAssocID="{004DF288-1022-4549-8FF6-7BD320B5866B}" presName="conn" presStyleLbl="parChTrans1D2" presStyleIdx="0" presStyleCnt="1"/>
      <dgm:spPr/>
    </dgm:pt>
    <dgm:pt modelId="{21373AEF-D8DD-42E1-A21C-44B880A09AFD}" type="pres">
      <dgm:prSet presAssocID="{004DF288-1022-4549-8FF6-7BD320B5866B}" presName="extraNode" presStyleLbl="node1" presStyleIdx="0" presStyleCnt="4"/>
      <dgm:spPr/>
    </dgm:pt>
    <dgm:pt modelId="{6E131CB9-A84B-4A6F-A258-AC1B965805F8}" type="pres">
      <dgm:prSet presAssocID="{004DF288-1022-4549-8FF6-7BD320B5866B}" presName="dstNode" presStyleLbl="node1" presStyleIdx="0" presStyleCnt="4"/>
      <dgm:spPr/>
    </dgm:pt>
    <dgm:pt modelId="{7A343FCF-A386-4393-B037-08470E24DCF7}" type="pres">
      <dgm:prSet presAssocID="{23051DD2-865D-435D-9728-BE2EDB9D849A}" presName="text_1" presStyleLbl="node1" presStyleIdx="0" presStyleCnt="4" custScaleY="129675">
        <dgm:presLayoutVars>
          <dgm:bulletEnabled val="1"/>
        </dgm:presLayoutVars>
      </dgm:prSet>
      <dgm:spPr/>
    </dgm:pt>
    <dgm:pt modelId="{35B79D9D-271B-4F0F-9212-0F084C0ED907}" type="pres">
      <dgm:prSet presAssocID="{23051DD2-865D-435D-9728-BE2EDB9D849A}" presName="accent_1" presStyleCnt="0"/>
      <dgm:spPr/>
    </dgm:pt>
    <dgm:pt modelId="{F3684DD0-8058-4374-A312-3D89DEC558FC}" type="pres">
      <dgm:prSet presAssocID="{23051DD2-865D-435D-9728-BE2EDB9D849A}" presName="accentRepeatNode" presStyleLbl="solidFgAcc1" presStyleIdx="0" presStyleCnt="4"/>
      <dgm:spPr>
        <a:solidFill>
          <a:schemeClr val="accent4"/>
        </a:solidFill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gm:spPr>
    </dgm:pt>
    <dgm:pt modelId="{5D18C8E5-9730-417B-A43B-0B1F4D7DCB16}" type="pres">
      <dgm:prSet presAssocID="{C97E8BB5-3C16-4433-B3D9-4CEFD6156474}" presName="text_2" presStyleLbl="node1" presStyleIdx="1" presStyleCnt="4" custScaleY="116768">
        <dgm:presLayoutVars>
          <dgm:bulletEnabled val="1"/>
        </dgm:presLayoutVars>
      </dgm:prSet>
      <dgm:spPr/>
    </dgm:pt>
    <dgm:pt modelId="{1D09438A-00FA-42BD-A352-CEB6A07622BF}" type="pres">
      <dgm:prSet presAssocID="{C97E8BB5-3C16-4433-B3D9-4CEFD6156474}" presName="accent_2" presStyleCnt="0"/>
      <dgm:spPr/>
    </dgm:pt>
    <dgm:pt modelId="{70F738D1-5252-4FD3-8F29-30639D14BE68}" type="pres">
      <dgm:prSet presAssocID="{C97E8BB5-3C16-4433-B3D9-4CEFD6156474}" presName="accentRepeatNode" presStyleLbl="solidFgAcc1" presStyleIdx="1" presStyleCnt="4"/>
      <dgm:spPr>
        <a:solidFill>
          <a:schemeClr val="accent1"/>
        </a:solidFill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gm:spPr>
    </dgm:pt>
    <dgm:pt modelId="{01C8A902-610C-4C65-8411-5548105E1B41}" type="pres">
      <dgm:prSet presAssocID="{CC11D731-2576-4490-B528-043B24589ECB}" presName="text_3" presStyleLbl="node1" presStyleIdx="2" presStyleCnt="4" custScaleX="98958" custScaleY="162326" custLinFactNeighborY="25325">
        <dgm:presLayoutVars>
          <dgm:bulletEnabled val="1"/>
        </dgm:presLayoutVars>
      </dgm:prSet>
      <dgm:spPr/>
    </dgm:pt>
    <dgm:pt modelId="{F2DFBDE0-8F29-4AAA-BE3C-8B839D2F20CE}" type="pres">
      <dgm:prSet presAssocID="{CC11D731-2576-4490-B528-043B24589ECB}" presName="accent_3" presStyleCnt="0"/>
      <dgm:spPr/>
    </dgm:pt>
    <dgm:pt modelId="{65616419-3BAD-48C1-A3F5-6E7BD3B45A81}" type="pres">
      <dgm:prSet presAssocID="{CC11D731-2576-4490-B528-043B24589ECB}" presName="accentRepeatNode" presStyleLbl="solidFgAcc1" presStyleIdx="2" presStyleCnt="4" custScaleY="100000" custLinFactNeighborY="21683"/>
      <dgm:spPr>
        <a:solidFill>
          <a:schemeClr val="accent6"/>
        </a:solidFill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gm:spPr>
    </dgm:pt>
    <dgm:pt modelId="{524B5B45-EBB6-40B6-B540-78A51B047247}" type="pres">
      <dgm:prSet presAssocID="{7B1A9447-69ED-4861-A11E-5555B5CC35F0}" presName="text_4" presStyleLbl="node1" presStyleIdx="3" presStyleCnt="4" custScaleY="103960" custLinFactNeighborX="-166" custLinFactNeighborY="31110">
        <dgm:presLayoutVars>
          <dgm:bulletEnabled val="1"/>
        </dgm:presLayoutVars>
      </dgm:prSet>
      <dgm:spPr/>
    </dgm:pt>
    <dgm:pt modelId="{532D02EB-F85B-4F42-858D-54797FAEE255}" type="pres">
      <dgm:prSet presAssocID="{7B1A9447-69ED-4861-A11E-5555B5CC35F0}" presName="accent_4" presStyleCnt="0"/>
      <dgm:spPr/>
    </dgm:pt>
    <dgm:pt modelId="{A6996662-8E6B-4440-9429-8CBBF56BCF11}" type="pres">
      <dgm:prSet presAssocID="{7B1A9447-69ED-4861-A11E-5555B5CC35F0}" presName="accentRepeatNode" presStyleLbl="solidFgAcc1" presStyleIdx="3" presStyleCnt="4" custLinFactNeighborY="16472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gm:spPr>
    </dgm:pt>
  </dgm:ptLst>
  <dgm:cxnLst>
    <dgm:cxn modelId="{9A9DFA14-17AE-4CEE-B5EE-35713192D359}" srcId="{004DF288-1022-4549-8FF6-7BD320B5866B}" destId="{CC11D731-2576-4490-B528-043B24589ECB}" srcOrd="2" destOrd="0" parTransId="{A19B336D-2120-46D6-8026-DC4CDFAFC03C}" sibTransId="{B3778261-B260-444A-B272-6E6690EC130D}"/>
    <dgm:cxn modelId="{78B7C23A-DAB5-45A0-B030-EFE9A41AB6F1}" type="presOf" srcId="{E84658EC-A137-4F4D-82F3-8A73A138A8C4}" destId="{C1D932BA-0B66-462C-9C77-077DA009C7EF}" srcOrd="0" destOrd="0" presId="urn:microsoft.com/office/officeart/2008/layout/VerticalCurvedList"/>
    <dgm:cxn modelId="{5BEDF34B-8237-41BB-A456-7B1F7F2A9FD9}" srcId="{004DF288-1022-4549-8FF6-7BD320B5866B}" destId="{23051DD2-865D-435D-9728-BE2EDB9D849A}" srcOrd="0" destOrd="0" parTransId="{B7FE3679-CC99-490A-9377-A58184C95D9E}" sibTransId="{E84658EC-A137-4F4D-82F3-8A73A138A8C4}"/>
    <dgm:cxn modelId="{C5F5094F-D693-4A29-8BD0-F89AEE80FC6B}" type="presOf" srcId="{23051DD2-865D-435D-9728-BE2EDB9D849A}" destId="{7A343FCF-A386-4393-B037-08470E24DCF7}" srcOrd="0" destOrd="0" presId="urn:microsoft.com/office/officeart/2008/layout/VerticalCurvedList"/>
    <dgm:cxn modelId="{9617AEB0-D37C-4B58-BD5A-6E9DEBC87193}" type="presOf" srcId="{CC11D731-2576-4490-B528-043B24589ECB}" destId="{01C8A902-610C-4C65-8411-5548105E1B41}" srcOrd="0" destOrd="0" presId="urn:microsoft.com/office/officeart/2008/layout/VerticalCurvedList"/>
    <dgm:cxn modelId="{94D8B2B2-6D69-43B3-B825-61AB788D6010}" type="presOf" srcId="{004DF288-1022-4549-8FF6-7BD320B5866B}" destId="{E6B376EA-76E8-466B-A0C7-A257D2941879}" srcOrd="0" destOrd="0" presId="urn:microsoft.com/office/officeart/2008/layout/VerticalCurvedList"/>
    <dgm:cxn modelId="{00B642B3-D861-4858-B739-EBF7157C04C3}" srcId="{004DF288-1022-4549-8FF6-7BD320B5866B}" destId="{C97E8BB5-3C16-4433-B3D9-4CEFD6156474}" srcOrd="1" destOrd="0" parTransId="{AB756D6B-3EB7-424D-9ED2-51223D88B8D2}" sibTransId="{15B57FB6-FDDB-4747-A1A6-353FCF95E27B}"/>
    <dgm:cxn modelId="{9EA0D0C4-466C-4AC7-9313-ED3CF6025228}" srcId="{004DF288-1022-4549-8FF6-7BD320B5866B}" destId="{7B1A9447-69ED-4861-A11E-5555B5CC35F0}" srcOrd="3" destOrd="0" parTransId="{B6D91172-71BD-43D8-8F12-6FCB2092723A}" sibTransId="{C50E0CBC-5274-4D04-A83B-2EEC07B96EBF}"/>
    <dgm:cxn modelId="{127B91F5-05C4-4BA9-9F3D-04996AB430C7}" type="presOf" srcId="{C97E8BB5-3C16-4433-B3D9-4CEFD6156474}" destId="{5D18C8E5-9730-417B-A43B-0B1F4D7DCB16}" srcOrd="0" destOrd="0" presId="urn:microsoft.com/office/officeart/2008/layout/VerticalCurvedList"/>
    <dgm:cxn modelId="{965F31FE-7D38-43BE-8CC8-C7A143CF3F32}" type="presOf" srcId="{7B1A9447-69ED-4861-A11E-5555B5CC35F0}" destId="{524B5B45-EBB6-40B6-B540-78A51B047247}" srcOrd="0" destOrd="0" presId="urn:microsoft.com/office/officeart/2008/layout/VerticalCurvedList"/>
    <dgm:cxn modelId="{BDE73CEE-D715-4348-9391-E8B54477824F}" type="presParOf" srcId="{E6B376EA-76E8-466B-A0C7-A257D2941879}" destId="{B811C2BB-2FC1-4CD8-A4EB-7706CE0D6D9F}" srcOrd="0" destOrd="0" presId="urn:microsoft.com/office/officeart/2008/layout/VerticalCurvedList"/>
    <dgm:cxn modelId="{F361CDF4-3BE6-4421-9304-15B82CB8066B}" type="presParOf" srcId="{B811C2BB-2FC1-4CD8-A4EB-7706CE0D6D9F}" destId="{72F1A0DF-FF10-429A-9549-670ACD364EB6}" srcOrd="0" destOrd="0" presId="urn:microsoft.com/office/officeart/2008/layout/VerticalCurvedList"/>
    <dgm:cxn modelId="{A0AFAEFD-C5E2-46E1-9392-5DDBF3A4CB75}" type="presParOf" srcId="{72F1A0DF-FF10-429A-9549-670ACD364EB6}" destId="{EC87E104-D483-4BDB-90E6-58555B86B016}" srcOrd="0" destOrd="0" presId="urn:microsoft.com/office/officeart/2008/layout/VerticalCurvedList"/>
    <dgm:cxn modelId="{756E0613-92B0-4886-BE4F-9ACA186911DE}" type="presParOf" srcId="{72F1A0DF-FF10-429A-9549-670ACD364EB6}" destId="{C1D932BA-0B66-462C-9C77-077DA009C7EF}" srcOrd="1" destOrd="0" presId="urn:microsoft.com/office/officeart/2008/layout/VerticalCurvedList"/>
    <dgm:cxn modelId="{F209DB7F-AE00-4274-988A-0A972C99A731}" type="presParOf" srcId="{72F1A0DF-FF10-429A-9549-670ACD364EB6}" destId="{21373AEF-D8DD-42E1-A21C-44B880A09AFD}" srcOrd="2" destOrd="0" presId="urn:microsoft.com/office/officeart/2008/layout/VerticalCurvedList"/>
    <dgm:cxn modelId="{DDDA9D42-BD6A-4DFA-A8D9-98253DB9E086}" type="presParOf" srcId="{72F1A0DF-FF10-429A-9549-670ACD364EB6}" destId="{6E131CB9-A84B-4A6F-A258-AC1B965805F8}" srcOrd="3" destOrd="0" presId="urn:microsoft.com/office/officeart/2008/layout/VerticalCurvedList"/>
    <dgm:cxn modelId="{7010F884-06D0-45AE-8774-33B4AF04A6D5}" type="presParOf" srcId="{B811C2BB-2FC1-4CD8-A4EB-7706CE0D6D9F}" destId="{7A343FCF-A386-4393-B037-08470E24DCF7}" srcOrd="1" destOrd="0" presId="urn:microsoft.com/office/officeart/2008/layout/VerticalCurvedList"/>
    <dgm:cxn modelId="{F23D5EB0-853B-4237-97A8-9F389DFEE8EC}" type="presParOf" srcId="{B811C2BB-2FC1-4CD8-A4EB-7706CE0D6D9F}" destId="{35B79D9D-271B-4F0F-9212-0F084C0ED907}" srcOrd="2" destOrd="0" presId="urn:microsoft.com/office/officeart/2008/layout/VerticalCurvedList"/>
    <dgm:cxn modelId="{CD0A5398-CF17-465C-BFEF-C0D071594709}" type="presParOf" srcId="{35B79D9D-271B-4F0F-9212-0F084C0ED907}" destId="{F3684DD0-8058-4374-A312-3D89DEC558FC}" srcOrd="0" destOrd="0" presId="urn:microsoft.com/office/officeart/2008/layout/VerticalCurvedList"/>
    <dgm:cxn modelId="{9401FAFE-9306-45E2-824E-993508C8FE99}" type="presParOf" srcId="{B811C2BB-2FC1-4CD8-A4EB-7706CE0D6D9F}" destId="{5D18C8E5-9730-417B-A43B-0B1F4D7DCB16}" srcOrd="3" destOrd="0" presId="urn:microsoft.com/office/officeart/2008/layout/VerticalCurvedList"/>
    <dgm:cxn modelId="{D0295177-1841-4BBB-B5C3-8DA0580324CB}" type="presParOf" srcId="{B811C2BB-2FC1-4CD8-A4EB-7706CE0D6D9F}" destId="{1D09438A-00FA-42BD-A352-CEB6A07622BF}" srcOrd="4" destOrd="0" presId="urn:microsoft.com/office/officeart/2008/layout/VerticalCurvedList"/>
    <dgm:cxn modelId="{9BAABF44-6159-4075-9E79-BA340993C75B}" type="presParOf" srcId="{1D09438A-00FA-42BD-A352-CEB6A07622BF}" destId="{70F738D1-5252-4FD3-8F29-30639D14BE68}" srcOrd="0" destOrd="0" presId="urn:microsoft.com/office/officeart/2008/layout/VerticalCurvedList"/>
    <dgm:cxn modelId="{50715F69-0E4D-4FB9-9D0A-433035FC8E45}" type="presParOf" srcId="{B811C2BB-2FC1-4CD8-A4EB-7706CE0D6D9F}" destId="{01C8A902-610C-4C65-8411-5548105E1B41}" srcOrd="5" destOrd="0" presId="urn:microsoft.com/office/officeart/2008/layout/VerticalCurvedList"/>
    <dgm:cxn modelId="{8BD55E68-48C4-409A-804E-4BCA0EF89773}" type="presParOf" srcId="{B811C2BB-2FC1-4CD8-A4EB-7706CE0D6D9F}" destId="{F2DFBDE0-8F29-4AAA-BE3C-8B839D2F20CE}" srcOrd="6" destOrd="0" presId="urn:microsoft.com/office/officeart/2008/layout/VerticalCurvedList"/>
    <dgm:cxn modelId="{81601F04-CACE-4116-92CC-808CB2B3D6A8}" type="presParOf" srcId="{F2DFBDE0-8F29-4AAA-BE3C-8B839D2F20CE}" destId="{65616419-3BAD-48C1-A3F5-6E7BD3B45A81}" srcOrd="0" destOrd="0" presId="urn:microsoft.com/office/officeart/2008/layout/VerticalCurvedList"/>
    <dgm:cxn modelId="{B5B247D7-96E7-4592-A96A-36EA1B897FFD}" type="presParOf" srcId="{B811C2BB-2FC1-4CD8-A4EB-7706CE0D6D9F}" destId="{524B5B45-EBB6-40B6-B540-78A51B047247}" srcOrd="7" destOrd="0" presId="urn:microsoft.com/office/officeart/2008/layout/VerticalCurvedList"/>
    <dgm:cxn modelId="{D1B4B49C-EE7F-4BE6-8524-8C10C369862A}" type="presParOf" srcId="{B811C2BB-2FC1-4CD8-A4EB-7706CE0D6D9F}" destId="{532D02EB-F85B-4F42-858D-54797FAEE255}" srcOrd="8" destOrd="0" presId="urn:microsoft.com/office/officeart/2008/layout/VerticalCurvedList"/>
    <dgm:cxn modelId="{0EB1EF45-36EE-48A7-870D-D996B089C5F9}" type="presParOf" srcId="{532D02EB-F85B-4F42-858D-54797FAEE255}" destId="{A6996662-8E6B-4440-9429-8CBBF56BCF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0D9C0-068D-4CCB-A53E-6FD211C22073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3317CC-6EA7-486B-A733-7ADF8BE7B643}">
      <dgm:prSet phldrT="[Text]" custT="1"/>
      <dgm:spPr/>
      <dgm:t>
        <a:bodyPr/>
        <a:lstStyle/>
        <a:p>
          <a:r>
            <a:rPr lang="en-US" sz="2800" b="1" dirty="0"/>
            <a:t>Fellowships</a:t>
          </a:r>
        </a:p>
      </dgm:t>
    </dgm:pt>
    <dgm:pt modelId="{A73ADC0C-EB12-4EB0-B30F-2D28BA2EB3F9}" type="parTrans" cxnId="{A0F92762-EA15-4078-9795-DFD8E66D6440}">
      <dgm:prSet/>
      <dgm:spPr/>
      <dgm:t>
        <a:bodyPr/>
        <a:lstStyle/>
        <a:p>
          <a:endParaRPr lang="en-US"/>
        </a:p>
      </dgm:t>
    </dgm:pt>
    <dgm:pt modelId="{00A3905C-76B8-4D01-820C-2F0523A35E01}" type="sibTrans" cxnId="{A0F92762-EA15-4078-9795-DFD8E66D6440}">
      <dgm:prSet/>
      <dgm:spPr/>
      <dgm:t>
        <a:bodyPr/>
        <a:lstStyle/>
        <a:p>
          <a:endParaRPr lang="en-US"/>
        </a:p>
      </dgm:t>
    </dgm:pt>
    <dgm:pt modelId="{DEDAC0D7-5E1B-4D0B-A106-0A1889236E6E}">
      <dgm:prSet phldrT="[Text]" custT="1"/>
      <dgm:spPr/>
      <dgm:t>
        <a:bodyPr/>
        <a:lstStyle/>
        <a:p>
          <a:r>
            <a:rPr lang="en-US" sz="2800" b="1" dirty="0"/>
            <a:t>Experts advice</a:t>
          </a:r>
        </a:p>
      </dgm:t>
    </dgm:pt>
    <dgm:pt modelId="{9640F0A2-B694-42A1-8C3D-F44427E69E21}" type="parTrans" cxnId="{57BF5392-9521-48B6-B022-05F3BEC2278E}">
      <dgm:prSet/>
      <dgm:spPr/>
      <dgm:t>
        <a:bodyPr/>
        <a:lstStyle/>
        <a:p>
          <a:endParaRPr lang="en-US"/>
        </a:p>
      </dgm:t>
    </dgm:pt>
    <dgm:pt modelId="{1E439BAE-663E-4959-B90D-727BCE326B8D}" type="sibTrans" cxnId="{57BF5392-9521-48B6-B022-05F3BEC2278E}">
      <dgm:prSet/>
      <dgm:spPr/>
      <dgm:t>
        <a:bodyPr/>
        <a:lstStyle/>
        <a:p>
          <a:endParaRPr lang="en-US"/>
        </a:p>
      </dgm:t>
    </dgm:pt>
    <dgm:pt modelId="{A31E27DE-B24B-4797-9E2E-895F969EB2ED}">
      <dgm:prSet phldrT="[Text]" custT="1"/>
      <dgm:spPr/>
      <dgm:t>
        <a:bodyPr/>
        <a:lstStyle/>
        <a:p>
          <a:r>
            <a:rPr lang="en-US" sz="2800" b="1" dirty="0"/>
            <a:t>Meetings/ Workshops</a:t>
          </a:r>
        </a:p>
      </dgm:t>
    </dgm:pt>
    <dgm:pt modelId="{281BF13C-BC0F-4C10-AA6F-F93A8D671A39}" type="parTrans" cxnId="{B29A7745-9C1F-4CDF-AF28-6095402614C8}">
      <dgm:prSet/>
      <dgm:spPr/>
      <dgm:t>
        <a:bodyPr/>
        <a:lstStyle/>
        <a:p>
          <a:endParaRPr lang="en-US"/>
        </a:p>
      </dgm:t>
    </dgm:pt>
    <dgm:pt modelId="{61BB37C4-66A0-42F5-A596-AD9ED06B5C8E}" type="sibTrans" cxnId="{B29A7745-9C1F-4CDF-AF28-6095402614C8}">
      <dgm:prSet/>
      <dgm:spPr/>
      <dgm:t>
        <a:bodyPr/>
        <a:lstStyle/>
        <a:p>
          <a:endParaRPr lang="en-US"/>
        </a:p>
      </dgm:t>
    </dgm:pt>
    <dgm:pt modelId="{84151812-6C47-4AA3-B50F-887E56ADA640}">
      <dgm:prSet custT="1"/>
      <dgm:spPr/>
      <dgm:t>
        <a:bodyPr/>
        <a:lstStyle/>
        <a:p>
          <a:r>
            <a:rPr lang="en-US" sz="1700" b="1" dirty="0"/>
            <a:t>15 Meetings/ Workshops implemented </a:t>
          </a:r>
          <a:r>
            <a:rPr lang="en-US" sz="1700" dirty="0"/>
            <a:t>(in Hanoi, Vienna, overseas)</a:t>
          </a:r>
        </a:p>
      </dgm:t>
    </dgm:pt>
    <dgm:pt modelId="{9C3EC492-1C01-4DE6-93E9-31B0167F0E42}" type="parTrans" cxnId="{BA054DD4-A348-44B5-BD90-44A6550E36BF}">
      <dgm:prSet/>
      <dgm:spPr/>
      <dgm:t>
        <a:bodyPr/>
        <a:lstStyle/>
        <a:p>
          <a:endParaRPr lang="en-US"/>
        </a:p>
      </dgm:t>
    </dgm:pt>
    <dgm:pt modelId="{4E102113-C341-413B-8A6B-C1BE654F7C11}" type="sibTrans" cxnId="{BA054DD4-A348-44B5-BD90-44A6550E36BF}">
      <dgm:prSet/>
      <dgm:spPr/>
      <dgm:t>
        <a:bodyPr/>
        <a:lstStyle/>
        <a:p>
          <a:endParaRPr lang="en-US"/>
        </a:p>
      </dgm:t>
    </dgm:pt>
    <dgm:pt modelId="{04F60EF0-D556-482F-BFEF-DFD2DBB34358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1600" dirty="0"/>
            <a:t>10 Fe implemented (</a:t>
          </a:r>
          <a:r>
            <a:rPr lang="en-US" sz="1600" b="1" dirty="0"/>
            <a:t>13 persons trained </a:t>
          </a:r>
          <a:r>
            <a:rPr lang="en-US" sz="1600" dirty="0"/>
            <a:t>for 1-3 months, 1 person attending 2 month training at IAEA)</a:t>
          </a:r>
        </a:p>
      </dgm:t>
    </dgm:pt>
    <dgm:pt modelId="{9BAF4083-AFA2-447A-A63B-3F93DF899FB9}" type="parTrans" cxnId="{709EEB8F-C57B-4802-8BCB-D6D7F11B0790}">
      <dgm:prSet/>
      <dgm:spPr/>
      <dgm:t>
        <a:bodyPr/>
        <a:lstStyle/>
        <a:p>
          <a:endParaRPr lang="en-US"/>
        </a:p>
      </dgm:t>
    </dgm:pt>
    <dgm:pt modelId="{4FA94B23-DB0F-4FA0-B9EE-F1229B825474}" type="sibTrans" cxnId="{709EEB8F-C57B-4802-8BCB-D6D7F11B0790}">
      <dgm:prSet/>
      <dgm:spPr/>
      <dgm:t>
        <a:bodyPr/>
        <a:lstStyle/>
        <a:p>
          <a:endParaRPr lang="en-US"/>
        </a:p>
      </dgm:t>
    </dgm:pt>
    <dgm:pt modelId="{1B3AA6CA-1B55-4B19-BF25-19E46E759BEE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1600" dirty="0"/>
            <a:t>6 Fe planned to implement in 2018-2019</a:t>
          </a:r>
        </a:p>
      </dgm:t>
    </dgm:pt>
    <dgm:pt modelId="{2FE252EF-06BF-4417-8B4D-B1798129863F}" type="parTrans" cxnId="{10D63EE9-D117-4053-801B-D0C47AF8BE2B}">
      <dgm:prSet/>
      <dgm:spPr/>
      <dgm:t>
        <a:bodyPr/>
        <a:lstStyle/>
        <a:p>
          <a:endParaRPr lang="en-US"/>
        </a:p>
      </dgm:t>
    </dgm:pt>
    <dgm:pt modelId="{5F834FCF-A437-40F5-8678-7F311C5A23B0}" type="sibTrans" cxnId="{10D63EE9-D117-4053-801B-D0C47AF8BE2B}">
      <dgm:prSet/>
      <dgm:spPr/>
      <dgm:t>
        <a:bodyPr/>
        <a:lstStyle/>
        <a:p>
          <a:endParaRPr lang="en-US"/>
        </a:p>
      </dgm:t>
    </dgm:pt>
    <dgm:pt modelId="{5FE58D5D-4378-41E1-90D8-C31537187DDB}">
      <dgm:prSet custT="1"/>
      <dgm:spPr/>
      <dgm:t>
        <a:bodyPr/>
        <a:lstStyle/>
        <a:p>
          <a:r>
            <a:rPr lang="en-US" sz="1700" b="1"/>
            <a:t>10 expert missions implemented</a:t>
          </a:r>
          <a:endParaRPr lang="en-US" sz="1700" b="1" dirty="0"/>
        </a:p>
      </dgm:t>
    </dgm:pt>
    <dgm:pt modelId="{8F3BB4A4-A0B3-4439-B2DE-1C7303175EB1}" type="parTrans" cxnId="{16387094-CE76-4B58-88CB-F9362F2D142A}">
      <dgm:prSet/>
      <dgm:spPr/>
      <dgm:t>
        <a:bodyPr/>
        <a:lstStyle/>
        <a:p>
          <a:endParaRPr lang="en-US"/>
        </a:p>
      </dgm:t>
    </dgm:pt>
    <dgm:pt modelId="{05D7A8F9-1A51-43D2-8D56-28B710B22AC2}" type="sibTrans" cxnId="{16387094-CE76-4B58-88CB-F9362F2D142A}">
      <dgm:prSet/>
      <dgm:spPr/>
      <dgm:t>
        <a:bodyPr/>
        <a:lstStyle/>
        <a:p>
          <a:endParaRPr lang="en-US"/>
        </a:p>
      </dgm:t>
    </dgm:pt>
    <dgm:pt modelId="{91F93532-F3E6-4491-B23D-6787FABE18DD}">
      <dgm:prSet custT="1"/>
      <dgm:spPr/>
      <dgm:t>
        <a:bodyPr/>
        <a:lstStyle/>
        <a:p>
          <a:r>
            <a:rPr lang="en-US" sz="1700" dirty="0"/>
            <a:t>3 expert missions planned to implement in 2018-2019</a:t>
          </a:r>
        </a:p>
      </dgm:t>
    </dgm:pt>
    <dgm:pt modelId="{D1BC6B24-A2AE-422A-AD02-50821B9E83C0}" type="parTrans" cxnId="{FAB43FBE-4A1D-43AB-857B-4C188C7F6CB8}">
      <dgm:prSet/>
      <dgm:spPr/>
      <dgm:t>
        <a:bodyPr/>
        <a:lstStyle/>
        <a:p>
          <a:endParaRPr lang="en-US"/>
        </a:p>
      </dgm:t>
    </dgm:pt>
    <dgm:pt modelId="{AB6F55CA-D050-4E4A-8251-2603DD2C843B}" type="sibTrans" cxnId="{FAB43FBE-4A1D-43AB-857B-4C188C7F6CB8}">
      <dgm:prSet/>
      <dgm:spPr/>
      <dgm:t>
        <a:bodyPr/>
        <a:lstStyle/>
        <a:p>
          <a:endParaRPr lang="en-US"/>
        </a:p>
      </dgm:t>
    </dgm:pt>
    <dgm:pt modelId="{477E1300-0FA5-49F4-AA29-A75F3B082214}">
      <dgm:prSet phldrT="[Text]" custT="1"/>
      <dgm:spPr/>
      <dgm:t>
        <a:bodyPr/>
        <a:lstStyle/>
        <a:p>
          <a:r>
            <a:rPr lang="en-US" sz="2800" b="1" dirty="0"/>
            <a:t>Scientific Visits </a:t>
          </a:r>
        </a:p>
      </dgm:t>
    </dgm:pt>
    <dgm:pt modelId="{308031F2-D674-4EDE-9E31-B858920C0ACE}" type="parTrans" cxnId="{503D0CE5-8ED4-483E-BCA1-15E7CD1F8640}">
      <dgm:prSet/>
      <dgm:spPr/>
      <dgm:t>
        <a:bodyPr/>
        <a:lstStyle/>
        <a:p>
          <a:endParaRPr lang="en-US"/>
        </a:p>
      </dgm:t>
    </dgm:pt>
    <dgm:pt modelId="{FA661409-E219-4C62-B123-A9BD0F977332}" type="sibTrans" cxnId="{503D0CE5-8ED4-483E-BCA1-15E7CD1F8640}">
      <dgm:prSet/>
      <dgm:spPr/>
      <dgm:t>
        <a:bodyPr/>
        <a:lstStyle/>
        <a:p>
          <a:endParaRPr lang="en-US"/>
        </a:p>
      </dgm:t>
    </dgm:pt>
    <dgm:pt modelId="{2C8B3E5C-7A00-4242-9D1A-48B47997EF0E}">
      <dgm:prSet custT="1"/>
      <dgm:spPr/>
      <dgm:t>
        <a:bodyPr/>
        <a:lstStyle/>
        <a:p>
          <a:r>
            <a:rPr lang="en-US" sz="1600" dirty="0"/>
            <a:t>8 Scientific Visits implemented (</a:t>
          </a:r>
          <a:r>
            <a:rPr lang="en-US" sz="1600" b="1" dirty="0"/>
            <a:t>34 persons trained</a:t>
          </a:r>
          <a:r>
            <a:rPr lang="en-US" sz="1600" dirty="0"/>
            <a:t>) (in Hanoi, Vienna, overseas)</a:t>
          </a:r>
        </a:p>
      </dgm:t>
    </dgm:pt>
    <dgm:pt modelId="{ACF1BCDE-9F67-4589-ABBB-0F693D4D95FE}" type="parTrans" cxnId="{937A974F-B923-479B-9174-605C654E1DBC}">
      <dgm:prSet/>
      <dgm:spPr/>
      <dgm:t>
        <a:bodyPr/>
        <a:lstStyle/>
        <a:p>
          <a:endParaRPr lang="en-US"/>
        </a:p>
      </dgm:t>
    </dgm:pt>
    <dgm:pt modelId="{89C85A23-E561-4720-AC27-B75D1204773F}" type="sibTrans" cxnId="{937A974F-B923-479B-9174-605C654E1DBC}">
      <dgm:prSet/>
      <dgm:spPr/>
      <dgm:t>
        <a:bodyPr/>
        <a:lstStyle/>
        <a:p>
          <a:endParaRPr lang="en-US"/>
        </a:p>
      </dgm:t>
    </dgm:pt>
    <dgm:pt modelId="{E088BA53-C1E6-4A0D-AFEC-1A4B68F25FCB}">
      <dgm:prSet custT="1"/>
      <dgm:spPr/>
      <dgm:t>
        <a:bodyPr/>
        <a:lstStyle/>
        <a:p>
          <a:r>
            <a:rPr lang="en-US" sz="1600" dirty="0"/>
            <a:t>4 SV planned to implement in 2018-2019</a:t>
          </a:r>
        </a:p>
      </dgm:t>
    </dgm:pt>
    <dgm:pt modelId="{6F9BBE35-EDAD-4535-BF43-0621C5FB4521}" type="parTrans" cxnId="{ECFF8685-F089-405A-993D-1D9A4D543C2C}">
      <dgm:prSet/>
      <dgm:spPr/>
      <dgm:t>
        <a:bodyPr/>
        <a:lstStyle/>
        <a:p>
          <a:endParaRPr lang="en-US"/>
        </a:p>
      </dgm:t>
    </dgm:pt>
    <dgm:pt modelId="{E39286DA-B675-465A-9858-9BE1054C361D}" type="sibTrans" cxnId="{ECFF8685-F089-405A-993D-1D9A4D543C2C}">
      <dgm:prSet/>
      <dgm:spPr/>
      <dgm:t>
        <a:bodyPr/>
        <a:lstStyle/>
        <a:p>
          <a:endParaRPr lang="en-US"/>
        </a:p>
      </dgm:t>
    </dgm:pt>
    <dgm:pt modelId="{7E3546B6-AC16-4202-9868-913B89A415D0}" type="pres">
      <dgm:prSet presAssocID="{DA60D9C0-068D-4CCB-A53E-6FD211C22073}" presName="Name0" presStyleCnt="0">
        <dgm:presLayoutVars>
          <dgm:dir/>
          <dgm:animLvl val="lvl"/>
          <dgm:resizeHandles/>
        </dgm:presLayoutVars>
      </dgm:prSet>
      <dgm:spPr/>
    </dgm:pt>
    <dgm:pt modelId="{6F01AE14-6D5E-44B3-92C0-40E534FF0E4D}" type="pres">
      <dgm:prSet presAssocID="{023317CC-6EA7-486B-A733-7ADF8BE7B643}" presName="linNode" presStyleCnt="0"/>
      <dgm:spPr/>
    </dgm:pt>
    <dgm:pt modelId="{C0AF0D4A-F952-415C-8047-CC03319209F7}" type="pres">
      <dgm:prSet presAssocID="{023317CC-6EA7-486B-A733-7ADF8BE7B643}" presName="parentShp" presStyleLbl="node1" presStyleIdx="0" presStyleCnt="4">
        <dgm:presLayoutVars>
          <dgm:bulletEnabled val="1"/>
        </dgm:presLayoutVars>
      </dgm:prSet>
      <dgm:spPr/>
    </dgm:pt>
    <dgm:pt modelId="{669C1747-6911-414E-B368-9D807F7370D1}" type="pres">
      <dgm:prSet presAssocID="{023317CC-6EA7-486B-A733-7ADF8BE7B643}" presName="childShp" presStyleLbl="bgAccFollowNode1" presStyleIdx="0" presStyleCnt="4" custScaleY="142532">
        <dgm:presLayoutVars>
          <dgm:bulletEnabled val="1"/>
        </dgm:presLayoutVars>
      </dgm:prSet>
      <dgm:spPr/>
    </dgm:pt>
    <dgm:pt modelId="{7CF52245-B89C-4879-93DE-406DD3C6AE86}" type="pres">
      <dgm:prSet presAssocID="{00A3905C-76B8-4D01-820C-2F0523A35E01}" presName="spacing" presStyleCnt="0"/>
      <dgm:spPr/>
    </dgm:pt>
    <dgm:pt modelId="{6BD550A6-1DFE-4994-862F-54B5E886D665}" type="pres">
      <dgm:prSet presAssocID="{DEDAC0D7-5E1B-4D0B-A106-0A1889236E6E}" presName="linNode" presStyleCnt="0"/>
      <dgm:spPr/>
    </dgm:pt>
    <dgm:pt modelId="{1F04F81D-87D8-4881-A7E8-62877C7AF59F}" type="pres">
      <dgm:prSet presAssocID="{DEDAC0D7-5E1B-4D0B-A106-0A1889236E6E}" presName="parentShp" presStyleLbl="node1" presStyleIdx="1" presStyleCnt="4">
        <dgm:presLayoutVars>
          <dgm:bulletEnabled val="1"/>
        </dgm:presLayoutVars>
      </dgm:prSet>
      <dgm:spPr/>
    </dgm:pt>
    <dgm:pt modelId="{C4391D36-EAAB-47AA-9FD7-4C5716F6D775}" type="pres">
      <dgm:prSet presAssocID="{DEDAC0D7-5E1B-4D0B-A106-0A1889236E6E}" presName="childShp" presStyleLbl="bgAccFollowNode1" presStyleIdx="1" presStyleCnt="4" custScaleY="112998">
        <dgm:presLayoutVars>
          <dgm:bulletEnabled val="1"/>
        </dgm:presLayoutVars>
      </dgm:prSet>
      <dgm:spPr/>
    </dgm:pt>
    <dgm:pt modelId="{734BA936-2C15-4ECF-8B28-759D4736D795}" type="pres">
      <dgm:prSet presAssocID="{1E439BAE-663E-4959-B90D-727BCE326B8D}" presName="spacing" presStyleCnt="0"/>
      <dgm:spPr/>
    </dgm:pt>
    <dgm:pt modelId="{FAFFA158-09EC-401E-B06A-A73596F26162}" type="pres">
      <dgm:prSet presAssocID="{A31E27DE-B24B-4797-9E2E-895F969EB2ED}" presName="linNode" presStyleCnt="0"/>
      <dgm:spPr/>
    </dgm:pt>
    <dgm:pt modelId="{FE7AFD5C-E612-461A-BD58-27F618C47020}" type="pres">
      <dgm:prSet presAssocID="{A31E27DE-B24B-4797-9E2E-895F969EB2ED}" presName="parentShp" presStyleLbl="node1" presStyleIdx="2" presStyleCnt="4">
        <dgm:presLayoutVars>
          <dgm:bulletEnabled val="1"/>
        </dgm:presLayoutVars>
      </dgm:prSet>
      <dgm:spPr/>
    </dgm:pt>
    <dgm:pt modelId="{2E33B069-8C53-4052-8A62-DF3AFDFAA75D}" type="pres">
      <dgm:prSet presAssocID="{A31E27DE-B24B-4797-9E2E-895F969EB2ED}" presName="childShp" presStyleLbl="bgAccFollowNode1" presStyleIdx="2" presStyleCnt="4" custScaleY="108467">
        <dgm:presLayoutVars>
          <dgm:bulletEnabled val="1"/>
        </dgm:presLayoutVars>
      </dgm:prSet>
      <dgm:spPr/>
    </dgm:pt>
    <dgm:pt modelId="{3C54FE24-A4A0-4F69-B2C1-E69D244DE639}" type="pres">
      <dgm:prSet presAssocID="{61BB37C4-66A0-42F5-A596-AD9ED06B5C8E}" presName="spacing" presStyleCnt="0"/>
      <dgm:spPr/>
    </dgm:pt>
    <dgm:pt modelId="{7F91C080-CFAC-4363-889C-B9D56BB22994}" type="pres">
      <dgm:prSet presAssocID="{477E1300-0FA5-49F4-AA29-A75F3B082214}" presName="linNode" presStyleCnt="0"/>
      <dgm:spPr/>
    </dgm:pt>
    <dgm:pt modelId="{99E13A99-222E-48A4-BAC2-507C41E63DA8}" type="pres">
      <dgm:prSet presAssocID="{477E1300-0FA5-49F4-AA29-A75F3B082214}" presName="parentShp" presStyleLbl="node1" presStyleIdx="3" presStyleCnt="4">
        <dgm:presLayoutVars>
          <dgm:bulletEnabled val="1"/>
        </dgm:presLayoutVars>
      </dgm:prSet>
      <dgm:spPr/>
    </dgm:pt>
    <dgm:pt modelId="{9DD54127-9075-4118-A540-AB1849704852}" type="pres">
      <dgm:prSet presAssocID="{477E1300-0FA5-49F4-AA29-A75F3B082214}" presName="childShp" presStyleLbl="bgAccFollowNode1" presStyleIdx="3" presStyleCnt="4" custScaleY="126660">
        <dgm:presLayoutVars>
          <dgm:bulletEnabled val="1"/>
        </dgm:presLayoutVars>
      </dgm:prSet>
      <dgm:spPr/>
    </dgm:pt>
  </dgm:ptLst>
  <dgm:cxnLst>
    <dgm:cxn modelId="{05A59512-417D-4224-ADA9-CE21F3607958}" type="presOf" srcId="{A31E27DE-B24B-4797-9E2E-895F969EB2ED}" destId="{FE7AFD5C-E612-461A-BD58-27F618C47020}" srcOrd="0" destOrd="0" presId="urn:microsoft.com/office/officeart/2005/8/layout/vList6"/>
    <dgm:cxn modelId="{6CCCDA37-7AC1-4FF5-BF9F-B8410F2EB962}" type="presOf" srcId="{2C8B3E5C-7A00-4242-9D1A-48B47997EF0E}" destId="{9DD54127-9075-4118-A540-AB1849704852}" srcOrd="0" destOrd="0" presId="urn:microsoft.com/office/officeart/2005/8/layout/vList6"/>
    <dgm:cxn modelId="{94290B5B-B7B0-41B9-ABD5-995FC2315E48}" type="presOf" srcId="{E088BA53-C1E6-4A0D-AFEC-1A4B68F25FCB}" destId="{9DD54127-9075-4118-A540-AB1849704852}" srcOrd="0" destOrd="1" presId="urn:microsoft.com/office/officeart/2005/8/layout/vList6"/>
    <dgm:cxn modelId="{78F50041-D80C-4CDC-9953-2D50B9B9C834}" type="presOf" srcId="{1B3AA6CA-1B55-4B19-BF25-19E46E759BEE}" destId="{669C1747-6911-414E-B368-9D807F7370D1}" srcOrd="0" destOrd="1" presId="urn:microsoft.com/office/officeart/2005/8/layout/vList6"/>
    <dgm:cxn modelId="{A0F92762-EA15-4078-9795-DFD8E66D6440}" srcId="{DA60D9C0-068D-4CCB-A53E-6FD211C22073}" destId="{023317CC-6EA7-486B-A733-7ADF8BE7B643}" srcOrd="0" destOrd="0" parTransId="{A73ADC0C-EB12-4EB0-B30F-2D28BA2EB3F9}" sibTransId="{00A3905C-76B8-4D01-820C-2F0523A35E01}"/>
    <dgm:cxn modelId="{B29A7745-9C1F-4CDF-AF28-6095402614C8}" srcId="{DA60D9C0-068D-4CCB-A53E-6FD211C22073}" destId="{A31E27DE-B24B-4797-9E2E-895F969EB2ED}" srcOrd="2" destOrd="0" parTransId="{281BF13C-BC0F-4C10-AA6F-F93A8D671A39}" sibTransId="{61BB37C4-66A0-42F5-A596-AD9ED06B5C8E}"/>
    <dgm:cxn modelId="{5EF9A54C-4321-4B0B-9E89-E18CE5666EA7}" type="presOf" srcId="{91F93532-F3E6-4491-B23D-6787FABE18DD}" destId="{C4391D36-EAAB-47AA-9FD7-4C5716F6D775}" srcOrd="0" destOrd="1" presId="urn:microsoft.com/office/officeart/2005/8/layout/vList6"/>
    <dgm:cxn modelId="{937A974F-B923-479B-9174-605C654E1DBC}" srcId="{477E1300-0FA5-49F4-AA29-A75F3B082214}" destId="{2C8B3E5C-7A00-4242-9D1A-48B47997EF0E}" srcOrd="0" destOrd="0" parTransId="{ACF1BCDE-9F67-4589-ABBB-0F693D4D95FE}" sibTransId="{89C85A23-E561-4720-AC27-B75D1204773F}"/>
    <dgm:cxn modelId="{D8716351-4E83-4801-9AFB-B18E05AD186E}" type="presOf" srcId="{04F60EF0-D556-482F-BFEF-DFD2DBB34358}" destId="{669C1747-6911-414E-B368-9D807F7370D1}" srcOrd="0" destOrd="0" presId="urn:microsoft.com/office/officeart/2005/8/layout/vList6"/>
    <dgm:cxn modelId="{86837F76-6ADF-45DA-B591-2AF7E36229B3}" type="presOf" srcId="{023317CC-6EA7-486B-A733-7ADF8BE7B643}" destId="{C0AF0D4A-F952-415C-8047-CC03319209F7}" srcOrd="0" destOrd="0" presId="urn:microsoft.com/office/officeart/2005/8/layout/vList6"/>
    <dgm:cxn modelId="{4F84C07A-242F-496A-8E9D-6602DFCF6FBA}" type="presOf" srcId="{5FE58D5D-4378-41E1-90D8-C31537187DDB}" destId="{C4391D36-EAAB-47AA-9FD7-4C5716F6D775}" srcOrd="0" destOrd="0" presId="urn:microsoft.com/office/officeart/2005/8/layout/vList6"/>
    <dgm:cxn modelId="{ECFF8685-F089-405A-993D-1D9A4D543C2C}" srcId="{477E1300-0FA5-49F4-AA29-A75F3B082214}" destId="{E088BA53-C1E6-4A0D-AFEC-1A4B68F25FCB}" srcOrd="1" destOrd="0" parTransId="{6F9BBE35-EDAD-4535-BF43-0621C5FB4521}" sibTransId="{E39286DA-B675-465A-9858-9BE1054C361D}"/>
    <dgm:cxn modelId="{9B24628C-9FAE-4257-BF15-094FEC1E16A8}" type="presOf" srcId="{DEDAC0D7-5E1B-4D0B-A106-0A1889236E6E}" destId="{1F04F81D-87D8-4881-A7E8-62877C7AF59F}" srcOrd="0" destOrd="0" presId="urn:microsoft.com/office/officeart/2005/8/layout/vList6"/>
    <dgm:cxn modelId="{709EEB8F-C57B-4802-8BCB-D6D7F11B0790}" srcId="{023317CC-6EA7-486B-A733-7ADF8BE7B643}" destId="{04F60EF0-D556-482F-BFEF-DFD2DBB34358}" srcOrd="0" destOrd="0" parTransId="{9BAF4083-AFA2-447A-A63B-3F93DF899FB9}" sibTransId="{4FA94B23-DB0F-4FA0-B9EE-F1229B825474}"/>
    <dgm:cxn modelId="{57BF5392-9521-48B6-B022-05F3BEC2278E}" srcId="{DA60D9C0-068D-4CCB-A53E-6FD211C22073}" destId="{DEDAC0D7-5E1B-4D0B-A106-0A1889236E6E}" srcOrd="1" destOrd="0" parTransId="{9640F0A2-B694-42A1-8C3D-F44427E69E21}" sibTransId="{1E439BAE-663E-4959-B90D-727BCE326B8D}"/>
    <dgm:cxn modelId="{16387094-CE76-4B58-88CB-F9362F2D142A}" srcId="{DEDAC0D7-5E1B-4D0B-A106-0A1889236E6E}" destId="{5FE58D5D-4378-41E1-90D8-C31537187DDB}" srcOrd="0" destOrd="0" parTransId="{8F3BB4A4-A0B3-4439-B2DE-1C7303175EB1}" sibTransId="{05D7A8F9-1A51-43D2-8D56-28B710B22AC2}"/>
    <dgm:cxn modelId="{C3B7D69A-BDFA-407B-AC49-B72DE528599C}" type="presOf" srcId="{477E1300-0FA5-49F4-AA29-A75F3B082214}" destId="{99E13A99-222E-48A4-BAC2-507C41E63DA8}" srcOrd="0" destOrd="0" presId="urn:microsoft.com/office/officeart/2005/8/layout/vList6"/>
    <dgm:cxn modelId="{B9E0CBAD-D017-4586-97CD-89BD5F52D76E}" type="presOf" srcId="{DA60D9C0-068D-4CCB-A53E-6FD211C22073}" destId="{7E3546B6-AC16-4202-9868-913B89A415D0}" srcOrd="0" destOrd="0" presId="urn:microsoft.com/office/officeart/2005/8/layout/vList6"/>
    <dgm:cxn modelId="{FAB43FBE-4A1D-43AB-857B-4C188C7F6CB8}" srcId="{DEDAC0D7-5E1B-4D0B-A106-0A1889236E6E}" destId="{91F93532-F3E6-4491-B23D-6787FABE18DD}" srcOrd="1" destOrd="0" parTransId="{D1BC6B24-A2AE-422A-AD02-50821B9E83C0}" sibTransId="{AB6F55CA-D050-4E4A-8251-2603DD2C843B}"/>
    <dgm:cxn modelId="{BA054DD4-A348-44B5-BD90-44A6550E36BF}" srcId="{A31E27DE-B24B-4797-9E2E-895F969EB2ED}" destId="{84151812-6C47-4AA3-B50F-887E56ADA640}" srcOrd="0" destOrd="0" parTransId="{9C3EC492-1C01-4DE6-93E9-31B0167F0E42}" sibTransId="{4E102113-C341-413B-8A6B-C1BE654F7C11}"/>
    <dgm:cxn modelId="{9B2894D5-D1BB-408F-893F-8C1FF58FA1E4}" type="presOf" srcId="{84151812-6C47-4AA3-B50F-887E56ADA640}" destId="{2E33B069-8C53-4052-8A62-DF3AFDFAA75D}" srcOrd="0" destOrd="0" presId="urn:microsoft.com/office/officeart/2005/8/layout/vList6"/>
    <dgm:cxn modelId="{503D0CE5-8ED4-483E-BCA1-15E7CD1F8640}" srcId="{DA60D9C0-068D-4CCB-A53E-6FD211C22073}" destId="{477E1300-0FA5-49F4-AA29-A75F3B082214}" srcOrd="3" destOrd="0" parTransId="{308031F2-D674-4EDE-9E31-B858920C0ACE}" sibTransId="{FA661409-E219-4C62-B123-A9BD0F977332}"/>
    <dgm:cxn modelId="{10D63EE9-D117-4053-801B-D0C47AF8BE2B}" srcId="{023317CC-6EA7-486B-A733-7ADF8BE7B643}" destId="{1B3AA6CA-1B55-4B19-BF25-19E46E759BEE}" srcOrd="1" destOrd="0" parTransId="{2FE252EF-06BF-4417-8B4D-B1798129863F}" sibTransId="{5F834FCF-A437-40F5-8678-7F311C5A23B0}"/>
    <dgm:cxn modelId="{F5D29DFC-BAA7-43AC-A95B-D487941DFC63}" type="presParOf" srcId="{7E3546B6-AC16-4202-9868-913B89A415D0}" destId="{6F01AE14-6D5E-44B3-92C0-40E534FF0E4D}" srcOrd="0" destOrd="0" presId="urn:microsoft.com/office/officeart/2005/8/layout/vList6"/>
    <dgm:cxn modelId="{9350D5F1-ED28-44C8-BA43-6019E448E24F}" type="presParOf" srcId="{6F01AE14-6D5E-44B3-92C0-40E534FF0E4D}" destId="{C0AF0D4A-F952-415C-8047-CC03319209F7}" srcOrd="0" destOrd="0" presId="urn:microsoft.com/office/officeart/2005/8/layout/vList6"/>
    <dgm:cxn modelId="{7E6EB30C-9658-401D-BDA5-E008DF64730F}" type="presParOf" srcId="{6F01AE14-6D5E-44B3-92C0-40E534FF0E4D}" destId="{669C1747-6911-414E-B368-9D807F7370D1}" srcOrd="1" destOrd="0" presId="urn:microsoft.com/office/officeart/2005/8/layout/vList6"/>
    <dgm:cxn modelId="{EE548C08-2507-453D-B992-6E14032C425F}" type="presParOf" srcId="{7E3546B6-AC16-4202-9868-913B89A415D0}" destId="{7CF52245-B89C-4879-93DE-406DD3C6AE86}" srcOrd="1" destOrd="0" presId="urn:microsoft.com/office/officeart/2005/8/layout/vList6"/>
    <dgm:cxn modelId="{6A2CDDA3-8213-4C05-87C0-45082D77E379}" type="presParOf" srcId="{7E3546B6-AC16-4202-9868-913B89A415D0}" destId="{6BD550A6-1DFE-4994-862F-54B5E886D665}" srcOrd="2" destOrd="0" presId="urn:microsoft.com/office/officeart/2005/8/layout/vList6"/>
    <dgm:cxn modelId="{69E8A750-8B51-45C8-90DD-3754FDCDEE19}" type="presParOf" srcId="{6BD550A6-1DFE-4994-862F-54B5E886D665}" destId="{1F04F81D-87D8-4881-A7E8-62877C7AF59F}" srcOrd="0" destOrd="0" presId="urn:microsoft.com/office/officeart/2005/8/layout/vList6"/>
    <dgm:cxn modelId="{04FC3AA4-DB2E-4964-B619-BDDB5FD5058E}" type="presParOf" srcId="{6BD550A6-1DFE-4994-862F-54B5E886D665}" destId="{C4391D36-EAAB-47AA-9FD7-4C5716F6D775}" srcOrd="1" destOrd="0" presId="urn:microsoft.com/office/officeart/2005/8/layout/vList6"/>
    <dgm:cxn modelId="{F1252539-22E4-4F33-94F4-632274EFAF89}" type="presParOf" srcId="{7E3546B6-AC16-4202-9868-913B89A415D0}" destId="{734BA936-2C15-4ECF-8B28-759D4736D795}" srcOrd="3" destOrd="0" presId="urn:microsoft.com/office/officeart/2005/8/layout/vList6"/>
    <dgm:cxn modelId="{4F40E49F-CAB7-4888-AB14-E8D4D208DBA1}" type="presParOf" srcId="{7E3546B6-AC16-4202-9868-913B89A415D0}" destId="{FAFFA158-09EC-401E-B06A-A73596F26162}" srcOrd="4" destOrd="0" presId="urn:microsoft.com/office/officeart/2005/8/layout/vList6"/>
    <dgm:cxn modelId="{1803F1B1-6433-46BA-8B59-ECA335988A31}" type="presParOf" srcId="{FAFFA158-09EC-401E-B06A-A73596F26162}" destId="{FE7AFD5C-E612-461A-BD58-27F618C47020}" srcOrd="0" destOrd="0" presId="urn:microsoft.com/office/officeart/2005/8/layout/vList6"/>
    <dgm:cxn modelId="{0CD955B9-0377-4CF0-82DF-4BE6087A55BB}" type="presParOf" srcId="{FAFFA158-09EC-401E-B06A-A73596F26162}" destId="{2E33B069-8C53-4052-8A62-DF3AFDFAA75D}" srcOrd="1" destOrd="0" presId="urn:microsoft.com/office/officeart/2005/8/layout/vList6"/>
    <dgm:cxn modelId="{17D02A8D-6C18-470B-A882-D0BDB14838DD}" type="presParOf" srcId="{7E3546B6-AC16-4202-9868-913B89A415D0}" destId="{3C54FE24-A4A0-4F69-B2C1-E69D244DE639}" srcOrd="5" destOrd="0" presId="urn:microsoft.com/office/officeart/2005/8/layout/vList6"/>
    <dgm:cxn modelId="{4051BDF2-6606-4F03-A22E-4AEE20033A4D}" type="presParOf" srcId="{7E3546B6-AC16-4202-9868-913B89A415D0}" destId="{7F91C080-CFAC-4363-889C-B9D56BB22994}" srcOrd="6" destOrd="0" presId="urn:microsoft.com/office/officeart/2005/8/layout/vList6"/>
    <dgm:cxn modelId="{10C60BDB-9190-4B16-9521-372F439A6249}" type="presParOf" srcId="{7F91C080-CFAC-4363-889C-B9D56BB22994}" destId="{99E13A99-222E-48A4-BAC2-507C41E63DA8}" srcOrd="0" destOrd="0" presId="urn:microsoft.com/office/officeart/2005/8/layout/vList6"/>
    <dgm:cxn modelId="{4FFCF07B-CBF5-4B4D-8422-4AC6D23ECF1D}" type="presParOf" srcId="{7F91C080-CFAC-4363-889C-B9D56BB22994}" destId="{9DD54127-9075-4118-A540-AB18497048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0AD5A-500A-4A79-8C2E-845EAE7E8156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FB224F-89DC-4ABE-9DFA-409785F1EE48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National Radiation and Safety Infrastructure</a:t>
          </a:r>
        </a:p>
      </dgm:t>
    </dgm:pt>
    <dgm:pt modelId="{8878E2EB-674C-4F66-9B66-797117112133}" type="parTrans" cxnId="{4F203257-FB77-4C03-83DD-350B35FC6C4E}">
      <dgm:prSet/>
      <dgm:spPr/>
      <dgm:t>
        <a:bodyPr/>
        <a:lstStyle/>
        <a:p>
          <a:endParaRPr lang="en-US"/>
        </a:p>
      </dgm:t>
    </dgm:pt>
    <dgm:pt modelId="{0F6A85F1-9974-41A8-9F7F-358B0DB49C56}" type="sibTrans" cxnId="{4F203257-FB77-4C03-83DD-350B35FC6C4E}">
      <dgm:prSet/>
      <dgm:spPr/>
      <dgm:t>
        <a:bodyPr/>
        <a:lstStyle/>
        <a:p>
          <a:endParaRPr lang="en-US"/>
        </a:p>
      </dgm:t>
    </dgm:pt>
    <dgm:pt modelId="{7AEF19CC-F23F-492D-A78F-852B8BF38550}">
      <dgm:prSet phldrT="[Text]" custT="1"/>
      <dgm:spPr/>
      <dgm:t>
        <a:bodyPr/>
        <a:lstStyle/>
        <a:p>
          <a:r>
            <a:rPr lang="en-US" sz="1600" b="0" i="0" dirty="0"/>
            <a:t>National Regulatory Infrastructure</a:t>
          </a:r>
          <a:endParaRPr lang="en-US" sz="1600" b="0" dirty="0"/>
        </a:p>
      </dgm:t>
    </dgm:pt>
    <dgm:pt modelId="{2D209E1B-5757-4A87-B93F-C7C57D59566C}" type="parTrans" cxnId="{F2363202-7CE4-4A1A-AACC-A3FDA0263045}">
      <dgm:prSet/>
      <dgm:spPr/>
      <dgm:t>
        <a:bodyPr/>
        <a:lstStyle/>
        <a:p>
          <a:endParaRPr lang="en-US"/>
        </a:p>
      </dgm:t>
    </dgm:pt>
    <dgm:pt modelId="{6F13721A-EF6A-417D-8D94-2DA3E8278339}" type="sibTrans" cxnId="{F2363202-7CE4-4A1A-AACC-A3FDA0263045}">
      <dgm:prSet/>
      <dgm:spPr/>
      <dgm:t>
        <a:bodyPr/>
        <a:lstStyle/>
        <a:p>
          <a:endParaRPr lang="en-US"/>
        </a:p>
      </dgm:t>
    </dgm:pt>
    <dgm:pt modelId="{70F155AB-62E7-4E89-8953-D436001240B1}">
      <dgm:prSet phldrT="[Text]"/>
      <dgm:spPr/>
      <dgm:t>
        <a:bodyPr/>
        <a:lstStyle/>
        <a:p>
          <a:r>
            <a:rPr lang="en-US" b="0" i="0" dirty="0"/>
            <a:t>Radiological Protection in Occupational Exposure</a:t>
          </a:r>
          <a:endParaRPr lang="en-US" dirty="0"/>
        </a:p>
      </dgm:t>
    </dgm:pt>
    <dgm:pt modelId="{A9EC17CC-547A-44B9-AE7C-10F3C2B722C8}" type="parTrans" cxnId="{4E825FC4-AFD4-4E29-AD6C-A2D0662D6214}">
      <dgm:prSet/>
      <dgm:spPr/>
      <dgm:t>
        <a:bodyPr/>
        <a:lstStyle/>
        <a:p>
          <a:endParaRPr lang="en-US"/>
        </a:p>
      </dgm:t>
    </dgm:pt>
    <dgm:pt modelId="{FB89F27A-5498-4503-BEA7-EF36C5377DE3}" type="sibTrans" cxnId="{4E825FC4-AFD4-4E29-AD6C-A2D0662D6214}">
      <dgm:prSet/>
      <dgm:spPr/>
      <dgm:t>
        <a:bodyPr/>
        <a:lstStyle/>
        <a:p>
          <a:endParaRPr lang="en-US"/>
        </a:p>
      </dgm:t>
    </dgm:pt>
    <dgm:pt modelId="{10687645-293D-4BC2-8988-15682B7855B3}">
      <dgm:prSet phldrT="[Text]"/>
      <dgm:spPr/>
      <dgm:t>
        <a:bodyPr/>
        <a:lstStyle/>
        <a:p>
          <a:endParaRPr lang="en-US"/>
        </a:p>
      </dgm:t>
    </dgm:pt>
    <dgm:pt modelId="{E57D1816-F6B7-4526-9141-F2475669C808}" type="parTrans" cxnId="{32E29476-A798-465B-B408-31D9ED822975}">
      <dgm:prSet/>
      <dgm:spPr/>
      <dgm:t>
        <a:bodyPr/>
        <a:lstStyle/>
        <a:p>
          <a:endParaRPr lang="en-US"/>
        </a:p>
      </dgm:t>
    </dgm:pt>
    <dgm:pt modelId="{B091170F-81BB-49BD-B4DF-14E1CA81FE81}" type="sibTrans" cxnId="{32E29476-A798-465B-B408-31D9ED822975}">
      <dgm:prSet/>
      <dgm:spPr/>
      <dgm:t>
        <a:bodyPr/>
        <a:lstStyle/>
        <a:p>
          <a:endParaRPr lang="en-US"/>
        </a:p>
      </dgm:t>
    </dgm:pt>
    <dgm:pt modelId="{F6DC261A-245E-419E-AA91-3E934772D8C1}">
      <dgm:prSet phldrT="[Text]" phldr="1"/>
      <dgm:spPr/>
      <dgm:t>
        <a:bodyPr/>
        <a:lstStyle/>
        <a:p>
          <a:endParaRPr lang="en-US"/>
        </a:p>
      </dgm:t>
    </dgm:pt>
    <dgm:pt modelId="{102DA153-FF1A-4066-A0E2-F36392339A68}" type="parTrans" cxnId="{06FA6E72-9C2D-49B6-A75D-EA68E42670A1}">
      <dgm:prSet/>
      <dgm:spPr/>
      <dgm:t>
        <a:bodyPr/>
        <a:lstStyle/>
        <a:p>
          <a:endParaRPr lang="en-US"/>
        </a:p>
      </dgm:t>
    </dgm:pt>
    <dgm:pt modelId="{B5BC14B3-1647-4DE1-A346-B5336DCE8D55}" type="sibTrans" cxnId="{06FA6E72-9C2D-49B6-A75D-EA68E42670A1}">
      <dgm:prSet/>
      <dgm:spPr/>
      <dgm:t>
        <a:bodyPr/>
        <a:lstStyle/>
        <a:p>
          <a:endParaRPr lang="en-US"/>
        </a:p>
      </dgm:t>
    </dgm:pt>
    <dgm:pt modelId="{588A9EC4-75D2-4473-AEB0-8F91BC3D1E9F}">
      <dgm:prSet phldrT="[Text]" phldr="1"/>
      <dgm:spPr/>
      <dgm:t>
        <a:bodyPr/>
        <a:lstStyle/>
        <a:p>
          <a:endParaRPr lang="en-US" dirty="0"/>
        </a:p>
      </dgm:t>
    </dgm:pt>
    <dgm:pt modelId="{9B4A429E-F4CB-406D-AC85-9153997026DD}" type="parTrans" cxnId="{DFBAA63B-A41C-4D1F-857C-AEC499A4251B}">
      <dgm:prSet/>
      <dgm:spPr/>
      <dgm:t>
        <a:bodyPr/>
        <a:lstStyle/>
        <a:p>
          <a:endParaRPr lang="en-US"/>
        </a:p>
      </dgm:t>
    </dgm:pt>
    <dgm:pt modelId="{C5F39533-4A8C-4D5D-B119-ACD1F8272CF6}" type="sibTrans" cxnId="{DFBAA63B-A41C-4D1F-857C-AEC499A4251B}">
      <dgm:prSet/>
      <dgm:spPr/>
      <dgm:t>
        <a:bodyPr/>
        <a:lstStyle/>
        <a:p>
          <a:endParaRPr lang="en-US"/>
        </a:p>
      </dgm:t>
    </dgm:pt>
    <dgm:pt modelId="{6B443757-CC04-4844-9E5F-5662A2B4A890}">
      <dgm:prSet phldrT="[Text]" phldr="1"/>
      <dgm:spPr/>
      <dgm:t>
        <a:bodyPr/>
        <a:lstStyle/>
        <a:p>
          <a:endParaRPr lang="en-US"/>
        </a:p>
      </dgm:t>
    </dgm:pt>
    <dgm:pt modelId="{59D9E88B-9E3A-4FBD-84FF-E1EA1CE1542D}" type="parTrans" cxnId="{FBD3E7DC-307C-4363-A111-1DC18F584636}">
      <dgm:prSet/>
      <dgm:spPr/>
      <dgm:t>
        <a:bodyPr/>
        <a:lstStyle/>
        <a:p>
          <a:endParaRPr lang="en-US"/>
        </a:p>
      </dgm:t>
    </dgm:pt>
    <dgm:pt modelId="{20992E0E-F6C7-4B9E-BB17-0B0342F2DA31}" type="sibTrans" cxnId="{FBD3E7DC-307C-4363-A111-1DC18F584636}">
      <dgm:prSet/>
      <dgm:spPr/>
      <dgm:t>
        <a:bodyPr/>
        <a:lstStyle/>
        <a:p>
          <a:endParaRPr lang="en-US"/>
        </a:p>
      </dgm:t>
    </dgm:pt>
    <dgm:pt modelId="{9456908C-1DA2-4673-8918-0411797542CA}">
      <dgm:prSet phldrT="[Text]" phldr="1"/>
      <dgm:spPr/>
      <dgm:t>
        <a:bodyPr/>
        <a:lstStyle/>
        <a:p>
          <a:endParaRPr lang="en-US"/>
        </a:p>
      </dgm:t>
    </dgm:pt>
    <dgm:pt modelId="{1B6DD56C-C7A1-4D3B-AA3B-D1B6B234BD13}" type="parTrans" cxnId="{3E5B0AB4-B41C-4C3D-A451-6BDCB7F452E0}">
      <dgm:prSet/>
      <dgm:spPr/>
      <dgm:t>
        <a:bodyPr/>
        <a:lstStyle/>
        <a:p>
          <a:endParaRPr lang="en-US"/>
        </a:p>
      </dgm:t>
    </dgm:pt>
    <dgm:pt modelId="{ACFA4D5A-D16B-43DC-9F0F-7730DD76A485}" type="sibTrans" cxnId="{3E5B0AB4-B41C-4C3D-A451-6BDCB7F452E0}">
      <dgm:prSet/>
      <dgm:spPr/>
      <dgm:t>
        <a:bodyPr/>
        <a:lstStyle/>
        <a:p>
          <a:endParaRPr lang="en-US"/>
        </a:p>
      </dgm:t>
    </dgm:pt>
    <dgm:pt modelId="{05829B93-BB0D-48C9-9197-39499C1FFA02}">
      <dgm:prSet phldrT="[Text]" phldr="1"/>
      <dgm:spPr/>
      <dgm:t>
        <a:bodyPr/>
        <a:lstStyle/>
        <a:p>
          <a:endParaRPr lang="en-US" dirty="0"/>
        </a:p>
      </dgm:t>
    </dgm:pt>
    <dgm:pt modelId="{A562C7CC-F977-4C15-B16E-B120A2524061}" type="parTrans" cxnId="{D81AB30E-A804-46ED-842A-5AB5060BDEBC}">
      <dgm:prSet/>
      <dgm:spPr/>
      <dgm:t>
        <a:bodyPr/>
        <a:lstStyle/>
        <a:p>
          <a:endParaRPr lang="en-US"/>
        </a:p>
      </dgm:t>
    </dgm:pt>
    <dgm:pt modelId="{042B1575-4BFF-43BB-8FFD-6EDA4F012054}" type="sibTrans" cxnId="{D81AB30E-A804-46ED-842A-5AB5060BDEBC}">
      <dgm:prSet/>
      <dgm:spPr/>
      <dgm:t>
        <a:bodyPr/>
        <a:lstStyle/>
        <a:p>
          <a:endParaRPr lang="en-US"/>
        </a:p>
      </dgm:t>
    </dgm:pt>
    <dgm:pt modelId="{16A10F35-33E9-4794-ACA3-590796DC3CDD}">
      <dgm:prSet phldrT="[Text]"/>
      <dgm:spPr/>
      <dgm:t>
        <a:bodyPr/>
        <a:lstStyle/>
        <a:p>
          <a:r>
            <a:rPr lang="en-US" b="0" i="0"/>
            <a:t>Radiological Protection in Medical Exposure</a:t>
          </a:r>
          <a:endParaRPr lang="en-US" dirty="0"/>
        </a:p>
      </dgm:t>
    </dgm:pt>
    <dgm:pt modelId="{6CCF68AA-C783-489D-945A-8A32EF48CB1F}" type="parTrans" cxnId="{9A27F290-9DCA-423B-9FCF-CFB3733E0B18}">
      <dgm:prSet/>
      <dgm:spPr/>
      <dgm:t>
        <a:bodyPr/>
        <a:lstStyle/>
        <a:p>
          <a:endParaRPr lang="en-US"/>
        </a:p>
      </dgm:t>
    </dgm:pt>
    <dgm:pt modelId="{4AB65A3B-5C0C-4394-AF59-8FDB33E1D09A}" type="sibTrans" cxnId="{9A27F290-9DCA-423B-9FCF-CFB3733E0B18}">
      <dgm:prSet/>
      <dgm:spPr/>
      <dgm:t>
        <a:bodyPr/>
        <a:lstStyle/>
        <a:p>
          <a:endParaRPr lang="en-US"/>
        </a:p>
      </dgm:t>
    </dgm:pt>
    <dgm:pt modelId="{1D60EECD-828C-4949-9938-F553A58965BB}">
      <dgm:prSet phldrT="[Text]"/>
      <dgm:spPr/>
      <dgm:t>
        <a:bodyPr/>
        <a:lstStyle/>
        <a:p>
          <a:r>
            <a:rPr lang="en-US" b="0" i="0" dirty="0"/>
            <a:t>Public and Environmental Radiological Protection</a:t>
          </a:r>
          <a:endParaRPr lang="en-US" dirty="0"/>
        </a:p>
      </dgm:t>
    </dgm:pt>
    <dgm:pt modelId="{5348A5C7-D138-45AD-A128-D84D3E365430}" type="parTrans" cxnId="{5CA591C4-AC96-4704-9086-AFEAF53F53EC}">
      <dgm:prSet/>
      <dgm:spPr/>
      <dgm:t>
        <a:bodyPr/>
        <a:lstStyle/>
        <a:p>
          <a:endParaRPr lang="en-US"/>
        </a:p>
      </dgm:t>
    </dgm:pt>
    <dgm:pt modelId="{132EE779-13CC-42C2-ADA9-D227D8F64E95}" type="sibTrans" cxnId="{5CA591C4-AC96-4704-9086-AFEAF53F53EC}">
      <dgm:prSet/>
      <dgm:spPr/>
      <dgm:t>
        <a:bodyPr/>
        <a:lstStyle/>
        <a:p>
          <a:endParaRPr lang="en-US"/>
        </a:p>
      </dgm:t>
    </dgm:pt>
    <dgm:pt modelId="{D18F2BC2-4C9E-43A0-A737-794CDC178DD0}">
      <dgm:prSet phldrT="[Text]"/>
      <dgm:spPr/>
      <dgm:t>
        <a:bodyPr/>
        <a:lstStyle/>
        <a:p>
          <a:r>
            <a:rPr lang="en-US" b="0" i="0"/>
            <a:t>Emergency Preparedness and Response</a:t>
          </a:r>
          <a:endParaRPr lang="en-US" dirty="0"/>
        </a:p>
      </dgm:t>
    </dgm:pt>
    <dgm:pt modelId="{065EB199-F5E9-4878-9945-D0E79C9E8838}" type="parTrans" cxnId="{5E08A9C9-B24D-457B-BF43-F2B6FB28D3BF}">
      <dgm:prSet/>
      <dgm:spPr/>
      <dgm:t>
        <a:bodyPr/>
        <a:lstStyle/>
        <a:p>
          <a:endParaRPr lang="en-US"/>
        </a:p>
      </dgm:t>
    </dgm:pt>
    <dgm:pt modelId="{CF736C15-0626-4FE2-85E8-845B23295C31}" type="sibTrans" cxnId="{5E08A9C9-B24D-457B-BF43-F2B6FB28D3BF}">
      <dgm:prSet/>
      <dgm:spPr/>
      <dgm:t>
        <a:bodyPr/>
        <a:lstStyle/>
        <a:p>
          <a:endParaRPr lang="en-US"/>
        </a:p>
      </dgm:t>
    </dgm:pt>
    <dgm:pt modelId="{892391A1-CB82-469D-AECB-25EC4FFD8905}">
      <dgm:prSet phldrT="[Text]"/>
      <dgm:spPr/>
      <dgm:t>
        <a:bodyPr/>
        <a:lstStyle/>
        <a:p>
          <a:r>
            <a:rPr lang="en-US" b="0" i="0" dirty="0"/>
            <a:t>Education and Training in Radiological Protection</a:t>
          </a:r>
          <a:endParaRPr lang="en-US" dirty="0"/>
        </a:p>
      </dgm:t>
    </dgm:pt>
    <dgm:pt modelId="{E6552E48-E981-4DF2-9A8E-5D854D0C8777}" type="parTrans" cxnId="{A73AD4F8-5D1C-4399-B899-3D7166863833}">
      <dgm:prSet/>
      <dgm:spPr/>
      <dgm:t>
        <a:bodyPr/>
        <a:lstStyle/>
        <a:p>
          <a:endParaRPr lang="en-US"/>
        </a:p>
      </dgm:t>
    </dgm:pt>
    <dgm:pt modelId="{87AC27DC-53F7-4D3C-BA3C-57E1CC4F2E88}" type="sibTrans" cxnId="{A73AD4F8-5D1C-4399-B899-3D7166863833}">
      <dgm:prSet/>
      <dgm:spPr/>
      <dgm:t>
        <a:bodyPr/>
        <a:lstStyle/>
        <a:p>
          <a:endParaRPr lang="en-US"/>
        </a:p>
      </dgm:t>
    </dgm:pt>
    <dgm:pt modelId="{4E19655F-ED21-43B3-A7FE-D4BD60735E47}">
      <dgm:prSet phldrT="[Text]"/>
      <dgm:spPr/>
      <dgm:t>
        <a:bodyPr/>
        <a:lstStyle/>
        <a:p>
          <a:r>
            <a:rPr lang="en-US" b="0" i="0"/>
            <a:t>Transport Safety</a:t>
          </a:r>
          <a:endParaRPr lang="en-US" dirty="0"/>
        </a:p>
      </dgm:t>
    </dgm:pt>
    <dgm:pt modelId="{4C4581F2-0B3C-4484-A0C4-AB67A12E150C}" type="parTrans" cxnId="{E2964C1C-73DB-4C15-8509-BC575E272809}">
      <dgm:prSet/>
      <dgm:spPr/>
      <dgm:t>
        <a:bodyPr/>
        <a:lstStyle/>
        <a:p>
          <a:endParaRPr lang="en-US"/>
        </a:p>
      </dgm:t>
    </dgm:pt>
    <dgm:pt modelId="{FF84516C-1CF3-49EA-B5A9-00C9E4DEBF40}" type="sibTrans" cxnId="{E2964C1C-73DB-4C15-8509-BC575E272809}">
      <dgm:prSet/>
      <dgm:spPr/>
      <dgm:t>
        <a:bodyPr/>
        <a:lstStyle/>
        <a:p>
          <a:endParaRPr lang="en-US"/>
        </a:p>
      </dgm:t>
    </dgm:pt>
    <dgm:pt modelId="{92A288D7-B91A-47FC-8F01-0D476F5F9341}" type="pres">
      <dgm:prSet presAssocID="{A990AD5A-500A-4A79-8C2E-845EAE7E81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CC9BBC-5181-4199-8AE4-40FF80ACBE15}" type="pres">
      <dgm:prSet presAssocID="{0CFB224F-89DC-4ABE-9DFA-409785F1EE48}" presName="centerShape" presStyleLbl="node0" presStyleIdx="0" presStyleCnt="1"/>
      <dgm:spPr/>
    </dgm:pt>
    <dgm:pt modelId="{9DAC0C36-A3F2-43CE-9663-D5CE1A5A9FCB}" type="pres">
      <dgm:prSet presAssocID="{2D209E1B-5757-4A87-B93F-C7C57D59566C}" presName="parTrans" presStyleLbl="bgSibTrans2D1" presStyleIdx="0" presStyleCnt="7"/>
      <dgm:spPr/>
    </dgm:pt>
    <dgm:pt modelId="{024AB49F-B5AA-43E3-99A2-0ABFCB031382}" type="pres">
      <dgm:prSet presAssocID="{7AEF19CC-F23F-492D-A78F-852B8BF38550}" presName="node" presStyleLbl="node1" presStyleIdx="0" presStyleCnt="7" custScaleX="99258" custScaleY="104980" custRadScaleRad="91978">
        <dgm:presLayoutVars>
          <dgm:bulletEnabled val="1"/>
        </dgm:presLayoutVars>
      </dgm:prSet>
      <dgm:spPr/>
    </dgm:pt>
    <dgm:pt modelId="{76522411-EDC8-4B2C-B9EF-53A4A19ED6DF}" type="pres">
      <dgm:prSet presAssocID="{A9EC17CC-547A-44B9-AE7C-10F3C2B722C8}" presName="parTrans" presStyleLbl="bgSibTrans2D1" presStyleIdx="1" presStyleCnt="7"/>
      <dgm:spPr/>
    </dgm:pt>
    <dgm:pt modelId="{357C4786-00D6-4C0E-BBE4-B368D5C3EF1B}" type="pres">
      <dgm:prSet presAssocID="{70F155AB-62E7-4E89-8953-D436001240B1}" presName="node" presStyleLbl="node1" presStyleIdx="1" presStyleCnt="7">
        <dgm:presLayoutVars>
          <dgm:bulletEnabled val="1"/>
        </dgm:presLayoutVars>
      </dgm:prSet>
      <dgm:spPr/>
    </dgm:pt>
    <dgm:pt modelId="{372171B0-6C68-448D-9096-A91103814B56}" type="pres">
      <dgm:prSet presAssocID="{6CCF68AA-C783-489D-945A-8A32EF48CB1F}" presName="parTrans" presStyleLbl="bgSibTrans2D1" presStyleIdx="2" presStyleCnt="7"/>
      <dgm:spPr/>
    </dgm:pt>
    <dgm:pt modelId="{85565C52-4949-4D48-93FB-01CC5BAD5BAF}" type="pres">
      <dgm:prSet presAssocID="{16A10F35-33E9-4794-ACA3-590796DC3CDD}" presName="node" presStyleLbl="node1" presStyleIdx="2" presStyleCnt="7">
        <dgm:presLayoutVars>
          <dgm:bulletEnabled val="1"/>
        </dgm:presLayoutVars>
      </dgm:prSet>
      <dgm:spPr/>
    </dgm:pt>
    <dgm:pt modelId="{DE156C7A-18DD-45D4-BD77-335B0DB1EE4F}" type="pres">
      <dgm:prSet presAssocID="{5348A5C7-D138-45AD-A128-D84D3E365430}" presName="parTrans" presStyleLbl="bgSibTrans2D1" presStyleIdx="3" presStyleCnt="7"/>
      <dgm:spPr/>
    </dgm:pt>
    <dgm:pt modelId="{6BE12559-B0DF-43FC-9EC4-0DB3331E566C}" type="pres">
      <dgm:prSet presAssocID="{1D60EECD-828C-4949-9938-F553A58965BB}" presName="node" presStyleLbl="node1" presStyleIdx="3" presStyleCnt="7">
        <dgm:presLayoutVars>
          <dgm:bulletEnabled val="1"/>
        </dgm:presLayoutVars>
      </dgm:prSet>
      <dgm:spPr/>
    </dgm:pt>
    <dgm:pt modelId="{D4FD0798-9CC6-4CFB-BBDB-D48B8C83C428}" type="pres">
      <dgm:prSet presAssocID="{065EB199-F5E9-4878-9945-D0E79C9E8838}" presName="parTrans" presStyleLbl="bgSibTrans2D1" presStyleIdx="4" presStyleCnt="7"/>
      <dgm:spPr/>
    </dgm:pt>
    <dgm:pt modelId="{CDCC4235-C706-40F6-BF28-119079273E9F}" type="pres">
      <dgm:prSet presAssocID="{D18F2BC2-4C9E-43A0-A737-794CDC178DD0}" presName="node" presStyleLbl="node1" presStyleIdx="4" presStyleCnt="7">
        <dgm:presLayoutVars>
          <dgm:bulletEnabled val="1"/>
        </dgm:presLayoutVars>
      </dgm:prSet>
      <dgm:spPr/>
    </dgm:pt>
    <dgm:pt modelId="{447D4B81-86D2-40F4-A9F1-0A5F7AD19768}" type="pres">
      <dgm:prSet presAssocID="{E6552E48-E981-4DF2-9A8E-5D854D0C8777}" presName="parTrans" presStyleLbl="bgSibTrans2D1" presStyleIdx="5" presStyleCnt="7"/>
      <dgm:spPr/>
    </dgm:pt>
    <dgm:pt modelId="{88F41EA8-CE6C-46FF-8E4C-B1570ADD0CB1}" type="pres">
      <dgm:prSet presAssocID="{892391A1-CB82-469D-AECB-25EC4FFD8905}" presName="node" presStyleLbl="node1" presStyleIdx="5" presStyleCnt="7">
        <dgm:presLayoutVars>
          <dgm:bulletEnabled val="1"/>
        </dgm:presLayoutVars>
      </dgm:prSet>
      <dgm:spPr/>
    </dgm:pt>
    <dgm:pt modelId="{D290175A-FFA6-4429-B491-B967B1AF5E2A}" type="pres">
      <dgm:prSet presAssocID="{4C4581F2-0B3C-4484-A0C4-AB67A12E150C}" presName="parTrans" presStyleLbl="bgSibTrans2D1" presStyleIdx="6" presStyleCnt="7"/>
      <dgm:spPr/>
    </dgm:pt>
    <dgm:pt modelId="{A1A60B27-08DF-4AAA-AB01-F96478573CA1}" type="pres">
      <dgm:prSet presAssocID="{4E19655F-ED21-43B3-A7FE-D4BD60735E47}" presName="node" presStyleLbl="node1" presStyleIdx="6" presStyleCnt="7">
        <dgm:presLayoutVars>
          <dgm:bulletEnabled val="1"/>
        </dgm:presLayoutVars>
      </dgm:prSet>
      <dgm:spPr/>
    </dgm:pt>
  </dgm:ptLst>
  <dgm:cxnLst>
    <dgm:cxn modelId="{F2363202-7CE4-4A1A-AACC-A3FDA0263045}" srcId="{0CFB224F-89DC-4ABE-9DFA-409785F1EE48}" destId="{7AEF19CC-F23F-492D-A78F-852B8BF38550}" srcOrd="0" destOrd="0" parTransId="{2D209E1B-5757-4A87-B93F-C7C57D59566C}" sibTransId="{6F13721A-EF6A-417D-8D94-2DA3E8278339}"/>
    <dgm:cxn modelId="{B854240E-46B8-4EAE-AD56-744524D7ED47}" type="presOf" srcId="{4C4581F2-0B3C-4484-A0C4-AB67A12E150C}" destId="{D290175A-FFA6-4429-B491-B967B1AF5E2A}" srcOrd="0" destOrd="0" presId="urn:microsoft.com/office/officeart/2005/8/layout/radial4"/>
    <dgm:cxn modelId="{D81AB30E-A804-46ED-842A-5AB5060BDEBC}" srcId="{6B443757-CC04-4844-9E5F-5662A2B4A890}" destId="{05829B93-BB0D-48C9-9197-39499C1FFA02}" srcOrd="1" destOrd="0" parTransId="{A562C7CC-F977-4C15-B16E-B120A2524061}" sibTransId="{042B1575-4BFF-43BB-8FFD-6EDA4F012054}"/>
    <dgm:cxn modelId="{E2964C1C-73DB-4C15-8509-BC575E272809}" srcId="{0CFB224F-89DC-4ABE-9DFA-409785F1EE48}" destId="{4E19655F-ED21-43B3-A7FE-D4BD60735E47}" srcOrd="6" destOrd="0" parTransId="{4C4581F2-0B3C-4484-A0C4-AB67A12E150C}" sibTransId="{FF84516C-1CF3-49EA-B5A9-00C9E4DEBF40}"/>
    <dgm:cxn modelId="{81935122-1688-482D-8D01-238EDDF3043D}" type="presOf" srcId="{2D209E1B-5757-4A87-B93F-C7C57D59566C}" destId="{9DAC0C36-A3F2-43CE-9663-D5CE1A5A9FCB}" srcOrd="0" destOrd="0" presId="urn:microsoft.com/office/officeart/2005/8/layout/radial4"/>
    <dgm:cxn modelId="{EAEEB324-1A12-44CB-8646-65BBB798BA09}" type="presOf" srcId="{7AEF19CC-F23F-492D-A78F-852B8BF38550}" destId="{024AB49F-B5AA-43E3-99A2-0ABFCB031382}" srcOrd="0" destOrd="0" presId="urn:microsoft.com/office/officeart/2005/8/layout/radial4"/>
    <dgm:cxn modelId="{9C46CD37-BE31-46CF-976A-EF4FAE4CDB57}" type="presOf" srcId="{D18F2BC2-4C9E-43A0-A737-794CDC178DD0}" destId="{CDCC4235-C706-40F6-BF28-119079273E9F}" srcOrd="0" destOrd="0" presId="urn:microsoft.com/office/officeart/2005/8/layout/radial4"/>
    <dgm:cxn modelId="{DFBAA63B-A41C-4D1F-857C-AEC499A4251B}" srcId="{10687645-293D-4BC2-8988-15682B7855B3}" destId="{588A9EC4-75D2-4473-AEB0-8F91BC3D1E9F}" srcOrd="1" destOrd="0" parTransId="{9B4A429E-F4CB-406D-AC85-9153997026DD}" sibTransId="{C5F39533-4A8C-4D5D-B119-ACD1F8272CF6}"/>
    <dgm:cxn modelId="{044B055F-B234-4BC3-9F35-23DFD1706895}" type="presOf" srcId="{0CFB224F-89DC-4ABE-9DFA-409785F1EE48}" destId="{6FCC9BBC-5181-4199-8AE4-40FF80ACBE15}" srcOrd="0" destOrd="0" presId="urn:microsoft.com/office/officeart/2005/8/layout/radial4"/>
    <dgm:cxn modelId="{34B2ED47-BAE6-4FF8-B7B2-5A133FC21D34}" type="presOf" srcId="{A9EC17CC-547A-44B9-AE7C-10F3C2B722C8}" destId="{76522411-EDC8-4B2C-B9EF-53A4A19ED6DF}" srcOrd="0" destOrd="0" presId="urn:microsoft.com/office/officeart/2005/8/layout/radial4"/>
    <dgm:cxn modelId="{5917736F-8561-4DD9-B79D-B23441DDF6E8}" type="presOf" srcId="{70F155AB-62E7-4E89-8953-D436001240B1}" destId="{357C4786-00D6-4C0E-BBE4-B368D5C3EF1B}" srcOrd="0" destOrd="0" presId="urn:microsoft.com/office/officeart/2005/8/layout/radial4"/>
    <dgm:cxn modelId="{06FA6E72-9C2D-49B6-A75D-EA68E42670A1}" srcId="{10687645-293D-4BC2-8988-15682B7855B3}" destId="{F6DC261A-245E-419E-AA91-3E934772D8C1}" srcOrd="0" destOrd="0" parTransId="{102DA153-FF1A-4066-A0E2-F36392339A68}" sibTransId="{B5BC14B3-1647-4DE1-A346-B5336DCE8D55}"/>
    <dgm:cxn modelId="{60E1C453-9E2C-4E6F-841C-C7F3AAB3B60B}" type="presOf" srcId="{E6552E48-E981-4DF2-9A8E-5D854D0C8777}" destId="{447D4B81-86D2-40F4-A9F1-0A5F7AD19768}" srcOrd="0" destOrd="0" presId="urn:microsoft.com/office/officeart/2005/8/layout/radial4"/>
    <dgm:cxn modelId="{32E29476-A798-465B-B408-31D9ED822975}" srcId="{A990AD5A-500A-4A79-8C2E-845EAE7E8156}" destId="{10687645-293D-4BC2-8988-15682B7855B3}" srcOrd="1" destOrd="0" parTransId="{E57D1816-F6B7-4526-9141-F2475669C808}" sibTransId="{B091170F-81BB-49BD-B4DF-14E1CA81FE81}"/>
    <dgm:cxn modelId="{4F203257-FB77-4C03-83DD-350B35FC6C4E}" srcId="{A990AD5A-500A-4A79-8C2E-845EAE7E8156}" destId="{0CFB224F-89DC-4ABE-9DFA-409785F1EE48}" srcOrd="0" destOrd="0" parTransId="{8878E2EB-674C-4F66-9B66-797117112133}" sibTransId="{0F6A85F1-9974-41A8-9F7F-358B0DB49C56}"/>
    <dgm:cxn modelId="{C0CC4279-A98A-45DC-B22D-F1B47DE6E230}" type="presOf" srcId="{6CCF68AA-C783-489D-945A-8A32EF48CB1F}" destId="{372171B0-6C68-448D-9096-A91103814B56}" srcOrd="0" destOrd="0" presId="urn:microsoft.com/office/officeart/2005/8/layout/radial4"/>
    <dgm:cxn modelId="{BFC57782-DB48-4604-A58E-FD5EF7C830CA}" type="presOf" srcId="{065EB199-F5E9-4878-9945-D0E79C9E8838}" destId="{D4FD0798-9CC6-4CFB-BBDB-D48B8C83C428}" srcOrd="0" destOrd="0" presId="urn:microsoft.com/office/officeart/2005/8/layout/radial4"/>
    <dgm:cxn modelId="{C1F9AE90-2F00-4768-9D39-72D0DF39B43D}" type="presOf" srcId="{4E19655F-ED21-43B3-A7FE-D4BD60735E47}" destId="{A1A60B27-08DF-4AAA-AB01-F96478573CA1}" srcOrd="0" destOrd="0" presId="urn:microsoft.com/office/officeart/2005/8/layout/radial4"/>
    <dgm:cxn modelId="{9A27F290-9DCA-423B-9FCF-CFB3733E0B18}" srcId="{0CFB224F-89DC-4ABE-9DFA-409785F1EE48}" destId="{16A10F35-33E9-4794-ACA3-590796DC3CDD}" srcOrd="2" destOrd="0" parTransId="{6CCF68AA-C783-489D-945A-8A32EF48CB1F}" sibTransId="{4AB65A3B-5C0C-4394-AF59-8FDB33E1D09A}"/>
    <dgm:cxn modelId="{E3D803A0-66C4-4350-8A82-A59FCE680331}" type="presOf" srcId="{5348A5C7-D138-45AD-A128-D84D3E365430}" destId="{DE156C7A-18DD-45D4-BD77-335B0DB1EE4F}" srcOrd="0" destOrd="0" presId="urn:microsoft.com/office/officeart/2005/8/layout/radial4"/>
    <dgm:cxn modelId="{3E5B0AB4-B41C-4C3D-A451-6BDCB7F452E0}" srcId="{6B443757-CC04-4844-9E5F-5662A2B4A890}" destId="{9456908C-1DA2-4673-8918-0411797542CA}" srcOrd="0" destOrd="0" parTransId="{1B6DD56C-C7A1-4D3B-AA3B-D1B6B234BD13}" sibTransId="{ACFA4D5A-D16B-43DC-9F0F-7730DD76A485}"/>
    <dgm:cxn modelId="{4E825FC4-AFD4-4E29-AD6C-A2D0662D6214}" srcId="{0CFB224F-89DC-4ABE-9DFA-409785F1EE48}" destId="{70F155AB-62E7-4E89-8953-D436001240B1}" srcOrd="1" destOrd="0" parTransId="{A9EC17CC-547A-44B9-AE7C-10F3C2B722C8}" sibTransId="{FB89F27A-5498-4503-BEA7-EF36C5377DE3}"/>
    <dgm:cxn modelId="{5CA591C4-AC96-4704-9086-AFEAF53F53EC}" srcId="{0CFB224F-89DC-4ABE-9DFA-409785F1EE48}" destId="{1D60EECD-828C-4949-9938-F553A58965BB}" srcOrd="3" destOrd="0" parTransId="{5348A5C7-D138-45AD-A128-D84D3E365430}" sibTransId="{132EE779-13CC-42C2-ADA9-D227D8F64E95}"/>
    <dgm:cxn modelId="{4296E1C6-E05C-4A8D-BC02-08D3C0BB1787}" type="presOf" srcId="{1D60EECD-828C-4949-9938-F553A58965BB}" destId="{6BE12559-B0DF-43FC-9EC4-0DB3331E566C}" srcOrd="0" destOrd="0" presId="urn:microsoft.com/office/officeart/2005/8/layout/radial4"/>
    <dgm:cxn modelId="{5E08A9C9-B24D-457B-BF43-F2B6FB28D3BF}" srcId="{0CFB224F-89DC-4ABE-9DFA-409785F1EE48}" destId="{D18F2BC2-4C9E-43A0-A737-794CDC178DD0}" srcOrd="4" destOrd="0" parTransId="{065EB199-F5E9-4878-9945-D0E79C9E8838}" sibTransId="{CF736C15-0626-4FE2-85E8-845B23295C31}"/>
    <dgm:cxn modelId="{2F144EDB-1272-4982-AD24-026DACB27723}" type="presOf" srcId="{16A10F35-33E9-4794-ACA3-590796DC3CDD}" destId="{85565C52-4949-4D48-93FB-01CC5BAD5BAF}" srcOrd="0" destOrd="0" presId="urn:microsoft.com/office/officeart/2005/8/layout/radial4"/>
    <dgm:cxn modelId="{FBD3E7DC-307C-4363-A111-1DC18F584636}" srcId="{A990AD5A-500A-4A79-8C2E-845EAE7E8156}" destId="{6B443757-CC04-4844-9E5F-5662A2B4A890}" srcOrd="2" destOrd="0" parTransId="{59D9E88B-9E3A-4FBD-84FF-E1EA1CE1542D}" sibTransId="{20992E0E-F6C7-4B9E-BB17-0B0342F2DA31}"/>
    <dgm:cxn modelId="{5A3BD2E2-ACE6-4ACB-98F9-8F4D1DC6515C}" type="presOf" srcId="{892391A1-CB82-469D-AECB-25EC4FFD8905}" destId="{88F41EA8-CE6C-46FF-8E4C-B1570ADD0CB1}" srcOrd="0" destOrd="0" presId="urn:microsoft.com/office/officeart/2005/8/layout/radial4"/>
    <dgm:cxn modelId="{DA1A85E8-A9B2-4C9B-B292-66D2EC7BB497}" type="presOf" srcId="{A990AD5A-500A-4A79-8C2E-845EAE7E8156}" destId="{92A288D7-B91A-47FC-8F01-0D476F5F9341}" srcOrd="0" destOrd="0" presId="urn:microsoft.com/office/officeart/2005/8/layout/radial4"/>
    <dgm:cxn modelId="{A73AD4F8-5D1C-4399-B899-3D7166863833}" srcId="{0CFB224F-89DC-4ABE-9DFA-409785F1EE48}" destId="{892391A1-CB82-469D-AECB-25EC4FFD8905}" srcOrd="5" destOrd="0" parTransId="{E6552E48-E981-4DF2-9A8E-5D854D0C8777}" sibTransId="{87AC27DC-53F7-4D3C-BA3C-57E1CC4F2E88}"/>
    <dgm:cxn modelId="{3EF16212-86CA-4C02-B84C-F8810C6CEB11}" type="presParOf" srcId="{92A288D7-B91A-47FC-8F01-0D476F5F9341}" destId="{6FCC9BBC-5181-4199-8AE4-40FF80ACBE15}" srcOrd="0" destOrd="0" presId="urn:microsoft.com/office/officeart/2005/8/layout/radial4"/>
    <dgm:cxn modelId="{9089C0CE-1ADE-4E07-96A6-9DBA2094B4B0}" type="presParOf" srcId="{92A288D7-B91A-47FC-8F01-0D476F5F9341}" destId="{9DAC0C36-A3F2-43CE-9663-D5CE1A5A9FCB}" srcOrd="1" destOrd="0" presId="urn:microsoft.com/office/officeart/2005/8/layout/radial4"/>
    <dgm:cxn modelId="{7509079B-1BA9-46FD-96DF-91AEA344ACC1}" type="presParOf" srcId="{92A288D7-B91A-47FC-8F01-0D476F5F9341}" destId="{024AB49F-B5AA-43E3-99A2-0ABFCB031382}" srcOrd="2" destOrd="0" presId="urn:microsoft.com/office/officeart/2005/8/layout/radial4"/>
    <dgm:cxn modelId="{930104EA-7F9E-43A2-A320-9EA344E86D00}" type="presParOf" srcId="{92A288D7-B91A-47FC-8F01-0D476F5F9341}" destId="{76522411-EDC8-4B2C-B9EF-53A4A19ED6DF}" srcOrd="3" destOrd="0" presId="urn:microsoft.com/office/officeart/2005/8/layout/radial4"/>
    <dgm:cxn modelId="{15C4CA34-DBFB-46E3-B01E-6A64DB1E0F48}" type="presParOf" srcId="{92A288D7-B91A-47FC-8F01-0D476F5F9341}" destId="{357C4786-00D6-4C0E-BBE4-B368D5C3EF1B}" srcOrd="4" destOrd="0" presId="urn:microsoft.com/office/officeart/2005/8/layout/radial4"/>
    <dgm:cxn modelId="{CB0FD2C3-F443-45C7-85FA-C36ABF2E2A24}" type="presParOf" srcId="{92A288D7-B91A-47FC-8F01-0D476F5F9341}" destId="{372171B0-6C68-448D-9096-A91103814B56}" srcOrd="5" destOrd="0" presId="urn:microsoft.com/office/officeart/2005/8/layout/radial4"/>
    <dgm:cxn modelId="{A1420E51-89CD-43BF-AE41-68380E45B458}" type="presParOf" srcId="{92A288D7-B91A-47FC-8F01-0D476F5F9341}" destId="{85565C52-4949-4D48-93FB-01CC5BAD5BAF}" srcOrd="6" destOrd="0" presId="urn:microsoft.com/office/officeart/2005/8/layout/radial4"/>
    <dgm:cxn modelId="{1E1CD359-9383-4B22-9C93-05E7DE2C3C2C}" type="presParOf" srcId="{92A288D7-B91A-47FC-8F01-0D476F5F9341}" destId="{DE156C7A-18DD-45D4-BD77-335B0DB1EE4F}" srcOrd="7" destOrd="0" presId="urn:microsoft.com/office/officeart/2005/8/layout/radial4"/>
    <dgm:cxn modelId="{F4DC8E87-72FD-48A1-9DAA-66EEA7D6C7B3}" type="presParOf" srcId="{92A288D7-B91A-47FC-8F01-0D476F5F9341}" destId="{6BE12559-B0DF-43FC-9EC4-0DB3331E566C}" srcOrd="8" destOrd="0" presId="urn:microsoft.com/office/officeart/2005/8/layout/radial4"/>
    <dgm:cxn modelId="{996FCA37-92AE-4E0D-ACE2-ECBAB6EE132B}" type="presParOf" srcId="{92A288D7-B91A-47FC-8F01-0D476F5F9341}" destId="{D4FD0798-9CC6-4CFB-BBDB-D48B8C83C428}" srcOrd="9" destOrd="0" presId="urn:microsoft.com/office/officeart/2005/8/layout/radial4"/>
    <dgm:cxn modelId="{4D5F9476-CD02-4D08-954B-291031D24A1D}" type="presParOf" srcId="{92A288D7-B91A-47FC-8F01-0D476F5F9341}" destId="{CDCC4235-C706-40F6-BF28-119079273E9F}" srcOrd="10" destOrd="0" presId="urn:microsoft.com/office/officeart/2005/8/layout/radial4"/>
    <dgm:cxn modelId="{41FEF4CE-6014-46F2-A5AA-E2D70CB573D2}" type="presParOf" srcId="{92A288D7-B91A-47FC-8F01-0D476F5F9341}" destId="{447D4B81-86D2-40F4-A9F1-0A5F7AD19768}" srcOrd="11" destOrd="0" presId="urn:microsoft.com/office/officeart/2005/8/layout/radial4"/>
    <dgm:cxn modelId="{48D44B96-A09A-4870-A309-C1A6481882F5}" type="presParOf" srcId="{92A288D7-B91A-47FC-8F01-0D476F5F9341}" destId="{88F41EA8-CE6C-46FF-8E4C-B1570ADD0CB1}" srcOrd="12" destOrd="0" presId="urn:microsoft.com/office/officeart/2005/8/layout/radial4"/>
    <dgm:cxn modelId="{309E33B0-175E-4D2E-87FA-BC456E1DFEE4}" type="presParOf" srcId="{92A288D7-B91A-47FC-8F01-0D476F5F9341}" destId="{D290175A-FFA6-4429-B491-B967B1AF5E2A}" srcOrd="13" destOrd="0" presId="urn:microsoft.com/office/officeart/2005/8/layout/radial4"/>
    <dgm:cxn modelId="{BA0AC0C0-9985-44D6-BF3C-160E53B8B885}" type="presParOf" srcId="{92A288D7-B91A-47FC-8F01-0D476F5F9341}" destId="{A1A60B27-08DF-4AAA-AB01-F96478573CA1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49C5F-1B41-488A-A785-5A46017E17E2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19E39F-B172-4697-850A-C9A77B01B7E6}">
      <dgm:prSet phldrT="[Text]" custT="1"/>
      <dgm:spPr/>
      <dgm:t>
        <a:bodyPr/>
        <a:lstStyle/>
        <a:p>
          <a:endParaRPr lang="en-US" sz="1700" dirty="0"/>
        </a:p>
        <a:p>
          <a:endParaRPr lang="en-US" sz="1700" dirty="0"/>
        </a:p>
        <a:p>
          <a:r>
            <a:rPr lang="en-US" sz="1700" dirty="0"/>
            <a:t>Revision of the Atomic Energy Law Accession  &amp; Implementation of international legal instruments, </a:t>
          </a:r>
        </a:p>
        <a:p>
          <a:r>
            <a:rPr lang="en-US" sz="1700" dirty="0"/>
            <a:t>aw</a:t>
          </a:r>
        </a:p>
        <a:p>
          <a:endParaRPr lang="en-US" sz="1700" dirty="0"/>
        </a:p>
      </dgm:t>
    </dgm:pt>
    <dgm:pt modelId="{002CC9CA-1457-43FE-8B60-05513F06F723}" type="parTrans" cxnId="{9A1E375A-D3F8-4FD0-89C0-F3783B71BD53}">
      <dgm:prSet/>
      <dgm:spPr/>
      <dgm:t>
        <a:bodyPr/>
        <a:lstStyle/>
        <a:p>
          <a:endParaRPr lang="en-US"/>
        </a:p>
      </dgm:t>
    </dgm:pt>
    <dgm:pt modelId="{CC8B317F-871E-41F5-B4D3-079CC3FF5413}" type="sibTrans" cxnId="{9A1E375A-D3F8-4FD0-89C0-F3783B71BD53}">
      <dgm:prSet/>
      <dgm:spPr/>
      <dgm:t>
        <a:bodyPr/>
        <a:lstStyle/>
        <a:p>
          <a:endParaRPr lang="en-US"/>
        </a:p>
      </dgm:t>
    </dgm:pt>
    <dgm:pt modelId="{E5174F84-EFC8-4297-8384-3A3FC917E412}">
      <dgm:prSet phldrT="[Text]" custT="1"/>
      <dgm:spPr/>
      <dgm:t>
        <a:bodyPr/>
        <a:lstStyle/>
        <a:p>
          <a:r>
            <a:rPr lang="en-US" sz="1600" dirty="0"/>
            <a:t>Regulations, (Circulars) Guides on radiation and nuclear safety issued, internal procedures for licensing and inspect developed and </a:t>
          </a:r>
          <a:r>
            <a:rPr lang="en-US" sz="1600" dirty="0" err="1"/>
            <a:t>implem</a:t>
          </a:r>
          <a:endParaRPr lang="en-US" sz="1600" dirty="0"/>
        </a:p>
      </dgm:t>
    </dgm:pt>
    <dgm:pt modelId="{593EADF9-FB53-4064-B901-C9E85BE652C8}" type="parTrans" cxnId="{F522218E-571A-4668-9039-FC6F4B22CDEC}">
      <dgm:prSet/>
      <dgm:spPr/>
      <dgm:t>
        <a:bodyPr/>
        <a:lstStyle/>
        <a:p>
          <a:endParaRPr lang="en-US"/>
        </a:p>
      </dgm:t>
    </dgm:pt>
    <dgm:pt modelId="{7DE7754B-7149-4837-9AB6-107392AC3F67}" type="sibTrans" cxnId="{F522218E-571A-4668-9039-FC6F4B22CDEC}">
      <dgm:prSet/>
      <dgm:spPr/>
      <dgm:t>
        <a:bodyPr/>
        <a:lstStyle/>
        <a:p>
          <a:endParaRPr lang="en-US"/>
        </a:p>
      </dgm:t>
    </dgm:pt>
    <dgm:pt modelId="{6E6EB09C-0E79-43FC-A466-067BF7A1A564}">
      <dgm:prSet phldrT="[Text]" custT="1"/>
      <dgm:spPr/>
      <dgm:t>
        <a:bodyPr/>
        <a:lstStyle/>
        <a:p>
          <a:r>
            <a:rPr lang="en-US" sz="1600" dirty="0"/>
            <a:t>Development Regulations (Circulars) on emergency preparedness and response </a:t>
          </a:r>
        </a:p>
      </dgm:t>
    </dgm:pt>
    <dgm:pt modelId="{AAD80454-99F5-4C5B-A94F-CDE8398C3F48}" type="parTrans" cxnId="{9A29B060-E4E1-46E6-A518-33507162EEA3}">
      <dgm:prSet/>
      <dgm:spPr/>
      <dgm:t>
        <a:bodyPr/>
        <a:lstStyle/>
        <a:p>
          <a:endParaRPr lang="en-US"/>
        </a:p>
      </dgm:t>
    </dgm:pt>
    <dgm:pt modelId="{99708090-512E-4C68-83D4-3D797D664776}" type="sibTrans" cxnId="{9A29B060-E4E1-46E6-A518-33507162EEA3}">
      <dgm:prSet/>
      <dgm:spPr/>
      <dgm:t>
        <a:bodyPr/>
        <a:lstStyle/>
        <a:p>
          <a:endParaRPr lang="en-US"/>
        </a:p>
      </dgm:t>
    </dgm:pt>
    <dgm:pt modelId="{7C426BF2-4991-4C55-99EB-61E5FAE6436F}">
      <dgm:prSet phldrT="[Text]" custT="1"/>
      <dgm:spPr/>
      <dgm:t>
        <a:bodyPr/>
        <a:lstStyle/>
        <a:p>
          <a:r>
            <a:rPr lang="en-US" sz="1400" dirty="0"/>
            <a:t> </a:t>
          </a:r>
          <a:r>
            <a:rPr lang="en-US" sz="1600" dirty="0"/>
            <a:t>Human Resources and institutional capacity being developed and Nuclear Safety culture Promoted</a:t>
          </a:r>
        </a:p>
        <a:p>
          <a:endParaRPr lang="en-US" sz="1400" dirty="0"/>
        </a:p>
      </dgm:t>
    </dgm:pt>
    <dgm:pt modelId="{1A729382-5079-48E5-9BE4-D48FA3FBB591}" type="parTrans" cxnId="{7E677C55-AC0B-4828-BD99-022DF8D13664}">
      <dgm:prSet/>
      <dgm:spPr/>
      <dgm:t>
        <a:bodyPr/>
        <a:lstStyle/>
        <a:p>
          <a:endParaRPr lang="en-US"/>
        </a:p>
      </dgm:t>
    </dgm:pt>
    <dgm:pt modelId="{9AC9FACF-B75C-4243-8A12-FA717257C9F4}" type="sibTrans" cxnId="{7E677C55-AC0B-4828-BD99-022DF8D13664}">
      <dgm:prSet/>
      <dgm:spPr/>
      <dgm:t>
        <a:bodyPr/>
        <a:lstStyle/>
        <a:p>
          <a:endParaRPr lang="en-US"/>
        </a:p>
      </dgm:t>
    </dgm:pt>
    <dgm:pt modelId="{6597E379-D710-4AD7-AB1B-C28EEF059A66}">
      <dgm:prSet phldrT="[Text]" custT="1"/>
      <dgm:spPr/>
      <dgm:t>
        <a:bodyPr/>
        <a:lstStyle/>
        <a:p>
          <a:r>
            <a:rPr lang="en-US" sz="1600" dirty="0"/>
            <a:t>Enhanced technical infrastructure and capacity in radiation and nuclear safety, licensing, inspection  emergency prep and  response, </a:t>
          </a:r>
        </a:p>
      </dgm:t>
    </dgm:pt>
    <dgm:pt modelId="{5FB16858-3025-4119-91EC-CE9AFA1F1B6B}" type="parTrans" cxnId="{EDDCD8A2-B183-4FBC-91E7-E0855170155E}">
      <dgm:prSet/>
      <dgm:spPr/>
      <dgm:t>
        <a:bodyPr/>
        <a:lstStyle/>
        <a:p>
          <a:endParaRPr lang="en-US"/>
        </a:p>
      </dgm:t>
    </dgm:pt>
    <dgm:pt modelId="{DA35550D-EC6F-41A0-8E5C-09E655DDC19F}" type="sibTrans" cxnId="{EDDCD8A2-B183-4FBC-91E7-E0855170155E}">
      <dgm:prSet/>
      <dgm:spPr/>
      <dgm:t>
        <a:bodyPr/>
        <a:lstStyle/>
        <a:p>
          <a:endParaRPr lang="en-US"/>
        </a:p>
      </dgm:t>
    </dgm:pt>
    <dgm:pt modelId="{96912B52-1008-4991-878C-5F7EE82F3864}">
      <dgm:prSet phldrT="[Text]"/>
      <dgm:spPr/>
      <dgm:t>
        <a:bodyPr/>
        <a:lstStyle/>
        <a:p>
          <a:r>
            <a:rPr lang="en-US" dirty="0"/>
            <a:t>Establishment of a National Emergency Response Plan</a:t>
          </a:r>
        </a:p>
      </dgm:t>
    </dgm:pt>
    <dgm:pt modelId="{E4BC8DD3-D033-4FE8-BF46-8862D43643BC}" type="parTrans" cxnId="{F6AE4E32-F230-4E98-8CF8-838C0402D8BA}">
      <dgm:prSet/>
      <dgm:spPr/>
      <dgm:t>
        <a:bodyPr/>
        <a:lstStyle/>
        <a:p>
          <a:endParaRPr lang="en-US"/>
        </a:p>
      </dgm:t>
    </dgm:pt>
    <dgm:pt modelId="{F5381AEC-58F0-45D6-9165-3D6EE957D6B0}" type="sibTrans" cxnId="{F6AE4E32-F230-4E98-8CF8-838C0402D8BA}">
      <dgm:prSet/>
      <dgm:spPr/>
      <dgm:t>
        <a:bodyPr/>
        <a:lstStyle/>
        <a:p>
          <a:endParaRPr lang="en-US"/>
        </a:p>
      </dgm:t>
    </dgm:pt>
    <dgm:pt modelId="{E04688C7-945F-4E06-B80F-3910B160BC54}">
      <dgm:prSet phldrT="[Text]"/>
      <dgm:spPr/>
      <dgm:t>
        <a:bodyPr/>
        <a:lstStyle/>
        <a:p>
          <a:r>
            <a:rPr lang="en-US" dirty="0"/>
            <a:t>Implementation of Radiological and Nuclear Emergency Preparedness and Response Plan</a:t>
          </a:r>
        </a:p>
      </dgm:t>
    </dgm:pt>
    <dgm:pt modelId="{95777411-C1C8-4513-BE2A-C60A14BCC4FA}" type="parTrans" cxnId="{6C523B0E-CACF-434B-B31E-82C553179C4F}">
      <dgm:prSet/>
      <dgm:spPr/>
      <dgm:t>
        <a:bodyPr/>
        <a:lstStyle/>
        <a:p>
          <a:endParaRPr lang="en-US"/>
        </a:p>
      </dgm:t>
    </dgm:pt>
    <dgm:pt modelId="{713DCB84-132E-47EA-A2CD-88FE31E72506}" type="sibTrans" cxnId="{6C523B0E-CACF-434B-B31E-82C553179C4F}">
      <dgm:prSet/>
      <dgm:spPr/>
      <dgm:t>
        <a:bodyPr/>
        <a:lstStyle/>
        <a:p>
          <a:endParaRPr lang="en-US"/>
        </a:p>
      </dgm:t>
    </dgm:pt>
    <dgm:pt modelId="{84ECBC2B-341F-4D7B-A97F-84675767D989}" type="pres">
      <dgm:prSet presAssocID="{39D49C5F-1B41-488A-A785-5A46017E17E2}" presName="Name0" presStyleCnt="0">
        <dgm:presLayoutVars>
          <dgm:dir/>
          <dgm:resizeHandles/>
        </dgm:presLayoutVars>
      </dgm:prSet>
      <dgm:spPr/>
    </dgm:pt>
    <dgm:pt modelId="{F5035CE0-1917-40C3-A819-32CBF757479E}" type="pres">
      <dgm:prSet presAssocID="{AF19E39F-B172-4697-850A-C9A77B01B7E6}" presName="compNode" presStyleCnt="0"/>
      <dgm:spPr/>
    </dgm:pt>
    <dgm:pt modelId="{4E3EBC97-3C0F-4AF7-8223-E9B5655FFFBF}" type="pres">
      <dgm:prSet presAssocID="{AF19E39F-B172-4697-850A-C9A77B01B7E6}" presName="dummyConnPt" presStyleCnt="0"/>
      <dgm:spPr/>
    </dgm:pt>
    <dgm:pt modelId="{9B779F4C-E385-4C9C-993B-0B1ABC725753}" type="pres">
      <dgm:prSet presAssocID="{AF19E39F-B172-4697-850A-C9A77B01B7E6}" presName="node" presStyleLbl="node1" presStyleIdx="0" presStyleCnt="7">
        <dgm:presLayoutVars>
          <dgm:bulletEnabled val="1"/>
        </dgm:presLayoutVars>
      </dgm:prSet>
      <dgm:spPr/>
    </dgm:pt>
    <dgm:pt modelId="{3EFBA4EB-7060-4200-8185-D635DA527493}" type="pres">
      <dgm:prSet presAssocID="{CC8B317F-871E-41F5-B4D3-079CC3FF5413}" presName="sibTrans" presStyleLbl="bgSibTrans2D1" presStyleIdx="0" presStyleCnt="6"/>
      <dgm:spPr/>
    </dgm:pt>
    <dgm:pt modelId="{BF7E571F-E408-48B5-A413-8C5BA1623A32}" type="pres">
      <dgm:prSet presAssocID="{E5174F84-EFC8-4297-8384-3A3FC917E412}" presName="compNode" presStyleCnt="0"/>
      <dgm:spPr/>
    </dgm:pt>
    <dgm:pt modelId="{5094CAB6-5470-438C-A1F5-9A26ABAE8167}" type="pres">
      <dgm:prSet presAssocID="{E5174F84-EFC8-4297-8384-3A3FC917E412}" presName="dummyConnPt" presStyleCnt="0"/>
      <dgm:spPr/>
    </dgm:pt>
    <dgm:pt modelId="{FFDCE9E1-77C7-4D54-9C60-8D6125B9B0C9}" type="pres">
      <dgm:prSet presAssocID="{E5174F84-EFC8-4297-8384-3A3FC917E412}" presName="node" presStyleLbl="node1" presStyleIdx="1" presStyleCnt="7">
        <dgm:presLayoutVars>
          <dgm:bulletEnabled val="1"/>
        </dgm:presLayoutVars>
      </dgm:prSet>
      <dgm:spPr/>
    </dgm:pt>
    <dgm:pt modelId="{6407E199-4A86-474B-A146-87E6216817AA}" type="pres">
      <dgm:prSet presAssocID="{7DE7754B-7149-4837-9AB6-107392AC3F67}" presName="sibTrans" presStyleLbl="bgSibTrans2D1" presStyleIdx="1" presStyleCnt="6"/>
      <dgm:spPr/>
    </dgm:pt>
    <dgm:pt modelId="{AD4EDE82-2F69-49F5-B46A-7C764E2B50B4}" type="pres">
      <dgm:prSet presAssocID="{6E6EB09C-0E79-43FC-A466-067BF7A1A564}" presName="compNode" presStyleCnt="0"/>
      <dgm:spPr/>
    </dgm:pt>
    <dgm:pt modelId="{742D05F5-3F1E-4AC5-929F-01B1528AB01A}" type="pres">
      <dgm:prSet presAssocID="{6E6EB09C-0E79-43FC-A466-067BF7A1A564}" presName="dummyConnPt" presStyleCnt="0"/>
      <dgm:spPr/>
    </dgm:pt>
    <dgm:pt modelId="{914AA025-3B2B-4341-BB68-5528FE817A34}" type="pres">
      <dgm:prSet presAssocID="{6E6EB09C-0E79-43FC-A466-067BF7A1A564}" presName="node" presStyleLbl="node1" presStyleIdx="2" presStyleCnt="7">
        <dgm:presLayoutVars>
          <dgm:bulletEnabled val="1"/>
        </dgm:presLayoutVars>
      </dgm:prSet>
      <dgm:spPr/>
    </dgm:pt>
    <dgm:pt modelId="{625BD59D-8179-4905-BD3E-1FA55D12E258}" type="pres">
      <dgm:prSet presAssocID="{99708090-512E-4C68-83D4-3D797D664776}" presName="sibTrans" presStyleLbl="bgSibTrans2D1" presStyleIdx="2" presStyleCnt="6"/>
      <dgm:spPr/>
    </dgm:pt>
    <dgm:pt modelId="{E58B304A-5EE9-4AF1-8714-E4C3B69E2765}" type="pres">
      <dgm:prSet presAssocID="{7C426BF2-4991-4C55-99EB-61E5FAE6436F}" presName="compNode" presStyleCnt="0"/>
      <dgm:spPr/>
    </dgm:pt>
    <dgm:pt modelId="{A83F9479-3EEA-4B19-B9B0-1C4A7CC1C46A}" type="pres">
      <dgm:prSet presAssocID="{7C426BF2-4991-4C55-99EB-61E5FAE6436F}" presName="dummyConnPt" presStyleCnt="0"/>
      <dgm:spPr/>
    </dgm:pt>
    <dgm:pt modelId="{574B5F01-4FD3-48AA-B5AE-86FC64A5B336}" type="pres">
      <dgm:prSet presAssocID="{7C426BF2-4991-4C55-99EB-61E5FAE6436F}" presName="node" presStyleLbl="node1" presStyleIdx="3" presStyleCnt="7">
        <dgm:presLayoutVars>
          <dgm:bulletEnabled val="1"/>
        </dgm:presLayoutVars>
      </dgm:prSet>
      <dgm:spPr/>
    </dgm:pt>
    <dgm:pt modelId="{E9C78A50-0608-4EC8-A030-497D9C82CAB0}" type="pres">
      <dgm:prSet presAssocID="{9AC9FACF-B75C-4243-8A12-FA717257C9F4}" presName="sibTrans" presStyleLbl="bgSibTrans2D1" presStyleIdx="3" presStyleCnt="6"/>
      <dgm:spPr/>
    </dgm:pt>
    <dgm:pt modelId="{E61267EF-4E35-4D77-9C9B-47D80168D3F2}" type="pres">
      <dgm:prSet presAssocID="{6597E379-D710-4AD7-AB1B-C28EEF059A66}" presName="compNode" presStyleCnt="0"/>
      <dgm:spPr/>
    </dgm:pt>
    <dgm:pt modelId="{7B06EB64-A035-4A57-835F-81648F8818B7}" type="pres">
      <dgm:prSet presAssocID="{6597E379-D710-4AD7-AB1B-C28EEF059A66}" presName="dummyConnPt" presStyleCnt="0"/>
      <dgm:spPr/>
    </dgm:pt>
    <dgm:pt modelId="{D2DB3557-758F-490C-BD55-117FDFCF5F56}" type="pres">
      <dgm:prSet presAssocID="{6597E379-D710-4AD7-AB1B-C28EEF059A66}" presName="node" presStyleLbl="node1" presStyleIdx="4" presStyleCnt="7" custScaleY="111007">
        <dgm:presLayoutVars>
          <dgm:bulletEnabled val="1"/>
        </dgm:presLayoutVars>
      </dgm:prSet>
      <dgm:spPr/>
    </dgm:pt>
    <dgm:pt modelId="{3AA6C736-0052-49A0-B611-838AB7FEF40A}" type="pres">
      <dgm:prSet presAssocID="{DA35550D-EC6F-41A0-8E5C-09E655DDC19F}" presName="sibTrans" presStyleLbl="bgSibTrans2D1" presStyleIdx="4" presStyleCnt="6"/>
      <dgm:spPr/>
    </dgm:pt>
    <dgm:pt modelId="{20614141-3922-480C-9DEC-8D5D09F80C9C}" type="pres">
      <dgm:prSet presAssocID="{96912B52-1008-4991-878C-5F7EE82F3864}" presName="compNode" presStyleCnt="0"/>
      <dgm:spPr/>
    </dgm:pt>
    <dgm:pt modelId="{D06C6BA9-C035-4EA4-9233-7C3C3E32F4EC}" type="pres">
      <dgm:prSet presAssocID="{96912B52-1008-4991-878C-5F7EE82F3864}" presName="dummyConnPt" presStyleCnt="0"/>
      <dgm:spPr/>
    </dgm:pt>
    <dgm:pt modelId="{F2132FE1-EB68-43D6-8396-9A5984B48139}" type="pres">
      <dgm:prSet presAssocID="{96912B52-1008-4991-878C-5F7EE82F3864}" presName="node" presStyleLbl="node1" presStyleIdx="5" presStyleCnt="7">
        <dgm:presLayoutVars>
          <dgm:bulletEnabled val="1"/>
        </dgm:presLayoutVars>
      </dgm:prSet>
      <dgm:spPr/>
    </dgm:pt>
    <dgm:pt modelId="{83ABCE08-41BB-4570-AE4A-DB88615FAB99}" type="pres">
      <dgm:prSet presAssocID="{F5381AEC-58F0-45D6-9165-3D6EE957D6B0}" presName="sibTrans" presStyleLbl="bgSibTrans2D1" presStyleIdx="5" presStyleCnt="6"/>
      <dgm:spPr/>
    </dgm:pt>
    <dgm:pt modelId="{A7AE8E41-1530-4D87-9AEA-88D8FC62B4EA}" type="pres">
      <dgm:prSet presAssocID="{E04688C7-945F-4E06-B80F-3910B160BC54}" presName="compNode" presStyleCnt="0"/>
      <dgm:spPr/>
    </dgm:pt>
    <dgm:pt modelId="{145F42F1-D231-4C58-B558-9F16F89ECA77}" type="pres">
      <dgm:prSet presAssocID="{E04688C7-945F-4E06-B80F-3910B160BC54}" presName="dummyConnPt" presStyleCnt="0"/>
      <dgm:spPr/>
    </dgm:pt>
    <dgm:pt modelId="{189ACDE9-13F0-48D7-B869-7A4E9FCD9128}" type="pres">
      <dgm:prSet presAssocID="{E04688C7-945F-4E06-B80F-3910B160BC54}" presName="node" presStyleLbl="node1" presStyleIdx="6" presStyleCnt="7">
        <dgm:presLayoutVars>
          <dgm:bulletEnabled val="1"/>
        </dgm:presLayoutVars>
      </dgm:prSet>
      <dgm:spPr/>
    </dgm:pt>
  </dgm:ptLst>
  <dgm:cxnLst>
    <dgm:cxn modelId="{6C523B0E-CACF-434B-B31E-82C553179C4F}" srcId="{39D49C5F-1B41-488A-A785-5A46017E17E2}" destId="{E04688C7-945F-4E06-B80F-3910B160BC54}" srcOrd="6" destOrd="0" parTransId="{95777411-C1C8-4513-BE2A-C60A14BCC4FA}" sibTransId="{713DCB84-132E-47EA-A2CD-88FE31E72506}"/>
    <dgm:cxn modelId="{682C021E-A5E9-496C-B670-0287DEDAF662}" type="presOf" srcId="{6E6EB09C-0E79-43FC-A466-067BF7A1A564}" destId="{914AA025-3B2B-4341-BB68-5528FE817A34}" srcOrd="0" destOrd="0" presId="urn:microsoft.com/office/officeart/2005/8/layout/bProcess4"/>
    <dgm:cxn modelId="{010F732C-75D3-455B-8B84-6799372C417B}" type="presOf" srcId="{7C426BF2-4991-4C55-99EB-61E5FAE6436F}" destId="{574B5F01-4FD3-48AA-B5AE-86FC64A5B336}" srcOrd="0" destOrd="0" presId="urn:microsoft.com/office/officeart/2005/8/layout/bProcess4"/>
    <dgm:cxn modelId="{F6AE4E32-F230-4E98-8CF8-838C0402D8BA}" srcId="{39D49C5F-1B41-488A-A785-5A46017E17E2}" destId="{96912B52-1008-4991-878C-5F7EE82F3864}" srcOrd="5" destOrd="0" parTransId="{E4BC8DD3-D033-4FE8-BF46-8862D43643BC}" sibTransId="{F5381AEC-58F0-45D6-9165-3D6EE957D6B0}"/>
    <dgm:cxn modelId="{22F23A36-53F0-48D7-9CA2-C23D40B5FF02}" type="presOf" srcId="{9AC9FACF-B75C-4243-8A12-FA717257C9F4}" destId="{E9C78A50-0608-4EC8-A030-497D9C82CAB0}" srcOrd="0" destOrd="0" presId="urn:microsoft.com/office/officeart/2005/8/layout/bProcess4"/>
    <dgm:cxn modelId="{CD31F25B-35BD-466B-B26C-644C9C71AD46}" type="presOf" srcId="{E04688C7-945F-4E06-B80F-3910B160BC54}" destId="{189ACDE9-13F0-48D7-B869-7A4E9FCD9128}" srcOrd="0" destOrd="0" presId="urn:microsoft.com/office/officeart/2005/8/layout/bProcess4"/>
    <dgm:cxn modelId="{9A29B060-E4E1-46E6-A518-33507162EEA3}" srcId="{39D49C5F-1B41-488A-A785-5A46017E17E2}" destId="{6E6EB09C-0E79-43FC-A466-067BF7A1A564}" srcOrd="2" destOrd="0" parTransId="{AAD80454-99F5-4C5B-A94F-CDE8398C3F48}" sibTransId="{99708090-512E-4C68-83D4-3D797D664776}"/>
    <dgm:cxn modelId="{DBA80843-382D-4840-BBE3-DBB06D1BC4FC}" type="presOf" srcId="{6597E379-D710-4AD7-AB1B-C28EEF059A66}" destId="{D2DB3557-758F-490C-BD55-117FDFCF5F56}" srcOrd="0" destOrd="0" presId="urn:microsoft.com/office/officeart/2005/8/layout/bProcess4"/>
    <dgm:cxn modelId="{6414A765-6A84-4E84-BF36-EDC25448FEAA}" type="presOf" srcId="{7DE7754B-7149-4837-9AB6-107392AC3F67}" destId="{6407E199-4A86-474B-A146-87E6216817AA}" srcOrd="0" destOrd="0" presId="urn:microsoft.com/office/officeart/2005/8/layout/bProcess4"/>
    <dgm:cxn modelId="{121A9A66-7519-408C-AA95-EB21A876F6C6}" type="presOf" srcId="{96912B52-1008-4991-878C-5F7EE82F3864}" destId="{F2132FE1-EB68-43D6-8396-9A5984B48139}" srcOrd="0" destOrd="0" presId="urn:microsoft.com/office/officeart/2005/8/layout/bProcess4"/>
    <dgm:cxn modelId="{EF198F4B-D3DE-4941-86D9-33C5CC246D77}" type="presOf" srcId="{E5174F84-EFC8-4297-8384-3A3FC917E412}" destId="{FFDCE9E1-77C7-4D54-9C60-8D6125B9B0C9}" srcOrd="0" destOrd="0" presId="urn:microsoft.com/office/officeart/2005/8/layout/bProcess4"/>
    <dgm:cxn modelId="{6AF45273-BEFF-495F-9203-4E188094FA88}" type="presOf" srcId="{F5381AEC-58F0-45D6-9165-3D6EE957D6B0}" destId="{83ABCE08-41BB-4570-AE4A-DB88615FAB99}" srcOrd="0" destOrd="0" presId="urn:microsoft.com/office/officeart/2005/8/layout/bProcess4"/>
    <dgm:cxn modelId="{7E677C55-AC0B-4828-BD99-022DF8D13664}" srcId="{39D49C5F-1B41-488A-A785-5A46017E17E2}" destId="{7C426BF2-4991-4C55-99EB-61E5FAE6436F}" srcOrd="3" destOrd="0" parTransId="{1A729382-5079-48E5-9BE4-D48FA3FBB591}" sibTransId="{9AC9FACF-B75C-4243-8A12-FA717257C9F4}"/>
    <dgm:cxn modelId="{9A1E375A-D3F8-4FD0-89C0-F3783B71BD53}" srcId="{39D49C5F-1B41-488A-A785-5A46017E17E2}" destId="{AF19E39F-B172-4697-850A-C9A77B01B7E6}" srcOrd="0" destOrd="0" parTransId="{002CC9CA-1457-43FE-8B60-05513F06F723}" sibTransId="{CC8B317F-871E-41F5-B4D3-079CC3FF5413}"/>
    <dgm:cxn modelId="{B4C74A7E-8809-43D8-919A-DC03CA9F264D}" type="presOf" srcId="{DA35550D-EC6F-41A0-8E5C-09E655DDC19F}" destId="{3AA6C736-0052-49A0-B611-838AB7FEF40A}" srcOrd="0" destOrd="0" presId="urn:microsoft.com/office/officeart/2005/8/layout/bProcess4"/>
    <dgm:cxn modelId="{9B508787-8046-4E2D-B1E9-5B9C16756F34}" type="presOf" srcId="{39D49C5F-1B41-488A-A785-5A46017E17E2}" destId="{84ECBC2B-341F-4D7B-A97F-84675767D989}" srcOrd="0" destOrd="0" presId="urn:microsoft.com/office/officeart/2005/8/layout/bProcess4"/>
    <dgm:cxn modelId="{F522218E-571A-4668-9039-FC6F4B22CDEC}" srcId="{39D49C5F-1B41-488A-A785-5A46017E17E2}" destId="{E5174F84-EFC8-4297-8384-3A3FC917E412}" srcOrd="1" destOrd="0" parTransId="{593EADF9-FB53-4064-B901-C9E85BE652C8}" sibTransId="{7DE7754B-7149-4837-9AB6-107392AC3F67}"/>
    <dgm:cxn modelId="{23697898-4D0C-449C-A85E-7E2A3999AE06}" type="presOf" srcId="{CC8B317F-871E-41F5-B4D3-079CC3FF5413}" destId="{3EFBA4EB-7060-4200-8185-D635DA527493}" srcOrd="0" destOrd="0" presId="urn:microsoft.com/office/officeart/2005/8/layout/bProcess4"/>
    <dgm:cxn modelId="{EDDCD8A2-B183-4FBC-91E7-E0855170155E}" srcId="{39D49C5F-1B41-488A-A785-5A46017E17E2}" destId="{6597E379-D710-4AD7-AB1B-C28EEF059A66}" srcOrd="4" destOrd="0" parTransId="{5FB16858-3025-4119-91EC-CE9AFA1F1B6B}" sibTransId="{DA35550D-EC6F-41A0-8E5C-09E655DDC19F}"/>
    <dgm:cxn modelId="{8903C9B3-FC66-4B1A-A341-54FD721DCC4E}" type="presOf" srcId="{99708090-512E-4C68-83D4-3D797D664776}" destId="{625BD59D-8179-4905-BD3E-1FA55D12E258}" srcOrd="0" destOrd="0" presId="urn:microsoft.com/office/officeart/2005/8/layout/bProcess4"/>
    <dgm:cxn modelId="{B76D86BF-6495-45A8-9111-5466B556EF27}" type="presOf" srcId="{AF19E39F-B172-4697-850A-C9A77B01B7E6}" destId="{9B779F4C-E385-4C9C-993B-0B1ABC725753}" srcOrd="0" destOrd="0" presId="urn:microsoft.com/office/officeart/2005/8/layout/bProcess4"/>
    <dgm:cxn modelId="{FE005480-ABE1-4E1E-A63A-D955061D29E4}" type="presParOf" srcId="{84ECBC2B-341F-4D7B-A97F-84675767D989}" destId="{F5035CE0-1917-40C3-A819-32CBF757479E}" srcOrd="0" destOrd="0" presId="urn:microsoft.com/office/officeart/2005/8/layout/bProcess4"/>
    <dgm:cxn modelId="{A0AABDA0-A9C6-4CA4-8EC8-5F2F6A6618E7}" type="presParOf" srcId="{F5035CE0-1917-40C3-A819-32CBF757479E}" destId="{4E3EBC97-3C0F-4AF7-8223-E9B5655FFFBF}" srcOrd="0" destOrd="0" presId="urn:microsoft.com/office/officeart/2005/8/layout/bProcess4"/>
    <dgm:cxn modelId="{93F827FC-0ADF-45D3-AB1C-200BEFB5C6B4}" type="presParOf" srcId="{F5035CE0-1917-40C3-A819-32CBF757479E}" destId="{9B779F4C-E385-4C9C-993B-0B1ABC725753}" srcOrd="1" destOrd="0" presId="urn:microsoft.com/office/officeart/2005/8/layout/bProcess4"/>
    <dgm:cxn modelId="{488A72F6-FCD6-44FB-B880-AF811109D39D}" type="presParOf" srcId="{84ECBC2B-341F-4D7B-A97F-84675767D989}" destId="{3EFBA4EB-7060-4200-8185-D635DA527493}" srcOrd="1" destOrd="0" presId="urn:microsoft.com/office/officeart/2005/8/layout/bProcess4"/>
    <dgm:cxn modelId="{CB3101BC-901F-47CB-8C36-4D12822D723E}" type="presParOf" srcId="{84ECBC2B-341F-4D7B-A97F-84675767D989}" destId="{BF7E571F-E408-48B5-A413-8C5BA1623A32}" srcOrd="2" destOrd="0" presId="urn:microsoft.com/office/officeart/2005/8/layout/bProcess4"/>
    <dgm:cxn modelId="{5A0C112E-4ACE-4811-9A91-AC13BC223746}" type="presParOf" srcId="{BF7E571F-E408-48B5-A413-8C5BA1623A32}" destId="{5094CAB6-5470-438C-A1F5-9A26ABAE8167}" srcOrd="0" destOrd="0" presId="urn:microsoft.com/office/officeart/2005/8/layout/bProcess4"/>
    <dgm:cxn modelId="{715CD9A4-0C21-49D1-962E-0A8C421E7BA5}" type="presParOf" srcId="{BF7E571F-E408-48B5-A413-8C5BA1623A32}" destId="{FFDCE9E1-77C7-4D54-9C60-8D6125B9B0C9}" srcOrd="1" destOrd="0" presId="urn:microsoft.com/office/officeart/2005/8/layout/bProcess4"/>
    <dgm:cxn modelId="{DDA8F538-C03D-47EF-B561-12832009EEE3}" type="presParOf" srcId="{84ECBC2B-341F-4D7B-A97F-84675767D989}" destId="{6407E199-4A86-474B-A146-87E6216817AA}" srcOrd="3" destOrd="0" presId="urn:microsoft.com/office/officeart/2005/8/layout/bProcess4"/>
    <dgm:cxn modelId="{D78C3776-DA38-4BC1-8AA3-16DC3A0AB40E}" type="presParOf" srcId="{84ECBC2B-341F-4D7B-A97F-84675767D989}" destId="{AD4EDE82-2F69-49F5-B46A-7C764E2B50B4}" srcOrd="4" destOrd="0" presId="urn:microsoft.com/office/officeart/2005/8/layout/bProcess4"/>
    <dgm:cxn modelId="{FB2F6D64-331B-46EA-9D9E-C74AE970997D}" type="presParOf" srcId="{AD4EDE82-2F69-49F5-B46A-7C764E2B50B4}" destId="{742D05F5-3F1E-4AC5-929F-01B1528AB01A}" srcOrd="0" destOrd="0" presId="urn:microsoft.com/office/officeart/2005/8/layout/bProcess4"/>
    <dgm:cxn modelId="{B0B75FC2-4346-4032-99BA-C05E5152E859}" type="presParOf" srcId="{AD4EDE82-2F69-49F5-B46A-7C764E2B50B4}" destId="{914AA025-3B2B-4341-BB68-5528FE817A34}" srcOrd="1" destOrd="0" presId="urn:microsoft.com/office/officeart/2005/8/layout/bProcess4"/>
    <dgm:cxn modelId="{0F5A7CB8-544E-40F2-A77B-98209424D944}" type="presParOf" srcId="{84ECBC2B-341F-4D7B-A97F-84675767D989}" destId="{625BD59D-8179-4905-BD3E-1FA55D12E258}" srcOrd="5" destOrd="0" presId="urn:microsoft.com/office/officeart/2005/8/layout/bProcess4"/>
    <dgm:cxn modelId="{69410856-2C2D-4563-8C12-D4DE8318CD8D}" type="presParOf" srcId="{84ECBC2B-341F-4D7B-A97F-84675767D989}" destId="{E58B304A-5EE9-4AF1-8714-E4C3B69E2765}" srcOrd="6" destOrd="0" presId="urn:microsoft.com/office/officeart/2005/8/layout/bProcess4"/>
    <dgm:cxn modelId="{5413EFF3-5F4B-4085-8962-D61AED0CF2F8}" type="presParOf" srcId="{E58B304A-5EE9-4AF1-8714-E4C3B69E2765}" destId="{A83F9479-3EEA-4B19-B9B0-1C4A7CC1C46A}" srcOrd="0" destOrd="0" presId="urn:microsoft.com/office/officeart/2005/8/layout/bProcess4"/>
    <dgm:cxn modelId="{32C619EE-C07B-41F5-AD95-B533BCCB276D}" type="presParOf" srcId="{E58B304A-5EE9-4AF1-8714-E4C3B69E2765}" destId="{574B5F01-4FD3-48AA-B5AE-86FC64A5B336}" srcOrd="1" destOrd="0" presId="urn:microsoft.com/office/officeart/2005/8/layout/bProcess4"/>
    <dgm:cxn modelId="{ED85FFD1-6720-4E31-B1BE-2CC66AE8D390}" type="presParOf" srcId="{84ECBC2B-341F-4D7B-A97F-84675767D989}" destId="{E9C78A50-0608-4EC8-A030-497D9C82CAB0}" srcOrd="7" destOrd="0" presId="urn:microsoft.com/office/officeart/2005/8/layout/bProcess4"/>
    <dgm:cxn modelId="{C8EF25AA-3FA1-426A-850A-4E225CFFB568}" type="presParOf" srcId="{84ECBC2B-341F-4D7B-A97F-84675767D989}" destId="{E61267EF-4E35-4D77-9C9B-47D80168D3F2}" srcOrd="8" destOrd="0" presId="urn:microsoft.com/office/officeart/2005/8/layout/bProcess4"/>
    <dgm:cxn modelId="{2F4350C5-0BD6-4293-9D0F-6B0366AB37FA}" type="presParOf" srcId="{E61267EF-4E35-4D77-9C9B-47D80168D3F2}" destId="{7B06EB64-A035-4A57-835F-81648F8818B7}" srcOrd="0" destOrd="0" presId="urn:microsoft.com/office/officeart/2005/8/layout/bProcess4"/>
    <dgm:cxn modelId="{5D332D35-8CD2-4A2F-BFB2-0BAE6513B9DD}" type="presParOf" srcId="{E61267EF-4E35-4D77-9C9B-47D80168D3F2}" destId="{D2DB3557-758F-490C-BD55-117FDFCF5F56}" srcOrd="1" destOrd="0" presId="urn:microsoft.com/office/officeart/2005/8/layout/bProcess4"/>
    <dgm:cxn modelId="{D7535887-984E-4A0D-9BAC-7F2AFCB433A4}" type="presParOf" srcId="{84ECBC2B-341F-4D7B-A97F-84675767D989}" destId="{3AA6C736-0052-49A0-B611-838AB7FEF40A}" srcOrd="9" destOrd="0" presId="urn:microsoft.com/office/officeart/2005/8/layout/bProcess4"/>
    <dgm:cxn modelId="{9D7CEB04-9C2A-497C-B182-334752FF01A0}" type="presParOf" srcId="{84ECBC2B-341F-4D7B-A97F-84675767D989}" destId="{20614141-3922-480C-9DEC-8D5D09F80C9C}" srcOrd="10" destOrd="0" presId="urn:microsoft.com/office/officeart/2005/8/layout/bProcess4"/>
    <dgm:cxn modelId="{D07554B0-81CB-4D20-9CDF-51B64117BC40}" type="presParOf" srcId="{20614141-3922-480C-9DEC-8D5D09F80C9C}" destId="{D06C6BA9-C035-4EA4-9233-7C3C3E32F4EC}" srcOrd="0" destOrd="0" presId="urn:microsoft.com/office/officeart/2005/8/layout/bProcess4"/>
    <dgm:cxn modelId="{E987F626-DD46-4DD6-98F6-B500CDAA7856}" type="presParOf" srcId="{20614141-3922-480C-9DEC-8D5D09F80C9C}" destId="{F2132FE1-EB68-43D6-8396-9A5984B48139}" srcOrd="1" destOrd="0" presId="urn:microsoft.com/office/officeart/2005/8/layout/bProcess4"/>
    <dgm:cxn modelId="{436EF93C-104D-41E2-B19D-D4306988A29D}" type="presParOf" srcId="{84ECBC2B-341F-4D7B-A97F-84675767D989}" destId="{83ABCE08-41BB-4570-AE4A-DB88615FAB99}" srcOrd="11" destOrd="0" presId="urn:microsoft.com/office/officeart/2005/8/layout/bProcess4"/>
    <dgm:cxn modelId="{BC97CC6B-146C-4D9B-9E52-C65EF04AE286}" type="presParOf" srcId="{84ECBC2B-341F-4D7B-A97F-84675767D989}" destId="{A7AE8E41-1530-4D87-9AEA-88D8FC62B4EA}" srcOrd="12" destOrd="0" presId="urn:microsoft.com/office/officeart/2005/8/layout/bProcess4"/>
    <dgm:cxn modelId="{4D3CBCC6-3429-4A39-BEB4-678128F0008B}" type="presParOf" srcId="{A7AE8E41-1530-4D87-9AEA-88D8FC62B4EA}" destId="{145F42F1-D231-4C58-B558-9F16F89ECA77}" srcOrd="0" destOrd="0" presId="urn:microsoft.com/office/officeart/2005/8/layout/bProcess4"/>
    <dgm:cxn modelId="{03AFF132-A1B1-47A2-980E-FCE38C34A2A0}" type="presParOf" srcId="{A7AE8E41-1530-4D87-9AEA-88D8FC62B4EA}" destId="{189ACDE9-13F0-48D7-B869-7A4E9FCD912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932BA-0B66-462C-9C77-077DA009C7EF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3FCF-A386-4393-B037-08470E24DCF7}">
      <dsp:nvSpPr>
        <dsp:cNvPr id="0" name=""/>
        <dsp:cNvSpPr/>
      </dsp:nvSpPr>
      <dsp:spPr>
        <a:xfrm>
          <a:off x="624485" y="299708"/>
          <a:ext cx="8030460" cy="11061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2"/>
              </a:solidFill>
            </a:rPr>
            <a:t>VIE9014 (2012-2015)</a:t>
          </a:r>
          <a:r>
            <a:rPr lang="en-US" sz="2100" b="1" kern="1200" dirty="0"/>
            <a:t>: </a:t>
          </a:r>
          <a:r>
            <a:rPr lang="en-US" sz="2100" b="0" kern="1200" dirty="0"/>
            <a:t>Developing a Nuclear Safety Infrastructure for the First NPP (</a:t>
          </a:r>
          <a:r>
            <a:rPr lang="en-US" sz="2100" b="0" i="1" kern="1200" dirty="0"/>
            <a:t>budget allocated €217,880.29)</a:t>
          </a:r>
        </a:p>
      </dsp:txBody>
      <dsp:txXfrm>
        <a:off x="624485" y="299708"/>
        <a:ext cx="8030460" cy="1106106"/>
      </dsp:txXfrm>
    </dsp:sp>
    <dsp:sp modelId="{F3684DD0-8058-4374-A312-3D89DEC558FC}">
      <dsp:nvSpPr>
        <dsp:cNvPr id="0" name=""/>
        <dsp:cNvSpPr/>
      </dsp:nvSpPr>
      <dsp:spPr>
        <a:xfrm>
          <a:off x="91371" y="319647"/>
          <a:ext cx="1066229" cy="1066229"/>
        </a:xfrm>
        <a:prstGeom prst="ellipse">
          <a:avLst/>
        </a:prstGeom>
        <a:solidFill>
          <a:schemeClr val="accent4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8C8E5-9730-417B-A43B-0B1F4D7DCB16}">
      <dsp:nvSpPr>
        <dsp:cNvPr id="0" name=""/>
        <dsp:cNvSpPr/>
      </dsp:nvSpPr>
      <dsp:spPr>
        <a:xfrm>
          <a:off x="1113521" y="1634453"/>
          <a:ext cx="7541425" cy="996012"/>
        </a:xfrm>
        <a:prstGeom prst="rect">
          <a:avLst/>
        </a:prstGeom>
        <a:gradFill rotWithShape="0">
          <a:gsLst>
            <a:gs pos="0">
              <a:schemeClr val="accent4">
                <a:hueOff val="-2228042"/>
                <a:satOff val="8229"/>
                <a:lumOff val="-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2228042"/>
                <a:satOff val="8229"/>
                <a:lumOff val="-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2228042"/>
                <a:satOff val="8229"/>
                <a:lumOff val="-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2"/>
              </a:solidFill>
            </a:rPr>
            <a:t>VIE9015 (2014-2016)</a:t>
          </a:r>
          <a:r>
            <a:rPr lang="en-US" sz="2100" b="1" kern="1200" dirty="0"/>
            <a:t>: </a:t>
          </a:r>
          <a:r>
            <a:rPr lang="en-US" sz="2100" b="0" kern="1200" dirty="0"/>
            <a:t>Strengthening the Regulatory Capacity up to the construction permit stage for the first NPPs </a:t>
          </a:r>
          <a:r>
            <a:rPr lang="en-US" sz="2100" b="0" i="1" kern="1200" dirty="0"/>
            <a:t>(budget allocated €222,393.29) </a:t>
          </a:r>
        </a:p>
      </dsp:txBody>
      <dsp:txXfrm>
        <a:off x="1113521" y="1634453"/>
        <a:ext cx="7541425" cy="996012"/>
      </dsp:txXfrm>
    </dsp:sp>
    <dsp:sp modelId="{70F738D1-5252-4FD3-8F29-30639D14BE68}">
      <dsp:nvSpPr>
        <dsp:cNvPr id="0" name=""/>
        <dsp:cNvSpPr/>
      </dsp:nvSpPr>
      <dsp:spPr>
        <a:xfrm>
          <a:off x="580406" y="1599344"/>
          <a:ext cx="1066229" cy="1066229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4">
              <a:hueOff val="-2228042"/>
              <a:satOff val="8229"/>
              <a:lumOff val="-6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C8A902-610C-4C65-8411-5548105E1B41}">
      <dsp:nvSpPr>
        <dsp:cNvPr id="0" name=""/>
        <dsp:cNvSpPr/>
      </dsp:nvSpPr>
      <dsp:spPr>
        <a:xfrm>
          <a:off x="1152811" y="2935867"/>
          <a:ext cx="7462843" cy="1384614"/>
        </a:xfrm>
        <a:prstGeom prst="rect">
          <a:avLst/>
        </a:prstGeom>
        <a:gradFill rotWithShape="0">
          <a:gsLst>
            <a:gs pos="0">
              <a:schemeClr val="accent4">
                <a:hueOff val="-4456083"/>
                <a:satOff val="16457"/>
                <a:lumOff val="-1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4456083"/>
                <a:satOff val="16457"/>
                <a:lumOff val="-1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4456083"/>
                <a:satOff val="16457"/>
                <a:lumOff val="-1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2"/>
              </a:solidFill>
            </a:rPr>
            <a:t>VIE9017 (2016-2018)</a:t>
          </a:r>
          <a:r>
            <a:rPr lang="en-US" sz="2100" b="1" kern="1200" dirty="0"/>
            <a:t>: </a:t>
          </a:r>
          <a:r>
            <a:rPr lang="en-US" sz="2100" b="0" kern="1200" dirty="0"/>
            <a:t>Enhancing the National Nuclear Regulatory Infrastructure for Effective Regulatory Oversight of the Construction Phase of the First NPP (</a:t>
          </a:r>
          <a:r>
            <a:rPr lang="en-US" sz="2100" b="0" i="1" kern="1200" dirty="0"/>
            <a:t>budget allocated €81,415.00</a:t>
          </a:r>
          <a:r>
            <a:rPr lang="en-US" sz="2100" b="0" kern="1200" dirty="0"/>
            <a:t>)</a:t>
          </a:r>
        </a:p>
      </dsp:txBody>
      <dsp:txXfrm>
        <a:off x="1152811" y="2935867"/>
        <a:ext cx="7462843" cy="1384614"/>
      </dsp:txXfrm>
    </dsp:sp>
    <dsp:sp modelId="{65616419-3BAD-48C1-A3F5-6E7BD3B45A81}">
      <dsp:nvSpPr>
        <dsp:cNvPr id="0" name=""/>
        <dsp:cNvSpPr/>
      </dsp:nvSpPr>
      <dsp:spPr>
        <a:xfrm>
          <a:off x="580406" y="3110232"/>
          <a:ext cx="1066229" cy="1066229"/>
        </a:xfrm>
        <a:prstGeom prst="ellipse">
          <a:avLst/>
        </a:prstGeom>
        <a:solidFill>
          <a:schemeClr val="accent6"/>
        </a:solidFill>
        <a:ln w="9525" cap="flat" cmpd="sng" algn="ctr">
          <a:solidFill>
            <a:schemeClr val="accent4">
              <a:hueOff val="-4456083"/>
              <a:satOff val="16457"/>
              <a:lumOff val="-133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B5B45-EBB6-40B6-B540-78A51B047247}">
      <dsp:nvSpPr>
        <dsp:cNvPr id="0" name=""/>
        <dsp:cNvSpPr/>
      </dsp:nvSpPr>
      <dsp:spPr>
        <a:xfrm>
          <a:off x="611155" y="4513836"/>
          <a:ext cx="8030460" cy="886761"/>
        </a:xfrm>
        <a:prstGeom prst="rect">
          <a:avLst/>
        </a:prstGeom>
        <a:gradFill rotWithShape="0">
          <a:gsLst>
            <a:gs pos="0">
              <a:schemeClr val="accent4">
                <a:hueOff val="-6684124"/>
                <a:satOff val="24686"/>
                <a:lumOff val="-2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6684124"/>
                <a:satOff val="24686"/>
                <a:lumOff val="-2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6684124"/>
                <a:satOff val="24686"/>
                <a:lumOff val="-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2"/>
              </a:solidFill>
            </a:rPr>
            <a:t>VIE9019 (2018-2020)</a:t>
          </a:r>
          <a:r>
            <a:rPr lang="en-US" sz="2100" b="1" kern="1200" dirty="0"/>
            <a:t>: </a:t>
          </a:r>
          <a:r>
            <a:rPr lang="en-US" sz="2100" b="0" kern="1200" dirty="0"/>
            <a:t>Enhancing Radiation and Nuclear Safety Infrastructure (</a:t>
          </a:r>
          <a:r>
            <a:rPr lang="en-US" sz="2100" b="0" i="1" kern="1200" dirty="0"/>
            <a:t>budget allocated €104,580.00</a:t>
          </a:r>
          <a:r>
            <a:rPr lang="en-US" sz="2100" b="0" kern="1200" dirty="0"/>
            <a:t>)  </a:t>
          </a:r>
        </a:p>
      </dsp:txBody>
      <dsp:txXfrm>
        <a:off x="611155" y="4513836"/>
        <a:ext cx="8030460" cy="886761"/>
      </dsp:txXfrm>
    </dsp:sp>
    <dsp:sp modelId="{A6996662-8E6B-4440-9429-8CBBF56BCF11}">
      <dsp:nvSpPr>
        <dsp:cNvPr id="0" name=""/>
        <dsp:cNvSpPr/>
      </dsp:nvSpPr>
      <dsp:spPr>
        <a:xfrm>
          <a:off x="91371" y="4334368"/>
          <a:ext cx="1066229" cy="106622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4">
              <a:hueOff val="-6684124"/>
              <a:satOff val="24686"/>
              <a:lumOff val="-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1747-6911-414E-B368-9D807F7370D1}">
      <dsp:nvSpPr>
        <dsp:cNvPr id="0" name=""/>
        <dsp:cNvSpPr/>
      </dsp:nvSpPr>
      <dsp:spPr>
        <a:xfrm>
          <a:off x="2938921" y="2156"/>
          <a:ext cx="4403002" cy="1328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10 Fe implemented (</a:t>
          </a:r>
          <a:r>
            <a:rPr lang="en-US" sz="1600" b="1" kern="1200" dirty="0"/>
            <a:t>13 persons trained </a:t>
          </a:r>
          <a:r>
            <a:rPr lang="en-US" sz="1600" kern="1200" dirty="0"/>
            <a:t>for 1-3 months, 1 person attending 2 month training at IAEA)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6 Fe planned to implement in 2018-2019</a:t>
          </a:r>
        </a:p>
      </dsp:txBody>
      <dsp:txXfrm>
        <a:off x="2938921" y="168237"/>
        <a:ext cx="3904759" cy="996486"/>
      </dsp:txXfrm>
    </dsp:sp>
    <dsp:sp modelId="{C0AF0D4A-F952-415C-8047-CC03319209F7}">
      <dsp:nvSpPr>
        <dsp:cNvPr id="0" name=""/>
        <dsp:cNvSpPr/>
      </dsp:nvSpPr>
      <dsp:spPr>
        <a:xfrm>
          <a:off x="3586" y="200392"/>
          <a:ext cx="2935335" cy="932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Fellowships</a:t>
          </a:r>
        </a:p>
      </dsp:txBody>
      <dsp:txXfrm>
        <a:off x="49091" y="245897"/>
        <a:ext cx="2844325" cy="841165"/>
      </dsp:txXfrm>
    </dsp:sp>
    <dsp:sp modelId="{C4391D36-EAAB-47AA-9FD7-4C5716F6D775}">
      <dsp:nvSpPr>
        <dsp:cNvPr id="0" name=""/>
        <dsp:cNvSpPr/>
      </dsp:nvSpPr>
      <dsp:spPr>
        <a:xfrm>
          <a:off x="2938921" y="1424022"/>
          <a:ext cx="4403002" cy="1053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333692"/>
            <a:satOff val="257"/>
            <a:lumOff val="-11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10 expert missions implemented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3 expert missions planned to implement in 2018-2019</a:t>
          </a:r>
        </a:p>
      </dsp:txBody>
      <dsp:txXfrm>
        <a:off x="2938921" y="1555689"/>
        <a:ext cx="4008000" cy="790005"/>
      </dsp:txXfrm>
    </dsp:sp>
    <dsp:sp modelId="{1F04F81D-87D8-4881-A7E8-62877C7AF59F}">
      <dsp:nvSpPr>
        <dsp:cNvPr id="0" name=""/>
        <dsp:cNvSpPr/>
      </dsp:nvSpPr>
      <dsp:spPr>
        <a:xfrm>
          <a:off x="3586" y="1484604"/>
          <a:ext cx="2935335" cy="932175"/>
        </a:xfrm>
        <a:prstGeom prst="roundRect">
          <a:avLst/>
        </a:prstGeom>
        <a:solidFill>
          <a:schemeClr val="accent4">
            <a:hueOff val="-2228042"/>
            <a:satOff val="8229"/>
            <a:lumOff val="-6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Experts advice</a:t>
          </a:r>
        </a:p>
      </dsp:txBody>
      <dsp:txXfrm>
        <a:off x="49091" y="1530109"/>
        <a:ext cx="2844325" cy="841165"/>
      </dsp:txXfrm>
    </dsp:sp>
    <dsp:sp modelId="{2E33B069-8C53-4052-8A62-DF3AFDFAA75D}">
      <dsp:nvSpPr>
        <dsp:cNvPr id="0" name=""/>
        <dsp:cNvSpPr/>
      </dsp:nvSpPr>
      <dsp:spPr>
        <a:xfrm>
          <a:off x="2938921" y="2570579"/>
          <a:ext cx="4403002" cy="1011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4667383"/>
            <a:satOff val="514"/>
            <a:lumOff val="-2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15 Meetings/ Workshops implemented </a:t>
          </a:r>
          <a:r>
            <a:rPr lang="en-US" sz="1700" kern="1200" dirty="0"/>
            <a:t>(in Hanoi, Vienna, overseas)</a:t>
          </a:r>
        </a:p>
      </dsp:txBody>
      <dsp:txXfrm>
        <a:off x="2938921" y="2696967"/>
        <a:ext cx="4023839" cy="758326"/>
      </dsp:txXfrm>
    </dsp:sp>
    <dsp:sp modelId="{FE7AFD5C-E612-461A-BD58-27F618C47020}">
      <dsp:nvSpPr>
        <dsp:cNvPr id="0" name=""/>
        <dsp:cNvSpPr/>
      </dsp:nvSpPr>
      <dsp:spPr>
        <a:xfrm>
          <a:off x="3586" y="2610043"/>
          <a:ext cx="2935335" cy="932175"/>
        </a:xfrm>
        <a:prstGeom prst="roundRect">
          <a:avLst/>
        </a:prstGeom>
        <a:solidFill>
          <a:schemeClr val="accent4">
            <a:hueOff val="-4456083"/>
            <a:satOff val="16457"/>
            <a:lumOff val="-133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Meetings/ Workshops</a:t>
          </a:r>
        </a:p>
      </dsp:txBody>
      <dsp:txXfrm>
        <a:off x="49091" y="2655548"/>
        <a:ext cx="2844325" cy="841165"/>
      </dsp:txXfrm>
    </dsp:sp>
    <dsp:sp modelId="{9DD54127-9075-4118-A540-AB1849704852}">
      <dsp:nvSpPr>
        <dsp:cNvPr id="0" name=""/>
        <dsp:cNvSpPr/>
      </dsp:nvSpPr>
      <dsp:spPr>
        <a:xfrm>
          <a:off x="2938921" y="3674900"/>
          <a:ext cx="4403002" cy="1180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7001074"/>
            <a:satOff val="771"/>
            <a:lumOff val="-33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8 Scientific Visits implemented (</a:t>
          </a:r>
          <a:r>
            <a:rPr lang="en-US" sz="1600" b="1" kern="1200" dirty="0"/>
            <a:t>34 persons trained</a:t>
          </a:r>
          <a:r>
            <a:rPr lang="en-US" sz="1600" kern="1200" dirty="0"/>
            <a:t>) (in Hanoi, Vienna, overseas)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4 SV planned to implement in 2018-2019</a:t>
          </a:r>
        </a:p>
      </dsp:txBody>
      <dsp:txXfrm>
        <a:off x="2938921" y="3822487"/>
        <a:ext cx="3960242" cy="885519"/>
      </dsp:txXfrm>
    </dsp:sp>
    <dsp:sp modelId="{99E13A99-222E-48A4-BAC2-507C41E63DA8}">
      <dsp:nvSpPr>
        <dsp:cNvPr id="0" name=""/>
        <dsp:cNvSpPr/>
      </dsp:nvSpPr>
      <dsp:spPr>
        <a:xfrm>
          <a:off x="3586" y="3799159"/>
          <a:ext cx="2935335" cy="932175"/>
        </a:xfrm>
        <a:prstGeom prst="roundRect">
          <a:avLst/>
        </a:prstGeom>
        <a:solidFill>
          <a:schemeClr val="accent4">
            <a:hueOff val="-6684124"/>
            <a:satOff val="24686"/>
            <a:lumOff val="-2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Scientific Visits </a:t>
          </a:r>
        </a:p>
      </dsp:txBody>
      <dsp:txXfrm>
        <a:off x="49091" y="3844664"/>
        <a:ext cx="2844325" cy="841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C9BBC-5181-4199-8AE4-40FF80ACBE15}">
      <dsp:nvSpPr>
        <dsp:cNvPr id="0" name=""/>
        <dsp:cNvSpPr/>
      </dsp:nvSpPr>
      <dsp:spPr>
        <a:xfrm>
          <a:off x="3220065" y="3426232"/>
          <a:ext cx="2124000" cy="2124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</a:rPr>
            <a:t>National Radiation and Safety Infrastructure</a:t>
          </a:r>
        </a:p>
      </dsp:txBody>
      <dsp:txXfrm>
        <a:off x="3531118" y="3737285"/>
        <a:ext cx="1501894" cy="1501894"/>
      </dsp:txXfrm>
    </dsp:sp>
    <dsp:sp modelId="{9DAC0C36-A3F2-43CE-9663-D5CE1A5A9FCB}">
      <dsp:nvSpPr>
        <dsp:cNvPr id="0" name=""/>
        <dsp:cNvSpPr/>
      </dsp:nvSpPr>
      <dsp:spPr>
        <a:xfrm rot="10800000">
          <a:off x="1026882" y="4185562"/>
          <a:ext cx="207255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AB49F-B5AA-43E3-99A2-0ABFCB031382}">
      <dsp:nvSpPr>
        <dsp:cNvPr id="0" name=""/>
        <dsp:cNvSpPr/>
      </dsp:nvSpPr>
      <dsp:spPr>
        <a:xfrm>
          <a:off x="288998" y="3863895"/>
          <a:ext cx="1475768" cy="1248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National Regulatory Infrastructure</a:t>
          </a:r>
          <a:endParaRPr lang="en-US" sz="1600" b="0" kern="1200" dirty="0"/>
        </a:p>
      </dsp:txBody>
      <dsp:txXfrm>
        <a:off x="325570" y="3900467"/>
        <a:ext cx="1402624" cy="1175530"/>
      </dsp:txXfrm>
    </dsp:sp>
    <dsp:sp modelId="{76522411-EDC8-4B2C-B9EF-53A4A19ED6DF}">
      <dsp:nvSpPr>
        <dsp:cNvPr id="0" name=""/>
        <dsp:cNvSpPr/>
      </dsp:nvSpPr>
      <dsp:spPr>
        <a:xfrm rot="12600000">
          <a:off x="1060317" y="3001230"/>
          <a:ext cx="234084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4021"/>
                <a:satOff val="4114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14021"/>
                <a:satOff val="4114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4021"/>
                <a:satOff val="4114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C4786-00D6-4C0E-BBE4-B368D5C3EF1B}">
      <dsp:nvSpPr>
        <dsp:cNvPr id="0" name=""/>
        <dsp:cNvSpPr/>
      </dsp:nvSpPr>
      <dsp:spPr>
        <a:xfrm>
          <a:off x="473724" y="2123967"/>
          <a:ext cx="1486800" cy="118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4021"/>
                <a:satOff val="4114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14021"/>
                <a:satOff val="4114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4021"/>
                <a:satOff val="4114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Radiological Protection in Occupational Exposure</a:t>
          </a:r>
          <a:endParaRPr lang="en-US" sz="1600" kern="1200" dirty="0"/>
        </a:p>
      </dsp:txBody>
      <dsp:txXfrm>
        <a:off x="508562" y="2158805"/>
        <a:ext cx="1417124" cy="1119764"/>
      </dsp:txXfrm>
    </dsp:sp>
    <dsp:sp modelId="{372171B0-6C68-448D-9096-A91103814B56}">
      <dsp:nvSpPr>
        <dsp:cNvPr id="0" name=""/>
        <dsp:cNvSpPr/>
      </dsp:nvSpPr>
      <dsp:spPr>
        <a:xfrm rot="14400000">
          <a:off x="1927308" y="2134238"/>
          <a:ext cx="234084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28042"/>
                <a:satOff val="8229"/>
                <a:lumOff val="-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2228042"/>
                <a:satOff val="8229"/>
                <a:lumOff val="-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2228042"/>
                <a:satOff val="8229"/>
                <a:lumOff val="-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65C52-4949-4D48-93FB-01CC5BAD5BAF}">
      <dsp:nvSpPr>
        <dsp:cNvPr id="0" name=""/>
        <dsp:cNvSpPr/>
      </dsp:nvSpPr>
      <dsp:spPr>
        <a:xfrm>
          <a:off x="1769120" y="828571"/>
          <a:ext cx="1486800" cy="118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28042"/>
                <a:satOff val="8229"/>
                <a:lumOff val="-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2228042"/>
                <a:satOff val="8229"/>
                <a:lumOff val="-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2228042"/>
                <a:satOff val="8229"/>
                <a:lumOff val="-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Radiological Protection in Medical Exposure</a:t>
          </a:r>
          <a:endParaRPr lang="en-US" sz="1600" kern="1200" dirty="0"/>
        </a:p>
      </dsp:txBody>
      <dsp:txXfrm>
        <a:off x="1803958" y="863409"/>
        <a:ext cx="1417124" cy="1119764"/>
      </dsp:txXfrm>
    </dsp:sp>
    <dsp:sp modelId="{DE156C7A-18DD-45D4-BD77-335B0DB1EE4F}">
      <dsp:nvSpPr>
        <dsp:cNvPr id="0" name=""/>
        <dsp:cNvSpPr/>
      </dsp:nvSpPr>
      <dsp:spPr>
        <a:xfrm rot="16200000">
          <a:off x="3111641" y="1816897"/>
          <a:ext cx="234084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2062"/>
                <a:satOff val="12343"/>
                <a:lumOff val="-1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3342062"/>
                <a:satOff val="12343"/>
                <a:lumOff val="-1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2062"/>
                <a:satOff val="12343"/>
                <a:lumOff val="-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12559-B0DF-43FC-9EC4-0DB3331E566C}">
      <dsp:nvSpPr>
        <dsp:cNvPr id="0" name=""/>
        <dsp:cNvSpPr/>
      </dsp:nvSpPr>
      <dsp:spPr>
        <a:xfrm>
          <a:off x="3538665" y="354423"/>
          <a:ext cx="1486800" cy="118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2062"/>
                <a:satOff val="12343"/>
                <a:lumOff val="-1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3342062"/>
                <a:satOff val="12343"/>
                <a:lumOff val="-1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2062"/>
                <a:satOff val="12343"/>
                <a:lumOff val="-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Public and Environmental Radiological Protection</a:t>
          </a:r>
          <a:endParaRPr lang="en-US" sz="1600" kern="1200" dirty="0"/>
        </a:p>
      </dsp:txBody>
      <dsp:txXfrm>
        <a:off x="3573503" y="389261"/>
        <a:ext cx="1417124" cy="1119764"/>
      </dsp:txXfrm>
    </dsp:sp>
    <dsp:sp modelId="{D4FD0798-9CC6-4CFB-BBDB-D48B8C83C428}">
      <dsp:nvSpPr>
        <dsp:cNvPr id="0" name=""/>
        <dsp:cNvSpPr/>
      </dsp:nvSpPr>
      <dsp:spPr>
        <a:xfrm rot="18000000">
          <a:off x="4295973" y="2134238"/>
          <a:ext cx="234084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56083"/>
                <a:satOff val="16457"/>
                <a:lumOff val="-1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4456083"/>
                <a:satOff val="16457"/>
                <a:lumOff val="-1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4456083"/>
                <a:satOff val="16457"/>
                <a:lumOff val="-1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C4235-C706-40F6-BF28-119079273E9F}">
      <dsp:nvSpPr>
        <dsp:cNvPr id="0" name=""/>
        <dsp:cNvSpPr/>
      </dsp:nvSpPr>
      <dsp:spPr>
        <a:xfrm>
          <a:off x="5308209" y="828571"/>
          <a:ext cx="1486800" cy="118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56083"/>
                <a:satOff val="16457"/>
                <a:lumOff val="-1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4456083"/>
                <a:satOff val="16457"/>
                <a:lumOff val="-1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4456083"/>
                <a:satOff val="16457"/>
                <a:lumOff val="-1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Emergency Preparedness and Response</a:t>
          </a:r>
          <a:endParaRPr lang="en-US" sz="1600" kern="1200" dirty="0"/>
        </a:p>
      </dsp:txBody>
      <dsp:txXfrm>
        <a:off x="5343047" y="863409"/>
        <a:ext cx="1417124" cy="1119764"/>
      </dsp:txXfrm>
    </dsp:sp>
    <dsp:sp modelId="{447D4B81-86D2-40F4-A9F1-0A5F7AD19768}">
      <dsp:nvSpPr>
        <dsp:cNvPr id="0" name=""/>
        <dsp:cNvSpPr/>
      </dsp:nvSpPr>
      <dsp:spPr>
        <a:xfrm rot="19800000">
          <a:off x="5162964" y="3001230"/>
          <a:ext cx="234084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570103"/>
                <a:satOff val="20572"/>
                <a:lumOff val="-1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5570103"/>
                <a:satOff val="20572"/>
                <a:lumOff val="-1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5570103"/>
                <a:satOff val="20572"/>
                <a:lumOff val="-1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41EA8-CE6C-46FF-8E4C-B1570ADD0CB1}">
      <dsp:nvSpPr>
        <dsp:cNvPr id="0" name=""/>
        <dsp:cNvSpPr/>
      </dsp:nvSpPr>
      <dsp:spPr>
        <a:xfrm>
          <a:off x="6603606" y="2123967"/>
          <a:ext cx="1486800" cy="118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70103"/>
                <a:satOff val="20572"/>
                <a:lumOff val="-1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5570103"/>
                <a:satOff val="20572"/>
                <a:lumOff val="-1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5570103"/>
                <a:satOff val="20572"/>
                <a:lumOff val="-1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Education and Training in Radiological Protection</a:t>
          </a:r>
          <a:endParaRPr lang="en-US" sz="1600" kern="1200" dirty="0"/>
        </a:p>
      </dsp:txBody>
      <dsp:txXfrm>
        <a:off x="6638444" y="2158805"/>
        <a:ext cx="1417124" cy="1119764"/>
      </dsp:txXfrm>
    </dsp:sp>
    <dsp:sp modelId="{D290175A-FFA6-4429-B491-B967B1AF5E2A}">
      <dsp:nvSpPr>
        <dsp:cNvPr id="0" name=""/>
        <dsp:cNvSpPr/>
      </dsp:nvSpPr>
      <dsp:spPr>
        <a:xfrm>
          <a:off x="5480305" y="4185562"/>
          <a:ext cx="2340848" cy="605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684124"/>
                <a:satOff val="24686"/>
                <a:lumOff val="-2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6684124"/>
                <a:satOff val="24686"/>
                <a:lumOff val="-2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6684124"/>
                <a:satOff val="24686"/>
                <a:lumOff val="-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A60B27-08DF-4AAA-AB01-F96478573CA1}">
      <dsp:nvSpPr>
        <dsp:cNvPr id="0" name=""/>
        <dsp:cNvSpPr/>
      </dsp:nvSpPr>
      <dsp:spPr>
        <a:xfrm>
          <a:off x="7077754" y="3893512"/>
          <a:ext cx="1486800" cy="118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684124"/>
                <a:satOff val="24686"/>
                <a:lumOff val="-2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6684124"/>
                <a:satOff val="24686"/>
                <a:lumOff val="-2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6684124"/>
                <a:satOff val="24686"/>
                <a:lumOff val="-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Transport Safety</a:t>
          </a:r>
          <a:endParaRPr lang="en-US" sz="1600" kern="1200" dirty="0"/>
        </a:p>
      </dsp:txBody>
      <dsp:txXfrm>
        <a:off x="7112592" y="3928350"/>
        <a:ext cx="1417124" cy="1119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BA4EB-7060-4200-8185-D635DA527493}">
      <dsp:nvSpPr>
        <dsp:cNvPr id="0" name=""/>
        <dsp:cNvSpPr/>
      </dsp:nvSpPr>
      <dsp:spPr>
        <a:xfrm rot="5400000">
          <a:off x="-402015" y="1380154"/>
          <a:ext cx="1773990" cy="214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79F4C-E385-4C9C-993B-0B1ABC725753}">
      <dsp:nvSpPr>
        <dsp:cNvPr id="0" name=""/>
        <dsp:cNvSpPr/>
      </dsp:nvSpPr>
      <dsp:spPr>
        <a:xfrm>
          <a:off x="4382" y="245490"/>
          <a:ext cx="2378421" cy="142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Revision of the Atomic Energy Law Accession  &amp; Implementation of international legal instruments,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aw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6179" y="287287"/>
        <a:ext cx="2294827" cy="1343458"/>
      </dsp:txXfrm>
    </dsp:sp>
    <dsp:sp modelId="{6407E199-4A86-474B-A146-87E6216817AA}">
      <dsp:nvSpPr>
        <dsp:cNvPr id="0" name=""/>
        <dsp:cNvSpPr/>
      </dsp:nvSpPr>
      <dsp:spPr>
        <a:xfrm rot="5400000">
          <a:off x="-402015" y="3163970"/>
          <a:ext cx="1773990" cy="214057"/>
        </a:xfrm>
        <a:prstGeom prst="rect">
          <a:avLst/>
        </a:prstGeom>
        <a:gradFill rotWithShape="0">
          <a:gsLst>
            <a:gs pos="0">
              <a:schemeClr val="accent4">
                <a:hueOff val="-1336825"/>
                <a:satOff val="4937"/>
                <a:lumOff val="-4000"/>
                <a:alphaOff val="0"/>
                <a:shade val="51000"/>
                <a:satMod val="130000"/>
              </a:schemeClr>
            </a:gs>
            <a:gs pos="80000">
              <a:schemeClr val="accent4">
                <a:hueOff val="-1336825"/>
                <a:satOff val="4937"/>
                <a:lumOff val="-4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1336825"/>
                <a:satOff val="4937"/>
                <a:lumOff val="-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DCE9E1-77C7-4D54-9C60-8D6125B9B0C9}">
      <dsp:nvSpPr>
        <dsp:cNvPr id="0" name=""/>
        <dsp:cNvSpPr/>
      </dsp:nvSpPr>
      <dsp:spPr>
        <a:xfrm>
          <a:off x="4382" y="2029306"/>
          <a:ext cx="2378421" cy="142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4021"/>
                <a:satOff val="4114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14021"/>
                <a:satOff val="4114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4021"/>
                <a:satOff val="4114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Regulations, (Circulars) Guides on radiation and nuclear safety issued, internal procedures for licensing and inspect developed and </a:t>
          </a:r>
          <a:r>
            <a:rPr lang="en-US" sz="1600" kern="1200" dirty="0" err="1"/>
            <a:t>implem</a:t>
          </a:r>
          <a:endParaRPr lang="en-US" sz="1600" kern="1200" dirty="0"/>
        </a:p>
      </dsp:txBody>
      <dsp:txXfrm>
        <a:off x="46179" y="2071103"/>
        <a:ext cx="2294827" cy="1343458"/>
      </dsp:txXfrm>
    </dsp:sp>
    <dsp:sp modelId="{625BD59D-8179-4905-BD3E-1FA55D12E258}">
      <dsp:nvSpPr>
        <dsp:cNvPr id="0" name=""/>
        <dsp:cNvSpPr/>
      </dsp:nvSpPr>
      <dsp:spPr>
        <a:xfrm>
          <a:off x="489892" y="4055878"/>
          <a:ext cx="3153474" cy="214057"/>
        </a:xfrm>
        <a:prstGeom prst="rect">
          <a:avLst/>
        </a:prstGeom>
        <a:gradFill rotWithShape="0">
          <a:gsLst>
            <a:gs pos="0">
              <a:schemeClr val="accent4">
                <a:hueOff val="-2673650"/>
                <a:satOff val="9874"/>
                <a:lumOff val="-8000"/>
                <a:alphaOff val="0"/>
                <a:shade val="51000"/>
                <a:satMod val="130000"/>
              </a:schemeClr>
            </a:gs>
            <a:gs pos="80000">
              <a:schemeClr val="accent4">
                <a:hueOff val="-2673650"/>
                <a:satOff val="9874"/>
                <a:lumOff val="-8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3650"/>
                <a:satOff val="9874"/>
                <a:lumOff val="-8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AA025-3B2B-4341-BB68-5528FE817A34}">
      <dsp:nvSpPr>
        <dsp:cNvPr id="0" name=""/>
        <dsp:cNvSpPr/>
      </dsp:nvSpPr>
      <dsp:spPr>
        <a:xfrm>
          <a:off x="4382" y="3813123"/>
          <a:ext cx="2378421" cy="142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28042"/>
                <a:satOff val="8229"/>
                <a:lumOff val="-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2228042"/>
                <a:satOff val="8229"/>
                <a:lumOff val="-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2228042"/>
                <a:satOff val="8229"/>
                <a:lumOff val="-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Development Regulations (Circulars) on emergency preparedness and response </a:t>
          </a:r>
        </a:p>
      </dsp:txBody>
      <dsp:txXfrm>
        <a:off x="46179" y="3854920"/>
        <a:ext cx="2294827" cy="1343458"/>
      </dsp:txXfrm>
    </dsp:sp>
    <dsp:sp modelId="{E9C78A50-0608-4EC8-A030-497D9C82CAB0}">
      <dsp:nvSpPr>
        <dsp:cNvPr id="0" name=""/>
        <dsp:cNvSpPr/>
      </dsp:nvSpPr>
      <dsp:spPr>
        <a:xfrm rot="16200000">
          <a:off x="2722287" y="3124971"/>
          <a:ext cx="1851987" cy="214057"/>
        </a:xfrm>
        <a:prstGeom prst="rect">
          <a:avLst/>
        </a:prstGeom>
        <a:gradFill rotWithShape="0">
          <a:gsLst>
            <a:gs pos="0">
              <a:schemeClr val="accent4">
                <a:hueOff val="-4010475"/>
                <a:satOff val="14812"/>
                <a:lumOff val="-12000"/>
                <a:alphaOff val="0"/>
                <a:shade val="51000"/>
                <a:satMod val="130000"/>
              </a:schemeClr>
            </a:gs>
            <a:gs pos="80000">
              <a:schemeClr val="accent4">
                <a:hueOff val="-4010475"/>
                <a:satOff val="14812"/>
                <a:lumOff val="-12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4010475"/>
                <a:satOff val="14812"/>
                <a:lumOff val="-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B5F01-4FD3-48AA-B5AE-86FC64A5B336}">
      <dsp:nvSpPr>
        <dsp:cNvPr id="0" name=""/>
        <dsp:cNvSpPr/>
      </dsp:nvSpPr>
      <dsp:spPr>
        <a:xfrm>
          <a:off x="3167683" y="3813123"/>
          <a:ext cx="2378421" cy="142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2062"/>
                <a:satOff val="12343"/>
                <a:lumOff val="-1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3342062"/>
                <a:satOff val="12343"/>
                <a:lumOff val="-1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2062"/>
                <a:satOff val="12343"/>
                <a:lumOff val="-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</a:t>
          </a:r>
          <a:r>
            <a:rPr lang="en-US" sz="1600" kern="1200" dirty="0"/>
            <a:t>Human Resources and institutional capacity being developed and Nuclear Safety culture Promoted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209480" y="3854920"/>
        <a:ext cx="2294827" cy="1343458"/>
      </dsp:txXfrm>
    </dsp:sp>
    <dsp:sp modelId="{3AA6C736-0052-49A0-B611-838AB7FEF40A}">
      <dsp:nvSpPr>
        <dsp:cNvPr id="0" name=""/>
        <dsp:cNvSpPr/>
      </dsp:nvSpPr>
      <dsp:spPr>
        <a:xfrm rot="16200000">
          <a:off x="2722287" y="1262076"/>
          <a:ext cx="1851987" cy="214057"/>
        </a:xfrm>
        <a:prstGeom prst="rect">
          <a:avLst/>
        </a:prstGeom>
        <a:gradFill rotWithShape="0">
          <a:gsLst>
            <a:gs pos="0">
              <a:schemeClr val="accent4">
                <a:hueOff val="-5347299"/>
                <a:satOff val="19749"/>
                <a:lumOff val="-16000"/>
                <a:alphaOff val="0"/>
                <a:shade val="51000"/>
                <a:satMod val="130000"/>
              </a:schemeClr>
            </a:gs>
            <a:gs pos="80000">
              <a:schemeClr val="accent4">
                <a:hueOff val="-5347299"/>
                <a:satOff val="19749"/>
                <a:lumOff val="-16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5347299"/>
                <a:satOff val="19749"/>
                <a:lumOff val="-16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B3557-758F-490C-BD55-117FDFCF5F56}">
      <dsp:nvSpPr>
        <dsp:cNvPr id="0" name=""/>
        <dsp:cNvSpPr/>
      </dsp:nvSpPr>
      <dsp:spPr>
        <a:xfrm>
          <a:off x="3167683" y="1872231"/>
          <a:ext cx="2378421" cy="1584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56083"/>
                <a:satOff val="16457"/>
                <a:lumOff val="-13333"/>
                <a:alphaOff val="0"/>
                <a:shade val="51000"/>
                <a:satMod val="130000"/>
              </a:schemeClr>
            </a:gs>
            <a:gs pos="80000">
              <a:schemeClr val="accent4">
                <a:hueOff val="-4456083"/>
                <a:satOff val="16457"/>
                <a:lumOff val="-13333"/>
                <a:alphaOff val="0"/>
                <a:shade val="93000"/>
                <a:satMod val="130000"/>
              </a:schemeClr>
            </a:gs>
            <a:gs pos="100000">
              <a:schemeClr val="accent4">
                <a:hueOff val="-4456083"/>
                <a:satOff val="16457"/>
                <a:lumOff val="-1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Enhanced technical infrastructure and capacity in radiation and nuclear safety, licensing, inspection  emergency prep and  response, </a:t>
          </a:r>
        </a:p>
      </dsp:txBody>
      <dsp:txXfrm>
        <a:off x="3214081" y="1918629"/>
        <a:ext cx="2285625" cy="1491332"/>
      </dsp:txXfrm>
    </dsp:sp>
    <dsp:sp modelId="{83ABCE08-41BB-4570-AE4A-DB88615FAB99}">
      <dsp:nvSpPr>
        <dsp:cNvPr id="0" name=""/>
        <dsp:cNvSpPr/>
      </dsp:nvSpPr>
      <dsp:spPr>
        <a:xfrm>
          <a:off x="3653193" y="331170"/>
          <a:ext cx="3153474" cy="214057"/>
        </a:xfrm>
        <a:prstGeom prst="rect">
          <a:avLst/>
        </a:prstGeom>
        <a:gradFill rotWithShape="0">
          <a:gsLst>
            <a:gs pos="0">
              <a:schemeClr val="accent4">
                <a:hueOff val="-6684124"/>
                <a:satOff val="24686"/>
                <a:lumOff val="-2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6684124"/>
                <a:satOff val="24686"/>
                <a:lumOff val="-2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6684124"/>
                <a:satOff val="24686"/>
                <a:lumOff val="-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32FE1-EB68-43D6-8396-9A5984B48139}">
      <dsp:nvSpPr>
        <dsp:cNvPr id="0" name=""/>
        <dsp:cNvSpPr/>
      </dsp:nvSpPr>
      <dsp:spPr>
        <a:xfrm>
          <a:off x="3167683" y="88414"/>
          <a:ext cx="2378421" cy="142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70103"/>
                <a:satOff val="20572"/>
                <a:lumOff val="-16667"/>
                <a:alphaOff val="0"/>
                <a:shade val="51000"/>
                <a:satMod val="130000"/>
              </a:schemeClr>
            </a:gs>
            <a:gs pos="80000">
              <a:schemeClr val="accent4">
                <a:hueOff val="-5570103"/>
                <a:satOff val="20572"/>
                <a:lumOff val="-16667"/>
                <a:alphaOff val="0"/>
                <a:shade val="93000"/>
                <a:satMod val="130000"/>
              </a:schemeClr>
            </a:gs>
            <a:gs pos="100000">
              <a:schemeClr val="accent4">
                <a:hueOff val="-5570103"/>
                <a:satOff val="20572"/>
                <a:lumOff val="-1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Establishment of a National Emergency Response Plan</a:t>
          </a:r>
        </a:p>
      </dsp:txBody>
      <dsp:txXfrm>
        <a:off x="3209480" y="130211"/>
        <a:ext cx="2294827" cy="1343458"/>
      </dsp:txXfrm>
    </dsp:sp>
    <dsp:sp modelId="{189ACDE9-13F0-48D7-B869-7A4E9FCD9128}">
      <dsp:nvSpPr>
        <dsp:cNvPr id="0" name=""/>
        <dsp:cNvSpPr/>
      </dsp:nvSpPr>
      <dsp:spPr>
        <a:xfrm>
          <a:off x="6330983" y="88414"/>
          <a:ext cx="2378421" cy="142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684124"/>
                <a:satOff val="24686"/>
                <a:lumOff val="-20000"/>
                <a:alphaOff val="0"/>
                <a:shade val="51000"/>
                <a:satMod val="130000"/>
              </a:schemeClr>
            </a:gs>
            <a:gs pos="80000">
              <a:schemeClr val="accent4">
                <a:hueOff val="-6684124"/>
                <a:satOff val="24686"/>
                <a:lumOff val="-20000"/>
                <a:alphaOff val="0"/>
                <a:shade val="93000"/>
                <a:satMod val="130000"/>
              </a:schemeClr>
            </a:gs>
            <a:gs pos="100000">
              <a:schemeClr val="accent4">
                <a:hueOff val="-6684124"/>
                <a:satOff val="24686"/>
                <a:lumOff val="-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Implementation of Radiological and Nuclear Emergency Preparedness and Response Plan</a:t>
          </a:r>
        </a:p>
      </dsp:txBody>
      <dsp:txXfrm>
        <a:off x="6372780" y="130211"/>
        <a:ext cx="2294827" cy="1343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3E1242D-36B7-402F-A4F1-AA58E50FE292}" type="datetimeFigureOut">
              <a:rPr lang="en-GB" smtClean="0"/>
              <a:t>2018-07-24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641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52DBEC5-36FE-4E69-89FE-816B5651E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4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265" tIns="45632" rIns="91265" bIns="4563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2" y="0"/>
            <a:ext cx="2945024" cy="495776"/>
          </a:xfrm>
          <a:prstGeom prst="rect">
            <a:avLst/>
          </a:prstGeom>
        </p:spPr>
        <p:txBody>
          <a:bodyPr vert="horz" lIns="91265" tIns="45632" rIns="91265" bIns="45632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2018-07-24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5" tIns="45632" rIns="91265" bIns="4563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7" y="4705908"/>
            <a:ext cx="5436235" cy="4457225"/>
          </a:xfrm>
          <a:prstGeom prst="rect">
            <a:avLst/>
          </a:prstGeom>
        </p:spPr>
        <p:txBody>
          <a:bodyPr vert="horz" lIns="91265" tIns="45632" rIns="91265" bIns="456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265" tIns="45632" rIns="91265" bIns="4563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2" y="9408641"/>
            <a:ext cx="2945024" cy="495776"/>
          </a:xfrm>
          <a:prstGeom prst="rect">
            <a:avLst/>
          </a:prstGeom>
        </p:spPr>
        <p:txBody>
          <a:bodyPr vert="horz" lIns="91265" tIns="45632" rIns="91265" bIns="45632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7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265" indent="-284126" defTabSz="9222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674" indent="-226983" defTabSz="9222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6813" indent="-226983" defTabSz="9222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2366" indent="-226983" defTabSz="9222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9505" indent="-226983" defTabSz="9222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6645" indent="-226983" defTabSz="9222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3784" indent="-226983" defTabSz="9222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0924" indent="-226983" defTabSz="9222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C83B0F-771D-4EC0-8DED-58CC28C83B88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05350"/>
            <a:ext cx="4981575" cy="44577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Promoting Science &amp; Technology</a:t>
            </a:r>
          </a:p>
          <a:p>
            <a:pPr eaLnBrk="1" hangingPunct="1"/>
            <a:r>
              <a:rPr lang="en-US" altLang="en-US" b="1" dirty="0">
                <a:solidFill>
                  <a:srgbClr val="A52A2A"/>
                </a:solidFill>
                <a:latin typeface="Verdana" pitchFamily="34" charset="0"/>
              </a:rPr>
              <a:t>The IAEA is working to </a:t>
            </a:r>
            <a:r>
              <a:rPr lang="en-US" altLang="en-US" dirty="0" err="1">
                <a:latin typeface="Verdana" pitchFamily="34" charset="0"/>
              </a:rPr>
              <a:t>to</a:t>
            </a:r>
            <a:r>
              <a:rPr lang="en-US" altLang="en-US" dirty="0">
                <a:latin typeface="Verdana" pitchFamily="34" charset="0"/>
              </a:rPr>
              <a:t> fighting poverty, sickness, and pollution of the earth's environment, and to other global "Millennium Goals" for a safer and better future. Some examples of this are listed above. Nuclear technologies reaches into almost every aspect of our daily lives.  A few facts are: </a:t>
            </a:r>
          </a:p>
          <a:p>
            <a:pPr algn="just" eaLnBrk="1" hangingPunct="1">
              <a:buFontTx/>
              <a:buChar char="•"/>
            </a:pPr>
            <a:r>
              <a:rPr lang="en-GB" altLang="en-US" dirty="0">
                <a:latin typeface="Verdana" pitchFamily="34" charset="0"/>
                <a:cs typeface="Times New Roman" pitchFamily="18" charset="0"/>
              </a:rPr>
              <a:t>Nuclear power generates about 16 percent of the world’s electricity; </a:t>
            </a:r>
            <a:endParaRPr lang="en-US" altLang="en-US" dirty="0">
              <a:latin typeface="Verdana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GB" altLang="en-US" dirty="0">
                <a:latin typeface="Verdana" pitchFamily="34" charset="0"/>
                <a:cs typeface="Times New Roman" pitchFamily="18" charset="0"/>
              </a:rPr>
              <a:t>Someone receives radioisotope treatment for medical diagnosis every third second; that is 35,000 persons every day;</a:t>
            </a:r>
            <a:endParaRPr lang="en-US" altLang="en-US" dirty="0">
              <a:latin typeface="Verdana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GB" altLang="en-US" dirty="0">
                <a:latin typeface="Verdana" pitchFamily="34" charset="0"/>
                <a:cs typeface="Times New Roman" pitchFamily="18" charset="0"/>
              </a:rPr>
              <a:t>3 million persons are treated with radiotherapy each year against cancer;</a:t>
            </a:r>
            <a:endParaRPr lang="en-US" altLang="en-US" dirty="0">
              <a:latin typeface="Verdana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GB" altLang="en-US" dirty="0">
                <a:latin typeface="Verdana" pitchFamily="34" charset="0"/>
                <a:cs typeface="Times New Roman" pitchFamily="18" charset="0"/>
              </a:rPr>
              <a:t>40 countries now use irradiation to improve the hygiene, safety and quality of food; </a:t>
            </a:r>
          </a:p>
          <a:p>
            <a:pPr algn="just" eaLnBrk="1" hangingPunct="1">
              <a:buFontTx/>
              <a:buChar char="•"/>
            </a:pPr>
            <a:r>
              <a:rPr lang="en-GB" altLang="en-US" dirty="0">
                <a:latin typeface="Verdana" pitchFamily="34" charset="0"/>
                <a:cs typeface="Times New Roman" pitchFamily="18" charset="0"/>
              </a:rPr>
              <a:t>Radiation is used in scores of industrial applications: sterilizing syringes and other hospital supplies; testing the quality of steel for cars and trucks; and checking for production flaws in airplane engines. </a:t>
            </a:r>
            <a:endParaRPr lang="en-US" altLang="en-US" dirty="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Verdana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61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365625" cy="327342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089400"/>
            <a:ext cx="5435600" cy="5073650"/>
          </a:xfrm>
        </p:spPr>
        <p:txBody>
          <a:bodyPr/>
          <a:lstStyle/>
          <a:p>
            <a:pPr algn="just">
              <a:spcAft>
                <a:spcPts val="850"/>
              </a:spcAft>
              <a:defRPr/>
            </a:pPr>
            <a:endParaRPr lang="en-US" dirty="0"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8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24114" indent="-278506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14023" indent="-22280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59631" indent="-22280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05240" indent="-22280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50850" indent="-222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896458" indent="-222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42068" indent="-222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787676" indent="-222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C1A6344-158F-4894-A00B-7E70B7C38E82}" type="slidenum">
              <a:rPr lang="en-US" sz="1100" b="0"/>
              <a:pPr eaLnBrk="1" hangingPunct="1">
                <a:defRPr/>
              </a:pPr>
              <a:t>8</a:t>
            </a:fld>
            <a:endParaRPr lang="en-US" sz="11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589" y="4350408"/>
            <a:ext cx="5605701" cy="4174015"/>
          </a:xfrm>
        </p:spPr>
        <p:txBody>
          <a:bodyPr/>
          <a:lstStyle/>
          <a:p>
            <a:pPr>
              <a:spcBef>
                <a:spcPts val="584"/>
              </a:spcBef>
              <a:defRPr/>
            </a:pPr>
            <a:r>
              <a:rPr lang="en-GB" sz="1400" dirty="0"/>
              <a:t>Health and nutrition activities account for the largest portion of the 2018 – 2019 TC programme, at 27%, closely followed by Safety and security at 22% and Food and agriculture at 20%.</a:t>
            </a:r>
          </a:p>
          <a:p>
            <a:pPr>
              <a:spcBef>
                <a:spcPts val="584"/>
              </a:spcBef>
              <a:defRPr/>
            </a:pPr>
            <a:r>
              <a:rPr lang="en-GB" sz="1400" b="1" dirty="0"/>
              <a:t>NEXT SLIDE</a:t>
            </a:r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0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Thematic Safety Areas for the National Radiation Safety Infrastructure that our projects have been addressing over the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7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Convention on Nuclear Safety (April 2010); 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Convention on the Physical Protection of Nuclear Material (in force Nov 2012) and its Amendment (2012);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Joint Conventions on the Safety of Spent Fuel Management and on the Safety of Radioactive Waste Management (2013)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International Convention on the Suppression of Acts of Nuclear Terrorism (signed: 14 Jul 2016; enforced: 23 Oct 2016)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0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Nuclear Nonproliferation Treaty (1982);</a:t>
            </a:r>
          </a:p>
          <a:p>
            <a:pPr marL="457200" lvl="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Convention on Early Notification of a Nuclear Accident (1987);</a:t>
            </a:r>
          </a:p>
          <a:p>
            <a:pPr marL="457200" lvl="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Convention on Assistance in the Case of a Nuclear Accident or Radiological Emergency (1987);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Safeguards Agreement (1989);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Comprehensive Test Ban Treaty (signed 1996, ratified 2006); 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The South East Asia Treaty on the Nuclear Weapon Free Zone (1997);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Code of Conduct on the Safety and Security of Radioactive Sources and Supplementary Guidance on Import and Export of Radioactive Sources (2006);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Additional Protocol (signed in 2007, ratified in Sept 2012).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Convention on Nuclear Safety (April 2010); 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Convention on the Physical Protection of Nuclear Material (in force Nov 2012) and its Amendment (2012);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Joint Conventions on the Safety of Spent Fuel Management and on the Safety of Radioactive Waste Management (2013)</a:t>
            </a:r>
          </a:p>
          <a:p>
            <a:pPr marL="457200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kern="0" dirty="0">
                <a:latin typeface="+mn-lt"/>
              </a:rPr>
              <a:t>International Convention on the Suppression of Acts of Nuclear Terrorism (signed: 14 Jul 2016; enforced: 23 Oct 2016)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3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7075-4C46-4DE0-A6FC-040604DF486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995C-A0D1-40BA-B90E-6571F1492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2" y="980728"/>
            <a:ext cx="8568953" cy="2016224"/>
          </a:xfrm>
        </p:spPr>
        <p:txBody>
          <a:bodyPr>
            <a:noAutofit/>
          </a:bodyPr>
          <a:lstStyle/>
          <a:p>
            <a:pPr algn="ctr"/>
            <a:r>
              <a:rPr lang="en-GB" alt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IAEA’s </a:t>
            </a:r>
            <a:br>
              <a:rPr lang="en-GB" alt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Cooperation Programme</a:t>
            </a:r>
            <a:endParaRPr lang="en-GB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9B88F-CD8E-4C00-96EA-1C43363C7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52" y="3429000"/>
            <a:ext cx="8568952" cy="2976736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National Nuclear Regulatory Conference</a:t>
            </a:r>
          </a:p>
          <a:p>
            <a:pPr algn="r"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Long City, 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Quang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Ninh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Province, Viet Nam</a:t>
            </a:r>
          </a:p>
          <a:p>
            <a:pPr algn="r"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GB" sz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Gashaw Gebeyehu 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Wolde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for Asia and the Pacific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Technical Cooperation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12FC8-3838-41BB-828D-7A93BB0DB4A2}"/>
              </a:ext>
            </a:extLst>
          </p:cNvPr>
          <p:cNvSpPr txBox="1"/>
          <p:nvPr/>
        </p:nvSpPr>
        <p:spPr>
          <a:xfrm>
            <a:off x="7310040" y="628669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July 25, 2018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8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>
                <a:cs typeface="Times New Roman" pitchFamily="18" charset="0"/>
              </a:rPr>
              <a:t>TC Delivery Mechanisms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84671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1196752"/>
            <a:ext cx="5040560" cy="2444204"/>
          </a:xfrm>
          <a:prstGeom prst="roundRect">
            <a:avLst/>
          </a:prstGeom>
          <a:gradFill>
            <a:gsLst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National</a:t>
            </a: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Infrastructure building </a:t>
            </a: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Address country’s specific needs</a:t>
            </a: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About 60-65% of the programme</a:t>
            </a: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136 Member States and territories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4005063"/>
            <a:ext cx="4176464" cy="2224929"/>
          </a:xfrm>
          <a:prstGeom prst="roundRect">
            <a:avLst/>
          </a:prstGeom>
          <a:gradFill>
            <a:gsLst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Regional</a:t>
            </a: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Networking and experience sharing</a:t>
            </a: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Address issues of common interest and issues of regional dimension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60032" y="3981834"/>
            <a:ext cx="3996444" cy="2160240"/>
          </a:xfrm>
          <a:prstGeom prst="roundRect">
            <a:avLst/>
          </a:prstGeom>
          <a:gradFill>
            <a:gsLst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Interregional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Networking and experience sharing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Address issues of common interest to the four regions</a:t>
            </a:r>
          </a:p>
        </p:txBody>
      </p:sp>
    </p:spTree>
    <p:extLst>
      <p:ext uri="{BB962C8B-B14F-4D97-AF65-F5344CB8AC3E}">
        <p14:creationId xmlns:p14="http://schemas.microsoft.com/office/powerpoint/2010/main" val="280043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Type of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</a:pPr>
            <a:r>
              <a:rPr lang="en-GB" sz="2400" b="1" dirty="0">
                <a:solidFill>
                  <a:schemeClr val="tx1"/>
                </a:solidFill>
              </a:rPr>
              <a:t>Expert advice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</a:pPr>
            <a:r>
              <a:rPr lang="en-GB" sz="2400" b="1" dirty="0">
                <a:solidFill>
                  <a:schemeClr val="tx1"/>
                </a:solidFill>
              </a:rPr>
              <a:t>Fellowships, Scientific Visits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</a:pPr>
            <a:r>
              <a:rPr lang="en-GB" sz="2400" b="1" dirty="0">
                <a:solidFill>
                  <a:schemeClr val="tx1"/>
                </a:solidFill>
              </a:rPr>
              <a:t>Workshops, Training Courses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</a:pPr>
            <a:r>
              <a:rPr lang="en-GB" sz="2400" b="1" dirty="0">
                <a:solidFill>
                  <a:schemeClr val="tx1"/>
                </a:solidFill>
              </a:rPr>
              <a:t>Equipment and Materials</a:t>
            </a:r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4597" r="31883" b="19871"/>
          <a:stretch/>
        </p:blipFill>
        <p:spPr bwMode="auto">
          <a:xfrm>
            <a:off x="6555395" y="3356992"/>
            <a:ext cx="2464549" cy="170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82748"/>
            <a:ext cx="2527163" cy="1840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8815"/>
            <a:ext cx="3576258" cy="2588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s://www.iaea.org/sites/default/files/styles/news_story_photo_new__16x9ratio_653width_/public/image001_0.jpg?itok=hWNwAs4_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82749"/>
            <a:ext cx="2762250" cy="184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81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53BA-9BA5-4161-A80C-A8999545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77" y="548680"/>
            <a:ext cx="6120680" cy="864096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Fellowship Trainings/Scientific Visits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F23F-3765-470E-8599-45018DB7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6" y="2000597"/>
            <a:ext cx="8712968" cy="4857403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solidFill>
                  <a:schemeClr val="tx1"/>
                </a:solidFill>
              </a:rPr>
              <a:t>A </a:t>
            </a:r>
            <a:r>
              <a:rPr lang="en-US" altLang="en-US" sz="3000" b="1" i="1" dirty="0">
                <a:solidFill>
                  <a:schemeClr val="tx1"/>
                </a:solidFill>
              </a:rPr>
              <a:t>fellowship</a:t>
            </a:r>
            <a:r>
              <a:rPr lang="en-US" altLang="en-US" sz="3000" dirty="0">
                <a:solidFill>
                  <a:schemeClr val="tx1"/>
                </a:solidFill>
              </a:rPr>
              <a:t> is a specially tailored or selected training activity for the purpose of fulfilling </a:t>
            </a:r>
            <a:r>
              <a:rPr lang="en-US" altLang="en-US" sz="3000" dirty="0">
                <a:solidFill>
                  <a:srgbClr val="FF0000"/>
                </a:solidFill>
              </a:rPr>
              <a:t>special learning objectives.</a:t>
            </a:r>
          </a:p>
          <a:p>
            <a:endParaRPr lang="en-US" altLang="en-US" sz="3000" b="1" i="1" dirty="0">
              <a:solidFill>
                <a:schemeClr val="tx1"/>
              </a:solidFill>
            </a:endParaRPr>
          </a:p>
          <a:p>
            <a:r>
              <a:rPr lang="en-US" altLang="en-US" sz="3000" b="1" i="1" dirty="0">
                <a:solidFill>
                  <a:schemeClr val="tx1"/>
                </a:solidFill>
              </a:rPr>
              <a:t>Scientific visit </a:t>
            </a:r>
            <a:r>
              <a:rPr lang="en-US" altLang="en-US" sz="3000" dirty="0">
                <a:solidFill>
                  <a:schemeClr val="tx1"/>
                </a:solidFill>
              </a:rPr>
              <a:t>is awarded to senior staff to </a:t>
            </a:r>
            <a:r>
              <a:rPr lang="en-US" altLang="en-US" sz="3000" dirty="0">
                <a:solidFill>
                  <a:srgbClr val="FF0000"/>
                </a:solidFill>
              </a:rPr>
              <a:t>broaden the scientific or managerial qualifications </a:t>
            </a:r>
            <a:r>
              <a:rPr lang="en-US" altLang="en-US" sz="3000" dirty="0">
                <a:solidFill>
                  <a:schemeClr val="tx1"/>
                </a:solidFill>
              </a:rPr>
              <a:t>of specialists in developing countries.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6621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TC Programme in figures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23412"/>
              </p:ext>
            </p:extLst>
          </p:nvPr>
        </p:nvGraphicFramePr>
        <p:xfrm>
          <a:off x="444742" y="1556792"/>
          <a:ext cx="8231714" cy="468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5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"/>
                          <a:ea typeface="+mj-ea"/>
                          <a:cs typeface="+mj-cs"/>
                        </a:rPr>
                        <a:t>Activity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 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"/>
                          <a:ea typeface="+mj-ea"/>
                          <a:cs typeface="+mj-cs"/>
                        </a:rPr>
                        <a:t>Number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 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Individuals recruited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0000"/>
                          </a:solidFill>
                          <a:effectLst/>
                        </a:rPr>
                        <a:t>29 858</a:t>
                      </a:r>
                      <a:endParaRPr lang="en-GB" sz="1600" b="1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Lecturers and experts  assigned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7 418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Regional and INT training participants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7 027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Meeting participants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11 733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Fellows and scientific visitors placed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3 680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Regional and interregional training courses conducted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</a:rPr>
                        <a:t>Purchase orders for procurement issued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3 534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44742" y="1060968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dirty="0"/>
              <a:t>2016-2017 TCP Cycle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6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4B904-2824-4483-AF63-CC5884BA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67941"/>
            <a:ext cx="8136904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The Contribution of TC Projects for Strengthening the National Regulatory Infrastructure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in Viet Nam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700A-19B5-48A6-8626-54222838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44398"/>
            <a:ext cx="8712968" cy="864096"/>
          </a:xfrm>
        </p:spPr>
        <p:txBody>
          <a:bodyPr>
            <a:normAutofit/>
          </a:bodyPr>
          <a:lstStyle/>
          <a:p>
            <a:r>
              <a:rPr lang="en-GB" sz="3200" dirty="0"/>
              <a:t>04 TC Projects of VARANS 2012-2020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828638"/>
              </p:ext>
            </p:extLst>
          </p:nvPr>
        </p:nvGraphicFramePr>
        <p:xfrm>
          <a:off x="250825" y="1124744"/>
          <a:ext cx="873351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23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17148"/>
              </p:ext>
            </p:extLst>
          </p:nvPr>
        </p:nvGraphicFramePr>
        <p:xfrm>
          <a:off x="250825" y="1268413"/>
          <a:ext cx="7345511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720700A-19B5-48A6-8626-54222838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Figures of 04 TC Projects of VARANS 2012-2020 </a:t>
            </a:r>
          </a:p>
        </p:txBody>
      </p:sp>
      <p:sp>
        <p:nvSpPr>
          <p:cNvPr id="7" name="Oval 6"/>
          <p:cNvSpPr/>
          <p:nvPr/>
        </p:nvSpPr>
        <p:spPr>
          <a:xfrm>
            <a:off x="6848207" y="1988840"/>
            <a:ext cx="1900257" cy="34563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Total budget:</a:t>
            </a:r>
          </a:p>
          <a:p>
            <a:pPr algn="ctr"/>
            <a:r>
              <a:rPr lang="en-US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€626.268,29</a:t>
            </a:r>
          </a:p>
        </p:txBody>
      </p:sp>
    </p:spTree>
    <p:extLst>
      <p:ext uri="{BB962C8B-B14F-4D97-AF65-F5344CB8AC3E}">
        <p14:creationId xmlns:p14="http://schemas.microsoft.com/office/powerpoint/2010/main" val="428798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15759"/>
              </p:ext>
            </p:extLst>
          </p:nvPr>
        </p:nvGraphicFramePr>
        <p:xfrm>
          <a:off x="250825" y="620688"/>
          <a:ext cx="856964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720700A-19B5-48A6-8626-54222838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/>
          </a:bodyPr>
          <a:lstStyle/>
          <a:p>
            <a:r>
              <a:rPr lang="en-GB" sz="2800" dirty="0"/>
              <a:t>Thematic Safety Areas</a:t>
            </a:r>
          </a:p>
        </p:txBody>
      </p:sp>
    </p:spTree>
    <p:extLst>
      <p:ext uri="{BB962C8B-B14F-4D97-AF65-F5344CB8AC3E}">
        <p14:creationId xmlns:p14="http://schemas.microsoft.com/office/powerpoint/2010/main" val="259190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6602-901E-42C3-A5E7-D3A43C0E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640"/>
            <a:ext cx="612068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Achievements of VARANS’s </a:t>
            </a:r>
            <a:br>
              <a:rPr lang="en-GB" dirty="0"/>
            </a:br>
            <a:r>
              <a:rPr lang="en-GB" dirty="0"/>
              <a:t>TC Projects Implemented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56151"/>
              </p:ext>
            </p:extLst>
          </p:nvPr>
        </p:nvGraphicFramePr>
        <p:xfrm>
          <a:off x="250825" y="1268760"/>
          <a:ext cx="871378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6343897" y="3983785"/>
            <a:ext cx="2592288" cy="2348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Strengthened Regulatory Infrastructure for Safety</a:t>
            </a:r>
          </a:p>
        </p:txBody>
      </p:sp>
      <p:sp>
        <p:nvSpPr>
          <p:cNvPr id="8" name="Down Arrow 7"/>
          <p:cNvSpPr/>
          <p:nvPr/>
        </p:nvSpPr>
        <p:spPr>
          <a:xfrm>
            <a:off x="7272300" y="2924944"/>
            <a:ext cx="972108" cy="1058841"/>
          </a:xfrm>
          <a:prstGeom prst="down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5344-DC0E-49C3-92E4-01D8B9EB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3925"/>
            <a:ext cx="8712968" cy="485740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Revision of the Atomic Energy Law has been submitted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Accession and implementation of international legal instruments have been effected, NSC 2010, CPPNM, Joint Convention 2013, Conv Nuclear Terrorism 2016,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Various Regulations, (Circulars), Guides on radiation and nuclear safety issued and under implementation, internal procedures for licensing and inspect developed and implemented</a:t>
            </a:r>
          </a:p>
          <a:p>
            <a:pPr marL="0" lv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Technical capacity development in nuclear safety analysis and assessment, siting </a:t>
            </a:r>
            <a:r>
              <a:rPr lang="en-GB" sz="2400" dirty="0" err="1">
                <a:solidFill>
                  <a:schemeClr val="tx1"/>
                </a:solidFill>
              </a:rPr>
              <a:t>e.t.c</a:t>
            </a:r>
            <a:r>
              <a:rPr lang="en-GB" sz="2400" dirty="0">
                <a:solidFill>
                  <a:schemeClr val="tx1"/>
                </a:solidFill>
              </a:rPr>
              <a:t> has been enhanced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F0334E-B8AE-400F-91FC-7D6E675F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Reported Achievements of VARANS and TC Projects</a:t>
            </a:r>
          </a:p>
        </p:txBody>
      </p:sp>
    </p:spTree>
    <p:extLst>
      <p:ext uri="{BB962C8B-B14F-4D97-AF65-F5344CB8AC3E}">
        <p14:creationId xmlns:p14="http://schemas.microsoft.com/office/powerpoint/2010/main" val="210234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72808" cy="864096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IAEA Technical Cooperation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736"/>
            <a:ext cx="8593138" cy="500357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800" b="1" dirty="0">
                <a:solidFill>
                  <a:schemeClr val="tx1"/>
                </a:solidFill>
              </a:rPr>
              <a:t>Basis for TCP </a:t>
            </a:r>
          </a:p>
          <a:p>
            <a:pPr marL="0" indent="0">
              <a:buFontTx/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The IAEA mandate: “ to accelerate and enlarge the contribution of atomic energy to peace, health and prosperity throughout the world”</a:t>
            </a:r>
          </a:p>
          <a:p>
            <a:pPr marL="0" indent="0">
              <a:buFontTx/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GB" sz="2800" b="1" dirty="0">
                <a:solidFill>
                  <a:schemeClr val="tx1"/>
                </a:solidFill>
              </a:rPr>
              <a:t>Role of IAEA</a:t>
            </a:r>
          </a:p>
          <a:p>
            <a:pPr marL="0" indent="0" algn="just">
              <a:buFontTx/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To make a discrete but significant contribution to sustainable development goals to build, strengthen and maintain MSs capacity for using nuclear technology in a safe, secure and sustainable manner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–"/>
              <a:defRPr sz="20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»"/>
              <a:defRPr sz="20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»"/>
              <a:defRPr sz="20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»"/>
              <a:defRPr sz="20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»"/>
              <a:defRPr sz="20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»"/>
              <a:defRPr sz="20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D5D7D8"/>
                </a:solidFill>
              </a:rPr>
              <a:t>\\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51500" r="13993" b="40623"/>
          <a:stretch/>
        </p:blipFill>
        <p:spPr bwMode="auto">
          <a:xfrm>
            <a:off x="0" y="6126155"/>
            <a:ext cx="9136732" cy="61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4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5344-DC0E-49C3-92E4-01D8B9EB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3925"/>
            <a:ext cx="8712968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Regulations (Circulars) on emergency preparedness and response have been developed and approved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national emergency</a:t>
            </a:r>
            <a:r>
              <a:rPr lang="en-GB" sz="2400" dirty="0">
                <a:solidFill>
                  <a:schemeClr val="tx1"/>
                </a:solidFill>
              </a:rPr>
              <a:t> response plan has been established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Technical capacity in emergency response has been enhanced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Emergency response systems in medical facilities have initially been established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49BEBF-B0B3-4F6E-9401-11B71083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612068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Reported Achievements of VARANS and TC Projects</a:t>
            </a:r>
          </a:p>
        </p:txBody>
      </p:sp>
    </p:spTree>
    <p:extLst>
      <p:ext uri="{BB962C8B-B14F-4D97-AF65-F5344CB8AC3E}">
        <p14:creationId xmlns:p14="http://schemas.microsoft.com/office/powerpoint/2010/main" val="185823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5344-DC0E-49C3-92E4-01D8B9EB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3925"/>
            <a:ext cx="8712968" cy="485740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Enhanced technical infrastructure and TSO capacity in radiation and nuclear safety,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technical support centre for analysing nuclear accidents to support emergency and preparedness response has been established,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Human Resources and institutional capacity being developed and Nuclear Safety Culture Promoted,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49BEBF-B0B3-4F6E-9401-11B71083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612068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Reported Achievements of VARANS and TC Projects</a:t>
            </a:r>
          </a:p>
        </p:txBody>
      </p:sp>
    </p:spTree>
    <p:extLst>
      <p:ext uri="{BB962C8B-B14F-4D97-AF65-F5344CB8AC3E}">
        <p14:creationId xmlns:p14="http://schemas.microsoft.com/office/powerpoint/2010/main" val="217204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2B52-D3C4-479D-BD00-E9A408EA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008112"/>
          </a:xfrm>
        </p:spPr>
        <p:txBody>
          <a:bodyPr>
            <a:no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6014-B824-42B5-9E90-891C3DD5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61459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GB" sz="2500" dirty="0">
                <a:solidFill>
                  <a:schemeClr val="tx1"/>
                </a:solidFill>
              </a:rPr>
              <a:t>The IAEA TC projects made substantive contribution in developing and strengthening the National Regulatory Infrastructure for Radiation and Nuclear Safety in Viet Nam</a:t>
            </a:r>
          </a:p>
          <a:p>
            <a:pPr>
              <a:spcBef>
                <a:spcPts val="900"/>
              </a:spcBef>
            </a:pPr>
            <a:r>
              <a:rPr lang="en-US" sz="2500" dirty="0">
                <a:solidFill>
                  <a:schemeClr val="tx1"/>
                </a:solidFill>
              </a:rPr>
              <a:t>Strong commitment of key Institutions and the Government maintained throughout the projects’ lifecycle </a:t>
            </a:r>
          </a:p>
          <a:p>
            <a:pPr>
              <a:spcBef>
                <a:spcPts val="900"/>
              </a:spcBef>
            </a:pPr>
            <a:r>
              <a:rPr lang="en-GB" sz="2500" dirty="0">
                <a:solidFill>
                  <a:schemeClr val="tx1"/>
                </a:solidFill>
              </a:rPr>
              <a:t>Close and effective cooperation between VARANS, stakeholders and End-users played an important role in the implementation and achievement of outcomes of the projects.</a:t>
            </a:r>
          </a:p>
          <a:p>
            <a:pPr>
              <a:spcBef>
                <a:spcPts val="900"/>
              </a:spcBef>
            </a:pPr>
            <a:r>
              <a:rPr lang="en-US" sz="2500" dirty="0">
                <a:solidFill>
                  <a:schemeClr val="tx1"/>
                </a:solidFill>
              </a:rPr>
              <a:t>T</a:t>
            </a:r>
            <a:r>
              <a:rPr lang="en-GB" sz="2500" dirty="0">
                <a:solidFill>
                  <a:schemeClr val="tx1"/>
                </a:solidFill>
              </a:rPr>
              <a:t>he Initiative of Viet Nam in promoting Triangular Cooperation with Lao PDR and Cambodia is a highly encouraging step in promoting TCDC.</a:t>
            </a:r>
          </a:p>
          <a:p>
            <a:endParaRPr lang="en-GB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986B-5465-4991-8B26-D3A4D7CF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Forward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F0C0-8890-46FA-84A5-46E17E6C3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line with the changing policy priorities there is a need to reorient and refocus our TC Projects,</a:t>
            </a:r>
          </a:p>
          <a:p>
            <a:r>
              <a:rPr lang="en-US" dirty="0">
                <a:solidFill>
                  <a:schemeClr val="tx1"/>
                </a:solidFill>
              </a:rPr>
              <a:t>Stream line our current and future projects in order to close the gaps and address the emerging priorities and strengthen the radiation and nuclear safety infrastructure,</a:t>
            </a:r>
          </a:p>
          <a:p>
            <a:r>
              <a:rPr lang="en-US" dirty="0">
                <a:solidFill>
                  <a:schemeClr val="tx1"/>
                </a:solidFill>
              </a:rPr>
              <a:t>We will work to strengthen our cooperation to ensure the effectiveness and sustainability.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23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540568" y="1196752"/>
            <a:ext cx="8568953" cy="1608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Thank you for your attention!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97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The “Three Pillars” of the IAEA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16" y="1087783"/>
            <a:ext cx="3810000" cy="2638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024736" y="3789040"/>
            <a:ext cx="2057400" cy="2348440"/>
            <a:chOff x="1074440" y="2708920"/>
            <a:chExt cx="2057400" cy="3428561"/>
          </a:xfrm>
          <a:effectLst>
            <a:outerShdw dist="50800" dir="5400000" sx="1000" sy="1000" algn="ctr" rotWithShape="0">
              <a:srgbClr val="000000">
                <a:alpha val="0"/>
              </a:srgbClr>
            </a:outerShdw>
          </a:effectLst>
        </p:grpSpPr>
        <p:pic>
          <p:nvPicPr>
            <p:cNvPr id="6" name="Picture 9" descr="https://farm2.staticflickr.com/1337/4724007720_f130acbc07_z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372" y="4524496"/>
              <a:ext cx="1919536" cy="1468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1074440" y="2708920"/>
              <a:ext cx="2057400" cy="3428561"/>
            </a:xfrm>
            <a:prstGeom prst="roundRect">
              <a:avLst/>
            </a:prstGeom>
            <a:gradFill>
              <a:gsLst>
                <a:gs pos="86000">
                  <a:schemeClr val="accent1">
                    <a:shade val="51000"/>
                    <a:satMod val="130000"/>
                    <a:alpha val="36000"/>
                  </a:schemeClr>
                </a:gs>
                <a:gs pos="0">
                  <a:schemeClr val="accent1">
                    <a:shade val="93000"/>
                    <a:satMod val="130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Safeguards</a:t>
              </a:r>
              <a:b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</a:t>
              </a:r>
              <a:b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Verification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3789040"/>
            <a:ext cx="1981200" cy="2376264"/>
            <a:chOff x="3419872" y="3789040"/>
            <a:chExt cx="1981200" cy="2376264"/>
          </a:xfrm>
        </p:grpSpPr>
        <p:pic>
          <p:nvPicPr>
            <p:cNvPr id="9" name="Picture 5" descr="C:\Users\cayolj\AppData\Local\Microsoft\Windows\Temporary Internet Files\Content.IE5\0WVT9MKD\MC90043472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4328120"/>
              <a:ext cx="1837184" cy="1837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419872" y="3789040"/>
              <a:ext cx="1981200" cy="2376264"/>
            </a:xfrm>
            <a:prstGeom prst="roundRect">
              <a:avLst/>
            </a:prstGeom>
            <a:gradFill>
              <a:gsLst>
                <a:gs pos="86000">
                  <a:schemeClr val="accent1">
                    <a:shade val="51000"/>
                    <a:satMod val="130000"/>
                    <a:alpha val="36000"/>
                  </a:schemeClr>
                </a:gs>
                <a:gs pos="0">
                  <a:schemeClr val="accent1">
                    <a:shade val="93000"/>
                    <a:satMod val="130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Safety </a:t>
              </a:r>
              <a:b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</a:t>
              </a:r>
              <a:b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24128" y="3728372"/>
            <a:ext cx="2133600" cy="2376264"/>
            <a:chOff x="5724128" y="3789040"/>
            <a:chExt cx="2133600" cy="2376264"/>
          </a:xfrm>
        </p:grpSpPr>
        <p:pic>
          <p:nvPicPr>
            <p:cNvPr id="12" name="Picture 6" descr="C:\Users\cayolj\AppData\Local\Microsoft\Windows\Temporary Internet Files\Content.IE5\H0396B2R\MC900237945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736" y="4496388"/>
              <a:ext cx="1942136" cy="160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5724128" y="3789040"/>
              <a:ext cx="2133600" cy="2376264"/>
            </a:xfrm>
            <a:prstGeom prst="roundRect">
              <a:avLst/>
            </a:prstGeom>
            <a:gradFill>
              <a:gsLst>
                <a:gs pos="86000">
                  <a:schemeClr val="accent1">
                    <a:shade val="51000"/>
                    <a:satMod val="130000"/>
                    <a:alpha val="36000"/>
                  </a:schemeClr>
                </a:gs>
                <a:gs pos="0">
                  <a:schemeClr val="accent1">
                    <a:shade val="93000"/>
                    <a:satMod val="130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Science </a:t>
              </a:r>
              <a:b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</a:t>
              </a:r>
              <a:b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28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IAEA – Organization 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5400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774552"/>
            <a:ext cx="33843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  <a:cs typeface="Times New Roman" panose="02020603050405020304" pitchFamily="18" charset="0"/>
              </a:rPr>
              <a:t>~ </a:t>
            </a:r>
            <a:r>
              <a:rPr lang="en-GB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2560</a:t>
            </a:r>
            <a:r>
              <a:rPr lang="en-GB" sz="2000" b="1" dirty="0">
                <a:latin typeface="+mn-lt"/>
                <a:cs typeface="Times New Roman" panose="02020603050405020304" pitchFamily="18" charset="0"/>
              </a:rPr>
              <a:t> professional and support staff. </a:t>
            </a:r>
          </a:p>
          <a:p>
            <a:endParaRPr lang="en-GB" sz="2000" b="1" dirty="0">
              <a:latin typeface="+mn-lt"/>
              <a:cs typeface="Times New Roman" panose="02020603050405020304" pitchFamily="18" charset="0"/>
            </a:endParaRPr>
          </a:p>
          <a:p>
            <a:r>
              <a:rPr lang="en-GB" sz="2000" b="1" dirty="0">
                <a:cs typeface="Times New Roman" panose="02020603050405020304" pitchFamily="18" charset="0"/>
              </a:rPr>
              <a:t>Six Departments</a:t>
            </a:r>
          </a:p>
          <a:p>
            <a:endParaRPr lang="en-GB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Nuclear Sciences &amp;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Nuclear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Nuclear Safety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Technical Cooperation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Times New Roman" panose="02020603050405020304" pitchFamily="18" charset="0"/>
              </a:rPr>
              <a:t>Safeguards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9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d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38" y="114300"/>
            <a:ext cx="8604250" cy="857250"/>
          </a:xfrm>
          <a:noFill/>
        </p:spPr>
        <p:txBody>
          <a:bodyPr/>
          <a:lstStyle/>
          <a:p>
            <a:r>
              <a:rPr lang="en-GB" altLang="en-US" sz="2800" dirty="0"/>
              <a:t>Technical Cooperation Department</a:t>
            </a:r>
            <a:endParaRPr lang="en-US" altLang="en-US" sz="28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93138" cy="4572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sz="2200" dirty="0">
                <a:solidFill>
                  <a:schemeClr val="tx1"/>
                </a:solidFill>
              </a:rPr>
              <a:t>Interface between Member States and the Secretariat for technical cooperation assistance financed by the TC </a:t>
            </a:r>
            <a:r>
              <a:rPr lang="en-US" altLang="en-US" sz="2200" dirty="0" err="1">
                <a:solidFill>
                  <a:schemeClr val="tx1"/>
                </a:solidFill>
              </a:rPr>
              <a:t>Programme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sz="2200" dirty="0">
                <a:solidFill>
                  <a:schemeClr val="tx1"/>
                </a:solidFill>
              </a:rPr>
              <a:t>Management of TC </a:t>
            </a:r>
            <a:r>
              <a:rPr lang="en-US" altLang="en-US" sz="2200" dirty="0" err="1">
                <a:solidFill>
                  <a:schemeClr val="tx1"/>
                </a:solidFill>
              </a:rPr>
              <a:t>Programme</a:t>
            </a:r>
            <a:r>
              <a:rPr lang="en-US" altLang="en-US" sz="2200" dirty="0">
                <a:solidFill>
                  <a:schemeClr val="tx1"/>
                </a:solidFill>
              </a:rPr>
              <a:t> with input from technical departments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sz="2200" dirty="0">
                <a:solidFill>
                  <a:schemeClr val="tx1"/>
                </a:solidFill>
              </a:rPr>
              <a:t>Vehicle to support </a:t>
            </a:r>
            <a:r>
              <a:rPr lang="en-US" altLang="en-US" sz="2200" dirty="0" err="1">
                <a:solidFill>
                  <a:schemeClr val="tx1"/>
                </a:solidFill>
              </a:rPr>
              <a:t>programme</a:t>
            </a:r>
            <a:r>
              <a:rPr lang="en-US" altLang="en-US" sz="2200" dirty="0">
                <a:solidFill>
                  <a:schemeClr val="tx1"/>
                </a:solidFill>
              </a:rPr>
              <a:t> implementation and monitoring across the IAEA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sz="2200" dirty="0">
                <a:solidFill>
                  <a:schemeClr val="tx1"/>
                </a:solidFill>
              </a:rPr>
              <a:t>Regional and country focus rooted in policy priorities of Member States (reflected in Regional Strategies and Country </a:t>
            </a:r>
            <a:r>
              <a:rPr lang="en-US" altLang="en-US" sz="2200" dirty="0" err="1">
                <a:solidFill>
                  <a:schemeClr val="tx1"/>
                </a:solidFill>
              </a:rPr>
              <a:t>Programme</a:t>
            </a:r>
            <a:r>
              <a:rPr lang="en-US" altLang="en-US" sz="2200" dirty="0">
                <a:solidFill>
                  <a:schemeClr val="tx1"/>
                </a:solidFill>
              </a:rPr>
              <a:t> Frameworks)</a:t>
            </a:r>
          </a:p>
        </p:txBody>
      </p:sp>
    </p:spTree>
    <p:extLst>
      <p:ext uri="{BB962C8B-B14F-4D97-AF65-F5344CB8AC3E}">
        <p14:creationId xmlns:p14="http://schemas.microsoft.com/office/powerpoint/2010/main" val="18923072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864096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A Strategic Approach to the TC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81" y="1124744"/>
            <a:ext cx="8594725" cy="5148163"/>
          </a:xfrm>
        </p:spPr>
        <p:txBody>
          <a:bodyPr/>
          <a:lstStyle/>
          <a:p>
            <a:pPr marL="622300" indent="-533400" eaLnBrk="1" hangingPunct="1">
              <a:buSzTx/>
              <a:defRPr/>
            </a:pPr>
            <a:r>
              <a:rPr lang="en-GB" sz="2400" dirty="0">
                <a:solidFill>
                  <a:schemeClr val="tx1"/>
                </a:solidFill>
              </a:rPr>
              <a:t>Driven by the needs of Member State</a:t>
            </a:r>
          </a:p>
          <a:p>
            <a:pPr marL="622300" indent="-533400" eaLnBrk="1" hangingPunct="1">
              <a:buSzTx/>
              <a:defRPr/>
            </a:pPr>
            <a:r>
              <a:rPr lang="en-GB" sz="2400" dirty="0">
                <a:solidFill>
                  <a:schemeClr val="tx1"/>
                </a:solidFill>
              </a:rPr>
              <a:t>Based on government commitment – ‘Central Criterion’</a:t>
            </a:r>
          </a:p>
          <a:p>
            <a:pPr marL="622300" indent="-533400" eaLnBrk="1" hangingPunct="1">
              <a:buSzTx/>
              <a:defRPr/>
            </a:pPr>
            <a:r>
              <a:rPr lang="en-GB" sz="2400" dirty="0">
                <a:solidFill>
                  <a:schemeClr val="tx1"/>
                </a:solidFill>
              </a:rPr>
              <a:t>Guided by Country Programme Frameworks</a:t>
            </a:r>
          </a:p>
          <a:p>
            <a:pPr marL="622300" indent="-533400" eaLnBrk="1" hangingPunct="1">
              <a:buSzTx/>
              <a:defRPr/>
            </a:pPr>
            <a:r>
              <a:rPr lang="en-GB" sz="2400" dirty="0">
                <a:solidFill>
                  <a:schemeClr val="tx1"/>
                </a:solidFill>
              </a:rPr>
              <a:t>Supported by strategic partnerships 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 synergies for results</a:t>
            </a:r>
            <a:endParaRPr lang="en-GB" sz="2400" dirty="0">
              <a:solidFill>
                <a:schemeClr val="tx1"/>
              </a:solidFill>
            </a:endParaRPr>
          </a:p>
          <a:p>
            <a:pPr marL="622300" indent="-533400" eaLnBrk="1" hangingPunct="1">
              <a:buSzTx/>
              <a:defRPr/>
            </a:pPr>
            <a:r>
              <a:rPr lang="en-GB" sz="2400" dirty="0">
                <a:solidFill>
                  <a:schemeClr val="tx1"/>
                </a:solidFill>
              </a:rPr>
              <a:t>Aiming for sustainability and self-reliance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7172" name="Picture 3" descr="01310035r_1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0" y="3860800"/>
            <a:ext cx="9144000" cy="2189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2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848872" cy="864096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</a:pPr>
            <a:r>
              <a:rPr lang="en-GB" altLang="en-US" sz="3200" dirty="0"/>
              <a:t>Areas of Support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20080" y="129409"/>
            <a:ext cx="6480720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endParaRPr lang="en-GB" altLang="en-US" b="1" u="sng" dirty="0"/>
          </a:p>
          <a:p>
            <a:pPr>
              <a:spcBef>
                <a:spcPct val="40000"/>
              </a:spcBef>
            </a:pPr>
            <a:endParaRPr lang="en-GB" altLang="en-US" sz="2400" b="1" dirty="0"/>
          </a:p>
          <a:p>
            <a:pPr marL="342900" indent="-342900" fontAlgn="ctr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Food and Agriculture</a:t>
            </a:r>
          </a:p>
          <a:p>
            <a:pPr marL="342900" indent="-342900" fontAlgn="ctr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Human Health and Nutrition</a:t>
            </a:r>
          </a:p>
          <a:p>
            <a:pPr marL="342900" indent="-342900" fontAlgn="ctr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Water and the Environment</a:t>
            </a:r>
          </a:p>
          <a:p>
            <a:pPr marL="342900" indent="-342900" fontAlgn="ctr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Industrial Applications </a:t>
            </a:r>
          </a:p>
          <a:p>
            <a:pPr marL="342900" indent="-342900" fontAlgn="ctr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Energy Planning and Nuclear Power </a:t>
            </a:r>
          </a:p>
          <a:p>
            <a:pPr marL="342900" indent="-342900" fontAlgn="ctr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Nuclear Safety and Security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437111"/>
            <a:ext cx="9144000" cy="2016225"/>
            <a:chOff x="0" y="3212975"/>
            <a:chExt cx="9144000" cy="2016225"/>
          </a:xfrm>
        </p:grpSpPr>
        <p:pic>
          <p:nvPicPr>
            <p:cNvPr id="7" name="Picture 6" descr="C:\Users\abdullahm\AppData\Local\Microsoft\Windows\Temporary Internet Files\Content.Word\P1060822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471" y="3212976"/>
              <a:ext cx="1820529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abdullahm\AppData\Local\Microsoft\Windows\Temporary Internet Files\Content.Word\DSCF042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212975"/>
              <a:ext cx="1872208" cy="201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abdullahm\AppData\Local\Microsoft\Windows\Temporary Internet Files\Content.Word\image39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212976"/>
              <a:ext cx="1872208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C:\Users\abdullahm\AppData\Local\Microsoft\Windows\Temporary Internet Files\Content.Word\Dr Kaizzi demonstration NUE studies at NARL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212976"/>
              <a:ext cx="1656184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C:\Users\abdullahm\AppData\Local\Microsoft\Windows\Temporary Internet Files\Content.Word\05810423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2976"/>
              <a:ext cx="1979712" cy="20162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2895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6696744" cy="864096"/>
          </a:xfrm>
        </p:spPr>
        <p:txBody>
          <a:bodyPr>
            <a:noAutofit/>
          </a:bodyPr>
          <a:lstStyle/>
          <a:p>
            <a:r>
              <a:rPr lang="en-GB" altLang="en-US" sz="3200" dirty="0"/>
              <a:t>Core Programme by </a:t>
            </a:r>
            <a:r>
              <a:rPr lang="en-GB" altLang="en-US" sz="3200" dirty="0" err="1"/>
              <a:t>FoA</a:t>
            </a:r>
            <a:r>
              <a:rPr lang="en-GB" altLang="en-US" sz="3200" dirty="0"/>
              <a:t> Cluster 2018-2019 TCP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175385"/>
              </p:ext>
            </p:extLst>
          </p:nvPr>
        </p:nvGraphicFramePr>
        <p:xfrm>
          <a:off x="827584" y="1628800"/>
          <a:ext cx="71287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55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TC Programme 2018-2019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72608"/>
          </a:xfrm>
        </p:spPr>
        <p:txBody>
          <a:bodyPr>
            <a:normAutofit fontScale="47500" lnSpcReduction="20000"/>
          </a:bodyPr>
          <a:lstStyle/>
          <a:p>
            <a:pPr font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3800" b="1" dirty="0">
                <a:solidFill>
                  <a:schemeClr val="tx1"/>
                </a:solidFill>
                <a:latin typeface="+mn-lt"/>
              </a:rPr>
              <a:t>169 IAEA MSs - all are in principle eligible for TC support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defRPr/>
            </a:pPr>
            <a:endParaRPr lang="en-GB" sz="3800" b="1" dirty="0">
              <a:solidFill>
                <a:schemeClr val="tx1"/>
              </a:solidFill>
              <a:latin typeface="+mn-lt"/>
            </a:endParaRP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tx1"/>
                </a:solidFill>
                <a:latin typeface="+mn-lt"/>
              </a:rPr>
              <a:t>Active (~ 800) TC projects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US" sz="3800" b="1" dirty="0">
              <a:solidFill>
                <a:schemeClr val="tx1"/>
              </a:solidFill>
              <a:latin typeface="+mn-lt"/>
            </a:endParaRP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tx1"/>
                </a:solidFill>
                <a:latin typeface="+mn-lt"/>
              </a:rPr>
              <a:t>New (579 projects)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US" sz="3800" b="1" dirty="0">
              <a:solidFill>
                <a:schemeClr val="tx1"/>
              </a:solidFill>
              <a:latin typeface="+mn-lt"/>
            </a:endParaRP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tx1"/>
                </a:solidFill>
                <a:latin typeface="+mn-lt"/>
              </a:rPr>
              <a:t>Member States and Territories with national TC Programme (136) and territories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US" sz="38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99CCFF"/>
              </a:buClr>
              <a:buSzPct val="110000"/>
              <a:defRPr/>
            </a:pPr>
            <a:r>
              <a:rPr lang="en-GB" sz="3800" b="1" dirty="0">
                <a:solidFill>
                  <a:schemeClr val="tx1"/>
                </a:solidFill>
                <a:latin typeface="+mn-lt"/>
              </a:rPr>
              <a:t>Four (4) regions:</a:t>
            </a:r>
          </a:p>
          <a:p>
            <a:pPr marL="0" indent="0">
              <a:lnSpc>
                <a:spcPct val="90000"/>
              </a:lnSpc>
              <a:buClr>
                <a:srgbClr val="99CCFF"/>
              </a:buClr>
              <a:buSzPct val="110000"/>
              <a:buNone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714500" lvl="4" indent="0"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  <a:buNone/>
            </a:pPr>
            <a:r>
              <a:rPr lang="en-GB" sz="3800" b="1" dirty="0">
                <a:solidFill>
                  <a:schemeClr val="tx1"/>
                </a:solidFill>
                <a:latin typeface="+mn-lt"/>
              </a:rPr>
              <a:t>Africa</a:t>
            </a:r>
          </a:p>
          <a:p>
            <a:pPr marL="1714500" lvl="4" indent="0"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  <a:buNone/>
            </a:pPr>
            <a:r>
              <a:rPr lang="en-GB" sz="3800" b="1" dirty="0">
                <a:solidFill>
                  <a:schemeClr val="tx1"/>
                </a:solidFill>
                <a:latin typeface="+mn-lt"/>
              </a:rPr>
              <a:t>Asia &amp; the Pacific</a:t>
            </a:r>
          </a:p>
          <a:p>
            <a:pPr marL="1714500" lvl="4" indent="0" fontAlgn="ctr">
              <a:lnSpc>
                <a:spcPct val="150000"/>
              </a:lnSpc>
              <a:spcBef>
                <a:spcPts val="0"/>
              </a:spcBef>
              <a:buClr>
                <a:srgbClr val="99CCFF"/>
              </a:buClr>
              <a:buSzPct val="110000"/>
              <a:buNone/>
            </a:pPr>
            <a:r>
              <a:rPr lang="en-GB" sz="3800" b="1" dirty="0">
                <a:solidFill>
                  <a:schemeClr val="tx1"/>
                </a:solidFill>
                <a:latin typeface="+mn-lt"/>
              </a:rPr>
              <a:t>Europe </a:t>
            </a:r>
          </a:p>
          <a:p>
            <a:pPr marL="1714500" lvl="4" indent="0" fontAlgn="ctr">
              <a:lnSpc>
                <a:spcPct val="150000"/>
              </a:lnSpc>
              <a:buClr>
                <a:srgbClr val="99CCFF"/>
              </a:buClr>
              <a:buSzPct val="110000"/>
              <a:buNone/>
            </a:pPr>
            <a:r>
              <a:rPr lang="en-GB" sz="3800" b="1" dirty="0">
                <a:solidFill>
                  <a:schemeClr val="tx1"/>
                </a:solidFill>
                <a:latin typeface="+mn-lt"/>
              </a:rPr>
              <a:t>Latin America &amp; the Caribbean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180DE-0C43-441D-9C58-0BC77A8CD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1603</Words>
  <Application>Microsoft Office PowerPoint</Application>
  <PresentationFormat>On-screen Show (4:3)</PresentationFormat>
  <Paragraphs>224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</vt:lpstr>
      <vt:lpstr>Arial</vt:lpstr>
      <vt:lpstr>Arial Black</vt:lpstr>
      <vt:lpstr>Calibri</vt:lpstr>
      <vt:lpstr>Tahoma</vt:lpstr>
      <vt:lpstr>Times New Roman</vt:lpstr>
      <vt:lpstr>Verdana</vt:lpstr>
      <vt:lpstr>Wingdings</vt:lpstr>
      <vt:lpstr>Office Theme</vt:lpstr>
      <vt:lpstr>The IAEA’s  Technical Cooperation Programme</vt:lpstr>
      <vt:lpstr>IAEA Technical Cooperation Programme</vt:lpstr>
      <vt:lpstr>The “Three Pillars” of the IAEA</vt:lpstr>
      <vt:lpstr>The IAEA – Organization Structure </vt:lpstr>
      <vt:lpstr>Technical Cooperation Department</vt:lpstr>
      <vt:lpstr>A Strategic Approach to the TC Programme</vt:lpstr>
      <vt:lpstr>Areas of Support</vt:lpstr>
      <vt:lpstr>Core Programme by FoA Cluster 2018-2019 TCP</vt:lpstr>
      <vt:lpstr>TC Programme 2018-2019</vt:lpstr>
      <vt:lpstr>TC Delivery Mechanisms</vt:lpstr>
      <vt:lpstr>Type of support</vt:lpstr>
      <vt:lpstr>Fellowship Trainings/Scientific Visits</vt:lpstr>
      <vt:lpstr>TC Programme in figures  </vt:lpstr>
      <vt:lpstr>PowerPoint Presentation</vt:lpstr>
      <vt:lpstr>04 TC Projects of VARANS 2012-2020 </vt:lpstr>
      <vt:lpstr>Figures of 04 TC Projects of VARANS 2012-2020 </vt:lpstr>
      <vt:lpstr>Thematic Safety Areas</vt:lpstr>
      <vt:lpstr>Achievements of VARANS’s  TC Projects Implemented</vt:lpstr>
      <vt:lpstr>Reported Achievements of VARANS and TC Projects</vt:lpstr>
      <vt:lpstr>Reported Achievements of VARANS and TC Projects</vt:lpstr>
      <vt:lpstr>Reported Achievements of VARANS and TC Projects</vt:lpstr>
      <vt:lpstr>Conclusion</vt:lpstr>
      <vt:lpstr>The Way Forward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WOLDE, Gashaw Gebeyehu</cp:lastModifiedBy>
  <cp:revision>484</cp:revision>
  <cp:lastPrinted>2018-07-20T11:45:33Z</cp:lastPrinted>
  <dcterms:created xsi:type="dcterms:W3CDTF">2014-07-03T09:13:58Z</dcterms:created>
  <dcterms:modified xsi:type="dcterms:W3CDTF">2018-07-24T17:29:46Z</dcterms:modified>
</cp:coreProperties>
</file>