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502" r:id="rId5"/>
    <p:sldId id="389" r:id="rId6"/>
    <p:sldId id="554" r:id="rId7"/>
    <p:sldId id="557" r:id="rId8"/>
    <p:sldId id="533" r:id="rId9"/>
    <p:sldId id="534" r:id="rId10"/>
    <p:sldId id="535" r:id="rId11"/>
    <p:sldId id="536" r:id="rId12"/>
    <p:sldId id="543" r:id="rId13"/>
    <p:sldId id="542" r:id="rId14"/>
    <p:sldId id="544" r:id="rId15"/>
    <p:sldId id="553" r:id="rId16"/>
    <p:sldId id="545" r:id="rId17"/>
    <p:sldId id="546" r:id="rId18"/>
    <p:sldId id="547" r:id="rId19"/>
    <p:sldId id="548" r:id="rId20"/>
    <p:sldId id="549" r:id="rId21"/>
    <p:sldId id="550" r:id="rId22"/>
    <p:sldId id="551" r:id="rId23"/>
    <p:sldId id="552" r:id="rId24"/>
    <p:sldId id="558" r:id="rId25"/>
    <p:sldId id="537" r:id="rId26"/>
    <p:sldId id="555" r:id="rId27"/>
    <p:sldId id="532" r:id="rId28"/>
    <p:sldId id="561" r:id="rId29"/>
    <p:sldId id="562" r:id="rId30"/>
    <p:sldId id="568" r:id="rId31"/>
    <p:sldId id="563" r:id="rId32"/>
    <p:sldId id="564" r:id="rId33"/>
    <p:sldId id="569" r:id="rId34"/>
    <p:sldId id="565" r:id="rId35"/>
    <p:sldId id="566" r:id="rId36"/>
    <p:sldId id="570" r:id="rId37"/>
    <p:sldId id="538" r:id="rId38"/>
    <p:sldId id="539" r:id="rId39"/>
    <p:sldId id="540" r:id="rId40"/>
    <p:sldId id="571" r:id="rId41"/>
    <p:sldId id="572" r:id="rId42"/>
    <p:sldId id="511" r:id="rId43"/>
    <p:sldId id="573" r:id="rId44"/>
    <p:sldId id="479" r:id="rId45"/>
    <p:sldId id="574" r:id="rId46"/>
    <p:sldId id="465" r:id="rId47"/>
    <p:sldId id="489" r:id="rId48"/>
    <p:sldId id="480" r:id="rId49"/>
    <p:sldId id="466" r:id="rId50"/>
    <p:sldId id="508" r:id="rId51"/>
    <p:sldId id="509" r:id="rId52"/>
    <p:sldId id="490" r:id="rId53"/>
    <p:sldId id="481" r:id="rId54"/>
    <p:sldId id="467" r:id="rId55"/>
    <p:sldId id="491" r:id="rId56"/>
    <p:sldId id="482" r:id="rId57"/>
    <p:sldId id="468" r:id="rId58"/>
    <p:sldId id="492" r:id="rId59"/>
    <p:sldId id="483" r:id="rId60"/>
    <p:sldId id="469" r:id="rId61"/>
    <p:sldId id="493" r:id="rId62"/>
    <p:sldId id="484" r:id="rId63"/>
    <p:sldId id="470" r:id="rId64"/>
    <p:sldId id="494" r:id="rId65"/>
    <p:sldId id="485" r:id="rId66"/>
    <p:sldId id="471" r:id="rId67"/>
    <p:sldId id="495" r:id="rId68"/>
    <p:sldId id="486" r:id="rId69"/>
    <p:sldId id="487" r:id="rId70"/>
    <p:sldId id="575" r:id="rId71"/>
    <p:sldId id="503" r:id="rId72"/>
    <p:sldId id="504" r:id="rId73"/>
    <p:sldId id="506" r:id="rId74"/>
    <p:sldId id="398" r:id="rId7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MMERMANN, Moritz Richard" initials="ZMR" lastIdx="4" clrIdx="0">
    <p:extLst/>
  </p:cmAuthor>
  <p:cmAuthor id="2" name="MANSOUX, Hilaire" initials="MH"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84702" autoAdjust="0"/>
  </p:normalViewPr>
  <p:slideViewPr>
    <p:cSldViewPr>
      <p:cViewPr varScale="1">
        <p:scale>
          <a:sx n="57" d="100"/>
          <a:sy n="57" d="100"/>
        </p:scale>
        <p:origin x="1548" y="48"/>
      </p:cViewPr>
      <p:guideLst>
        <p:guide orient="horz" pos="2160"/>
        <p:guide pos="2880"/>
      </p:guideLst>
    </p:cSldViewPr>
  </p:slideViewPr>
  <p:outlineViewPr>
    <p:cViewPr>
      <p:scale>
        <a:sx n="33" d="100"/>
        <a:sy n="33" d="100"/>
      </p:scale>
      <p:origin x="0" y="-14982"/>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53D93-16ED-422D-9440-BD8974BF67C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2B1B4FE-0E76-4225-B428-9F784A20FBF8}">
      <dgm:prSet phldrT="[Text]"/>
      <dgm:spPr>
        <a:solidFill>
          <a:schemeClr val="bg2">
            <a:lumMod val="50000"/>
          </a:schemeClr>
        </a:solidFill>
      </dgm:spPr>
      <dgm:t>
        <a:bodyPr/>
        <a:lstStyle/>
        <a:p>
          <a:r>
            <a:rPr lang="en-GB" dirty="0">
              <a:solidFill>
                <a:schemeClr val="bg1"/>
              </a:solidFill>
            </a:rPr>
            <a:t>1.Assessment of national needs for establishing and strengthening radiation safety</a:t>
          </a:r>
        </a:p>
      </dgm:t>
    </dgm:pt>
    <dgm:pt modelId="{C98CFB70-A362-4C07-8B94-4840678BD71C}" type="parTrans" cxnId="{8F3EBCF7-3B08-4ACA-A2DA-BF98B9A4F6F4}">
      <dgm:prSet/>
      <dgm:spPr/>
      <dgm:t>
        <a:bodyPr/>
        <a:lstStyle/>
        <a:p>
          <a:endParaRPr lang="en-GB"/>
        </a:p>
      </dgm:t>
    </dgm:pt>
    <dgm:pt modelId="{B509808C-C1EB-4BD6-A75A-7C293B07853B}" type="sibTrans" cxnId="{8F3EBCF7-3B08-4ACA-A2DA-BF98B9A4F6F4}">
      <dgm:prSet/>
      <dgm:spPr>
        <a:solidFill>
          <a:schemeClr val="accent1">
            <a:lumMod val="50000"/>
          </a:schemeClr>
        </a:solidFill>
      </dgm:spPr>
      <dgm:t>
        <a:bodyPr/>
        <a:lstStyle/>
        <a:p>
          <a:endParaRPr lang="en-GB"/>
        </a:p>
      </dgm:t>
    </dgm:pt>
    <dgm:pt modelId="{70BF6383-5BC9-42B5-BD5B-DDF2C74A3279}">
      <dgm:prSet phldrT="[Text]"/>
      <dgm:spPr>
        <a:solidFill>
          <a:srgbClr val="FF0000"/>
        </a:solidFill>
      </dgm:spPr>
      <dgm:t>
        <a:bodyPr/>
        <a:lstStyle/>
        <a:p>
          <a:r>
            <a:rPr lang="en-GB" dirty="0">
              <a:solidFill>
                <a:schemeClr val="bg1"/>
              </a:solidFill>
            </a:rPr>
            <a:t>2.Design of a national programme to address the needs</a:t>
          </a:r>
        </a:p>
      </dgm:t>
    </dgm:pt>
    <dgm:pt modelId="{E68295A3-A43E-44D4-BF1C-AEAE8A33B95D}" type="parTrans" cxnId="{7E995D80-6C13-44EF-91DA-4D9F2CBE7BD1}">
      <dgm:prSet/>
      <dgm:spPr/>
      <dgm:t>
        <a:bodyPr/>
        <a:lstStyle/>
        <a:p>
          <a:endParaRPr lang="en-GB"/>
        </a:p>
      </dgm:t>
    </dgm:pt>
    <dgm:pt modelId="{7DCF043C-D9DC-4D98-8104-0CA4F26AF29E}" type="sibTrans" cxnId="{7E995D80-6C13-44EF-91DA-4D9F2CBE7BD1}">
      <dgm:prSet/>
      <dgm:spPr/>
      <dgm:t>
        <a:bodyPr/>
        <a:lstStyle/>
        <a:p>
          <a:endParaRPr lang="en-GB"/>
        </a:p>
      </dgm:t>
    </dgm:pt>
    <dgm:pt modelId="{302C80E3-7071-4330-A9BE-4DFBF452D364}">
      <dgm:prSet phldrT="[Text]"/>
      <dgm:spPr>
        <a:solidFill>
          <a:schemeClr val="accent3">
            <a:lumMod val="75000"/>
          </a:schemeClr>
        </a:solidFill>
      </dgm:spPr>
      <dgm:t>
        <a:bodyPr/>
        <a:lstStyle/>
        <a:p>
          <a:r>
            <a:rPr lang="en-GB" dirty="0">
              <a:solidFill>
                <a:schemeClr val="tx1"/>
              </a:solidFill>
            </a:rPr>
            <a:t>3.Implementation of the national programme</a:t>
          </a:r>
        </a:p>
      </dgm:t>
    </dgm:pt>
    <dgm:pt modelId="{CA8EC0DB-AF5D-4555-90A2-007655E4937A}" type="parTrans" cxnId="{F0C23E78-C477-42DC-BE6A-37DCEBE7555C}">
      <dgm:prSet/>
      <dgm:spPr/>
      <dgm:t>
        <a:bodyPr/>
        <a:lstStyle/>
        <a:p>
          <a:endParaRPr lang="en-GB"/>
        </a:p>
      </dgm:t>
    </dgm:pt>
    <dgm:pt modelId="{7E1EFC41-8D0E-4265-8283-2C86168F539F}" type="sibTrans" cxnId="{F0C23E78-C477-42DC-BE6A-37DCEBE7555C}">
      <dgm:prSet/>
      <dgm:spPr/>
      <dgm:t>
        <a:bodyPr/>
        <a:lstStyle/>
        <a:p>
          <a:endParaRPr lang="en-GB"/>
        </a:p>
      </dgm:t>
    </dgm:pt>
    <dgm:pt modelId="{8110431D-C6D2-4E7B-98A7-308944E99C28}">
      <dgm:prSet phldrT="[Text]"/>
      <dgm:spPr>
        <a:solidFill>
          <a:srgbClr val="FFFF00"/>
        </a:solidFill>
      </dgm:spPr>
      <dgm:t>
        <a:bodyPr/>
        <a:lstStyle/>
        <a:p>
          <a:r>
            <a:rPr lang="en-GB" dirty="0">
              <a:solidFill>
                <a:schemeClr val="tx1"/>
              </a:solidFill>
            </a:rPr>
            <a:t>4.Evaluation of effectiveness of the national programme</a:t>
          </a:r>
        </a:p>
      </dgm:t>
    </dgm:pt>
    <dgm:pt modelId="{7F2F5858-E456-4A86-9AAF-EEB73DF83513}" type="parTrans" cxnId="{C0BFEE8B-4192-4DE4-9ADF-981C2DE5C43E}">
      <dgm:prSet/>
      <dgm:spPr/>
      <dgm:t>
        <a:bodyPr/>
        <a:lstStyle/>
        <a:p>
          <a:endParaRPr lang="en-GB"/>
        </a:p>
      </dgm:t>
    </dgm:pt>
    <dgm:pt modelId="{D9F42AD6-0B43-42EF-B874-29CD5530E25E}" type="sibTrans" cxnId="{C0BFEE8B-4192-4DE4-9ADF-981C2DE5C43E}">
      <dgm:prSet/>
      <dgm:spPr/>
      <dgm:t>
        <a:bodyPr/>
        <a:lstStyle/>
        <a:p>
          <a:endParaRPr lang="en-GB"/>
        </a:p>
      </dgm:t>
    </dgm:pt>
    <dgm:pt modelId="{6365AEFA-8052-4038-90DC-3AB7EB505A2E}" type="pres">
      <dgm:prSet presAssocID="{5AA53D93-16ED-422D-9440-BD8974BF67C4}" presName="Name0" presStyleCnt="0">
        <dgm:presLayoutVars>
          <dgm:dir/>
          <dgm:resizeHandles val="exact"/>
        </dgm:presLayoutVars>
      </dgm:prSet>
      <dgm:spPr/>
    </dgm:pt>
    <dgm:pt modelId="{1D2BC3F9-52F0-4421-86AD-6A3316DC0ECA}" type="pres">
      <dgm:prSet presAssocID="{5AA53D93-16ED-422D-9440-BD8974BF67C4}" presName="cycle" presStyleCnt="0"/>
      <dgm:spPr/>
    </dgm:pt>
    <dgm:pt modelId="{97264B4D-17DC-4F68-914C-266567690434}" type="pres">
      <dgm:prSet presAssocID="{62B1B4FE-0E76-4225-B428-9F784A20FBF8}" presName="nodeFirstNode" presStyleLbl="node1" presStyleIdx="0" presStyleCnt="4">
        <dgm:presLayoutVars>
          <dgm:bulletEnabled val="1"/>
        </dgm:presLayoutVars>
      </dgm:prSet>
      <dgm:spPr/>
    </dgm:pt>
    <dgm:pt modelId="{A7EF2F76-1D5B-4D23-AC56-F72259517685}" type="pres">
      <dgm:prSet presAssocID="{B509808C-C1EB-4BD6-A75A-7C293B07853B}" presName="sibTransFirstNode" presStyleLbl="bgShp" presStyleIdx="0" presStyleCnt="1" custLinFactNeighborX="-1113" custLinFactNeighborY="815"/>
      <dgm:spPr/>
    </dgm:pt>
    <dgm:pt modelId="{1265D526-3D10-4958-A464-B572842A8263}" type="pres">
      <dgm:prSet presAssocID="{70BF6383-5BC9-42B5-BD5B-DDF2C74A3279}" presName="nodeFollowingNodes" presStyleLbl="node1" presStyleIdx="1" presStyleCnt="4" custRadScaleRad="144405" custRadScaleInc="5080">
        <dgm:presLayoutVars>
          <dgm:bulletEnabled val="1"/>
        </dgm:presLayoutVars>
      </dgm:prSet>
      <dgm:spPr/>
    </dgm:pt>
    <dgm:pt modelId="{BAB7C0E8-2697-41C4-857B-CBF97E785ECB}" type="pres">
      <dgm:prSet presAssocID="{302C80E3-7071-4330-A9BE-4DFBF452D364}" presName="nodeFollowingNodes" presStyleLbl="node1" presStyleIdx="2" presStyleCnt="4" custRadScaleRad="152807" custRadScaleInc="-3923">
        <dgm:presLayoutVars>
          <dgm:bulletEnabled val="1"/>
        </dgm:presLayoutVars>
      </dgm:prSet>
      <dgm:spPr/>
    </dgm:pt>
    <dgm:pt modelId="{96420C1B-6185-4D17-A5BB-3D65B07C7076}" type="pres">
      <dgm:prSet presAssocID="{8110431D-C6D2-4E7B-98A7-308944E99C28}" presName="nodeFollowingNodes" presStyleLbl="node1" presStyleIdx="3" presStyleCnt="4" custRadScaleRad="140309" custRadScaleInc="-5228">
        <dgm:presLayoutVars>
          <dgm:bulletEnabled val="1"/>
        </dgm:presLayoutVars>
      </dgm:prSet>
      <dgm:spPr/>
    </dgm:pt>
  </dgm:ptLst>
  <dgm:cxnLst>
    <dgm:cxn modelId="{A5FE5911-E123-4DCA-87F4-658FB711EE4D}" type="presOf" srcId="{302C80E3-7071-4330-A9BE-4DFBF452D364}" destId="{BAB7C0E8-2697-41C4-857B-CBF97E785ECB}" srcOrd="0" destOrd="0" presId="urn:microsoft.com/office/officeart/2005/8/layout/cycle3"/>
    <dgm:cxn modelId="{B14AC929-D68D-4937-BFD7-AC71E1D9F7E7}" type="presOf" srcId="{5AA53D93-16ED-422D-9440-BD8974BF67C4}" destId="{6365AEFA-8052-4038-90DC-3AB7EB505A2E}" srcOrd="0" destOrd="0" presId="urn:microsoft.com/office/officeart/2005/8/layout/cycle3"/>
    <dgm:cxn modelId="{803FD24A-F966-45DD-BD0F-54D22DF60555}" type="presOf" srcId="{8110431D-C6D2-4E7B-98A7-308944E99C28}" destId="{96420C1B-6185-4D17-A5BB-3D65B07C7076}" srcOrd="0" destOrd="0" presId="urn:microsoft.com/office/officeart/2005/8/layout/cycle3"/>
    <dgm:cxn modelId="{765D3C6C-DAFC-420F-8846-0203D71B36FA}" type="presOf" srcId="{70BF6383-5BC9-42B5-BD5B-DDF2C74A3279}" destId="{1265D526-3D10-4958-A464-B572842A8263}" srcOrd="0" destOrd="0" presId="urn:microsoft.com/office/officeart/2005/8/layout/cycle3"/>
    <dgm:cxn modelId="{F0C23E78-C477-42DC-BE6A-37DCEBE7555C}" srcId="{5AA53D93-16ED-422D-9440-BD8974BF67C4}" destId="{302C80E3-7071-4330-A9BE-4DFBF452D364}" srcOrd="2" destOrd="0" parTransId="{CA8EC0DB-AF5D-4555-90A2-007655E4937A}" sibTransId="{7E1EFC41-8D0E-4265-8283-2C86168F539F}"/>
    <dgm:cxn modelId="{7E995D80-6C13-44EF-91DA-4D9F2CBE7BD1}" srcId="{5AA53D93-16ED-422D-9440-BD8974BF67C4}" destId="{70BF6383-5BC9-42B5-BD5B-DDF2C74A3279}" srcOrd="1" destOrd="0" parTransId="{E68295A3-A43E-44D4-BF1C-AEAE8A33B95D}" sibTransId="{7DCF043C-D9DC-4D98-8104-0CA4F26AF29E}"/>
    <dgm:cxn modelId="{C0BFEE8B-4192-4DE4-9ADF-981C2DE5C43E}" srcId="{5AA53D93-16ED-422D-9440-BD8974BF67C4}" destId="{8110431D-C6D2-4E7B-98A7-308944E99C28}" srcOrd="3" destOrd="0" parTransId="{7F2F5858-E456-4A86-9AAF-EEB73DF83513}" sibTransId="{D9F42AD6-0B43-42EF-B874-29CD5530E25E}"/>
    <dgm:cxn modelId="{3CA371EB-4B7D-4E5E-8BA1-A61719472AD3}" type="presOf" srcId="{B509808C-C1EB-4BD6-A75A-7C293B07853B}" destId="{A7EF2F76-1D5B-4D23-AC56-F72259517685}" srcOrd="0" destOrd="0" presId="urn:microsoft.com/office/officeart/2005/8/layout/cycle3"/>
    <dgm:cxn modelId="{8F3EBCF7-3B08-4ACA-A2DA-BF98B9A4F6F4}" srcId="{5AA53D93-16ED-422D-9440-BD8974BF67C4}" destId="{62B1B4FE-0E76-4225-B428-9F784A20FBF8}" srcOrd="0" destOrd="0" parTransId="{C98CFB70-A362-4C07-8B94-4840678BD71C}" sibTransId="{B509808C-C1EB-4BD6-A75A-7C293B07853B}"/>
    <dgm:cxn modelId="{EED71AFA-75E0-4CDE-9956-61CFFFA1A18D}" type="presOf" srcId="{62B1B4FE-0E76-4225-B428-9F784A20FBF8}" destId="{97264B4D-17DC-4F68-914C-266567690434}" srcOrd="0" destOrd="0" presId="urn:microsoft.com/office/officeart/2005/8/layout/cycle3"/>
    <dgm:cxn modelId="{5F13E309-09A4-4747-A189-8991980A63F1}" type="presParOf" srcId="{6365AEFA-8052-4038-90DC-3AB7EB505A2E}" destId="{1D2BC3F9-52F0-4421-86AD-6A3316DC0ECA}" srcOrd="0" destOrd="0" presId="urn:microsoft.com/office/officeart/2005/8/layout/cycle3"/>
    <dgm:cxn modelId="{9F5D8DCE-CB5E-475A-8D5D-42015187D3EE}" type="presParOf" srcId="{1D2BC3F9-52F0-4421-86AD-6A3316DC0ECA}" destId="{97264B4D-17DC-4F68-914C-266567690434}" srcOrd="0" destOrd="0" presId="urn:microsoft.com/office/officeart/2005/8/layout/cycle3"/>
    <dgm:cxn modelId="{E3785331-C9FB-4795-BBB5-D6FB056DBD0B}" type="presParOf" srcId="{1D2BC3F9-52F0-4421-86AD-6A3316DC0ECA}" destId="{A7EF2F76-1D5B-4D23-AC56-F72259517685}" srcOrd="1" destOrd="0" presId="urn:microsoft.com/office/officeart/2005/8/layout/cycle3"/>
    <dgm:cxn modelId="{D3FB9994-1ED7-429D-A349-56988F912A99}" type="presParOf" srcId="{1D2BC3F9-52F0-4421-86AD-6A3316DC0ECA}" destId="{1265D526-3D10-4958-A464-B572842A8263}" srcOrd="2" destOrd="0" presId="urn:microsoft.com/office/officeart/2005/8/layout/cycle3"/>
    <dgm:cxn modelId="{5A5DEB66-619A-4925-BAB9-0292AE99F4AE}" type="presParOf" srcId="{1D2BC3F9-52F0-4421-86AD-6A3316DC0ECA}" destId="{BAB7C0E8-2697-41C4-857B-CBF97E785ECB}" srcOrd="3" destOrd="0" presId="urn:microsoft.com/office/officeart/2005/8/layout/cycle3"/>
    <dgm:cxn modelId="{C6151731-45B8-4F71-9CFF-BF0C6EEFA401}" type="presParOf" srcId="{1D2BC3F9-52F0-4421-86AD-6A3316DC0ECA}" destId="{96420C1B-6185-4D17-A5BB-3D65B07C707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A53D93-16ED-422D-9440-BD8974BF67C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2B1B4FE-0E76-4225-B428-9F784A20FBF8}">
      <dgm:prSet phldrT="[Text]"/>
      <dgm:spPr>
        <a:solidFill>
          <a:schemeClr val="bg2">
            <a:lumMod val="50000"/>
          </a:schemeClr>
        </a:solidFill>
      </dgm:spPr>
      <dgm:t>
        <a:bodyPr/>
        <a:lstStyle/>
        <a:p>
          <a:r>
            <a:rPr lang="en-GB" dirty="0">
              <a:solidFill>
                <a:schemeClr val="bg1"/>
              </a:solidFill>
            </a:rPr>
            <a:t>1.Assessment of national needs for establishing and strengthening radiation safety</a:t>
          </a:r>
        </a:p>
      </dgm:t>
    </dgm:pt>
    <dgm:pt modelId="{C98CFB70-A362-4C07-8B94-4840678BD71C}" type="parTrans" cxnId="{8F3EBCF7-3B08-4ACA-A2DA-BF98B9A4F6F4}">
      <dgm:prSet/>
      <dgm:spPr/>
      <dgm:t>
        <a:bodyPr/>
        <a:lstStyle/>
        <a:p>
          <a:endParaRPr lang="en-GB"/>
        </a:p>
      </dgm:t>
    </dgm:pt>
    <dgm:pt modelId="{B509808C-C1EB-4BD6-A75A-7C293B07853B}" type="sibTrans" cxnId="{8F3EBCF7-3B08-4ACA-A2DA-BF98B9A4F6F4}">
      <dgm:prSet/>
      <dgm:spPr>
        <a:solidFill>
          <a:schemeClr val="accent1">
            <a:lumMod val="50000"/>
          </a:schemeClr>
        </a:solidFill>
      </dgm:spPr>
      <dgm:t>
        <a:bodyPr/>
        <a:lstStyle/>
        <a:p>
          <a:endParaRPr lang="en-GB"/>
        </a:p>
      </dgm:t>
    </dgm:pt>
    <dgm:pt modelId="{70BF6383-5BC9-42B5-BD5B-DDF2C74A3279}">
      <dgm:prSet phldrT="[Text]"/>
      <dgm:spPr>
        <a:solidFill>
          <a:srgbClr val="FF0000"/>
        </a:solidFill>
      </dgm:spPr>
      <dgm:t>
        <a:bodyPr/>
        <a:lstStyle/>
        <a:p>
          <a:r>
            <a:rPr lang="en-GB" dirty="0">
              <a:solidFill>
                <a:schemeClr val="bg1"/>
              </a:solidFill>
            </a:rPr>
            <a:t>2.Design of a national programme to address the needs</a:t>
          </a:r>
        </a:p>
      </dgm:t>
    </dgm:pt>
    <dgm:pt modelId="{E68295A3-A43E-44D4-BF1C-AEAE8A33B95D}" type="parTrans" cxnId="{7E995D80-6C13-44EF-91DA-4D9F2CBE7BD1}">
      <dgm:prSet/>
      <dgm:spPr/>
      <dgm:t>
        <a:bodyPr/>
        <a:lstStyle/>
        <a:p>
          <a:endParaRPr lang="en-GB"/>
        </a:p>
      </dgm:t>
    </dgm:pt>
    <dgm:pt modelId="{7DCF043C-D9DC-4D98-8104-0CA4F26AF29E}" type="sibTrans" cxnId="{7E995D80-6C13-44EF-91DA-4D9F2CBE7BD1}">
      <dgm:prSet/>
      <dgm:spPr/>
      <dgm:t>
        <a:bodyPr/>
        <a:lstStyle/>
        <a:p>
          <a:endParaRPr lang="en-GB"/>
        </a:p>
      </dgm:t>
    </dgm:pt>
    <dgm:pt modelId="{302C80E3-7071-4330-A9BE-4DFBF452D364}">
      <dgm:prSet phldrT="[Text]"/>
      <dgm:spPr>
        <a:solidFill>
          <a:schemeClr val="accent3">
            <a:lumMod val="75000"/>
          </a:schemeClr>
        </a:solidFill>
      </dgm:spPr>
      <dgm:t>
        <a:bodyPr/>
        <a:lstStyle/>
        <a:p>
          <a:r>
            <a:rPr lang="en-GB" dirty="0">
              <a:solidFill>
                <a:schemeClr val="tx1"/>
              </a:solidFill>
            </a:rPr>
            <a:t>3.Implementation of the national programme</a:t>
          </a:r>
        </a:p>
      </dgm:t>
    </dgm:pt>
    <dgm:pt modelId="{CA8EC0DB-AF5D-4555-90A2-007655E4937A}" type="parTrans" cxnId="{F0C23E78-C477-42DC-BE6A-37DCEBE7555C}">
      <dgm:prSet/>
      <dgm:spPr/>
      <dgm:t>
        <a:bodyPr/>
        <a:lstStyle/>
        <a:p>
          <a:endParaRPr lang="en-GB"/>
        </a:p>
      </dgm:t>
    </dgm:pt>
    <dgm:pt modelId="{7E1EFC41-8D0E-4265-8283-2C86168F539F}" type="sibTrans" cxnId="{F0C23E78-C477-42DC-BE6A-37DCEBE7555C}">
      <dgm:prSet/>
      <dgm:spPr/>
      <dgm:t>
        <a:bodyPr/>
        <a:lstStyle/>
        <a:p>
          <a:endParaRPr lang="en-GB"/>
        </a:p>
      </dgm:t>
    </dgm:pt>
    <dgm:pt modelId="{8110431D-C6D2-4E7B-98A7-308944E99C28}">
      <dgm:prSet phldrT="[Text]"/>
      <dgm:spPr>
        <a:solidFill>
          <a:srgbClr val="FFFF00"/>
        </a:solidFill>
      </dgm:spPr>
      <dgm:t>
        <a:bodyPr/>
        <a:lstStyle/>
        <a:p>
          <a:r>
            <a:rPr lang="en-GB" dirty="0">
              <a:solidFill>
                <a:schemeClr val="tx1"/>
              </a:solidFill>
            </a:rPr>
            <a:t>4.Evaluation of effectiveness of the national programme</a:t>
          </a:r>
        </a:p>
      </dgm:t>
    </dgm:pt>
    <dgm:pt modelId="{7F2F5858-E456-4A86-9AAF-EEB73DF83513}" type="parTrans" cxnId="{C0BFEE8B-4192-4DE4-9ADF-981C2DE5C43E}">
      <dgm:prSet/>
      <dgm:spPr/>
      <dgm:t>
        <a:bodyPr/>
        <a:lstStyle/>
        <a:p>
          <a:endParaRPr lang="en-GB"/>
        </a:p>
      </dgm:t>
    </dgm:pt>
    <dgm:pt modelId="{D9F42AD6-0B43-42EF-B874-29CD5530E25E}" type="sibTrans" cxnId="{C0BFEE8B-4192-4DE4-9ADF-981C2DE5C43E}">
      <dgm:prSet/>
      <dgm:spPr/>
      <dgm:t>
        <a:bodyPr/>
        <a:lstStyle/>
        <a:p>
          <a:endParaRPr lang="en-GB"/>
        </a:p>
      </dgm:t>
    </dgm:pt>
    <dgm:pt modelId="{6365AEFA-8052-4038-90DC-3AB7EB505A2E}" type="pres">
      <dgm:prSet presAssocID="{5AA53D93-16ED-422D-9440-BD8974BF67C4}" presName="Name0" presStyleCnt="0">
        <dgm:presLayoutVars>
          <dgm:dir/>
          <dgm:resizeHandles val="exact"/>
        </dgm:presLayoutVars>
      </dgm:prSet>
      <dgm:spPr/>
    </dgm:pt>
    <dgm:pt modelId="{1D2BC3F9-52F0-4421-86AD-6A3316DC0ECA}" type="pres">
      <dgm:prSet presAssocID="{5AA53D93-16ED-422D-9440-BD8974BF67C4}" presName="cycle" presStyleCnt="0"/>
      <dgm:spPr/>
    </dgm:pt>
    <dgm:pt modelId="{97264B4D-17DC-4F68-914C-266567690434}" type="pres">
      <dgm:prSet presAssocID="{62B1B4FE-0E76-4225-B428-9F784A20FBF8}" presName="nodeFirstNode" presStyleLbl="node1" presStyleIdx="0" presStyleCnt="4">
        <dgm:presLayoutVars>
          <dgm:bulletEnabled val="1"/>
        </dgm:presLayoutVars>
      </dgm:prSet>
      <dgm:spPr/>
    </dgm:pt>
    <dgm:pt modelId="{A7EF2F76-1D5B-4D23-AC56-F72259517685}" type="pres">
      <dgm:prSet presAssocID="{B509808C-C1EB-4BD6-A75A-7C293B07853B}" presName="sibTransFirstNode" presStyleLbl="bgShp" presStyleIdx="0" presStyleCnt="1" custLinFactNeighborX="-1113" custLinFactNeighborY="815"/>
      <dgm:spPr/>
    </dgm:pt>
    <dgm:pt modelId="{1265D526-3D10-4958-A464-B572842A8263}" type="pres">
      <dgm:prSet presAssocID="{70BF6383-5BC9-42B5-BD5B-DDF2C74A3279}" presName="nodeFollowingNodes" presStyleLbl="node1" presStyleIdx="1" presStyleCnt="4" custRadScaleRad="93114" custRadScaleInc="9475">
        <dgm:presLayoutVars>
          <dgm:bulletEnabled val="1"/>
        </dgm:presLayoutVars>
      </dgm:prSet>
      <dgm:spPr/>
    </dgm:pt>
    <dgm:pt modelId="{BAB7C0E8-2697-41C4-857B-CBF97E785ECB}" type="pres">
      <dgm:prSet presAssocID="{302C80E3-7071-4330-A9BE-4DFBF452D364}" presName="nodeFollowingNodes" presStyleLbl="node1" presStyleIdx="2" presStyleCnt="4" custRadScaleRad="152807" custRadScaleInc="-3923">
        <dgm:presLayoutVars>
          <dgm:bulletEnabled val="1"/>
        </dgm:presLayoutVars>
      </dgm:prSet>
      <dgm:spPr/>
    </dgm:pt>
    <dgm:pt modelId="{96420C1B-6185-4D17-A5BB-3D65B07C7076}" type="pres">
      <dgm:prSet presAssocID="{8110431D-C6D2-4E7B-98A7-308944E99C28}" presName="nodeFollowingNodes" presStyleLbl="node1" presStyleIdx="3" presStyleCnt="4" custRadScaleRad="140309" custRadScaleInc="-5228">
        <dgm:presLayoutVars>
          <dgm:bulletEnabled val="1"/>
        </dgm:presLayoutVars>
      </dgm:prSet>
      <dgm:spPr/>
    </dgm:pt>
  </dgm:ptLst>
  <dgm:cxnLst>
    <dgm:cxn modelId="{92B7910D-369A-4FA4-8AFB-EAAAECE59D48}" type="presOf" srcId="{8110431D-C6D2-4E7B-98A7-308944E99C28}" destId="{96420C1B-6185-4D17-A5BB-3D65B07C7076}" srcOrd="0" destOrd="0" presId="urn:microsoft.com/office/officeart/2005/8/layout/cycle3"/>
    <dgm:cxn modelId="{26B6F46D-1368-4F19-8FD7-6B604DCA23A3}" type="presOf" srcId="{62B1B4FE-0E76-4225-B428-9F784A20FBF8}" destId="{97264B4D-17DC-4F68-914C-266567690434}" srcOrd="0" destOrd="0" presId="urn:microsoft.com/office/officeart/2005/8/layout/cycle3"/>
    <dgm:cxn modelId="{F0C23E78-C477-42DC-BE6A-37DCEBE7555C}" srcId="{5AA53D93-16ED-422D-9440-BD8974BF67C4}" destId="{302C80E3-7071-4330-A9BE-4DFBF452D364}" srcOrd="2" destOrd="0" parTransId="{CA8EC0DB-AF5D-4555-90A2-007655E4937A}" sibTransId="{7E1EFC41-8D0E-4265-8283-2C86168F539F}"/>
    <dgm:cxn modelId="{7E995D80-6C13-44EF-91DA-4D9F2CBE7BD1}" srcId="{5AA53D93-16ED-422D-9440-BD8974BF67C4}" destId="{70BF6383-5BC9-42B5-BD5B-DDF2C74A3279}" srcOrd="1" destOrd="0" parTransId="{E68295A3-A43E-44D4-BF1C-AEAE8A33B95D}" sibTransId="{7DCF043C-D9DC-4D98-8104-0CA4F26AF29E}"/>
    <dgm:cxn modelId="{796CD78A-4E24-43F4-938F-4A1FFAD57940}" type="presOf" srcId="{70BF6383-5BC9-42B5-BD5B-DDF2C74A3279}" destId="{1265D526-3D10-4958-A464-B572842A8263}" srcOrd="0" destOrd="0" presId="urn:microsoft.com/office/officeart/2005/8/layout/cycle3"/>
    <dgm:cxn modelId="{C0BFEE8B-4192-4DE4-9ADF-981C2DE5C43E}" srcId="{5AA53D93-16ED-422D-9440-BD8974BF67C4}" destId="{8110431D-C6D2-4E7B-98A7-308944E99C28}" srcOrd="3" destOrd="0" parTransId="{7F2F5858-E456-4A86-9AAF-EEB73DF83513}" sibTransId="{D9F42AD6-0B43-42EF-B874-29CD5530E25E}"/>
    <dgm:cxn modelId="{02EC80B6-A333-44FC-B48D-C3ABFA6A0E30}" type="presOf" srcId="{302C80E3-7071-4330-A9BE-4DFBF452D364}" destId="{BAB7C0E8-2697-41C4-857B-CBF97E785ECB}" srcOrd="0" destOrd="0" presId="urn:microsoft.com/office/officeart/2005/8/layout/cycle3"/>
    <dgm:cxn modelId="{1FCC0DE6-1A13-4D45-A05D-9FC9A88BC27F}" type="presOf" srcId="{5AA53D93-16ED-422D-9440-BD8974BF67C4}" destId="{6365AEFA-8052-4038-90DC-3AB7EB505A2E}" srcOrd="0" destOrd="0" presId="urn:microsoft.com/office/officeart/2005/8/layout/cycle3"/>
    <dgm:cxn modelId="{D1CDE5F5-2493-42DD-A3FD-F086E6C265DF}" type="presOf" srcId="{B509808C-C1EB-4BD6-A75A-7C293B07853B}" destId="{A7EF2F76-1D5B-4D23-AC56-F72259517685}" srcOrd="0" destOrd="0" presId="urn:microsoft.com/office/officeart/2005/8/layout/cycle3"/>
    <dgm:cxn modelId="{8F3EBCF7-3B08-4ACA-A2DA-BF98B9A4F6F4}" srcId="{5AA53D93-16ED-422D-9440-BD8974BF67C4}" destId="{62B1B4FE-0E76-4225-B428-9F784A20FBF8}" srcOrd="0" destOrd="0" parTransId="{C98CFB70-A362-4C07-8B94-4840678BD71C}" sibTransId="{B509808C-C1EB-4BD6-A75A-7C293B07853B}"/>
    <dgm:cxn modelId="{72898D40-DE69-4A36-96AB-DF9DC8DB1F5C}" type="presParOf" srcId="{6365AEFA-8052-4038-90DC-3AB7EB505A2E}" destId="{1D2BC3F9-52F0-4421-86AD-6A3316DC0ECA}" srcOrd="0" destOrd="0" presId="urn:microsoft.com/office/officeart/2005/8/layout/cycle3"/>
    <dgm:cxn modelId="{E2A3250E-2DB0-4BA3-B55E-AE68008CFA86}" type="presParOf" srcId="{1D2BC3F9-52F0-4421-86AD-6A3316DC0ECA}" destId="{97264B4D-17DC-4F68-914C-266567690434}" srcOrd="0" destOrd="0" presId="urn:microsoft.com/office/officeart/2005/8/layout/cycle3"/>
    <dgm:cxn modelId="{FFB975CF-38F5-43B9-AC06-F6B59359FD40}" type="presParOf" srcId="{1D2BC3F9-52F0-4421-86AD-6A3316DC0ECA}" destId="{A7EF2F76-1D5B-4D23-AC56-F72259517685}" srcOrd="1" destOrd="0" presId="urn:microsoft.com/office/officeart/2005/8/layout/cycle3"/>
    <dgm:cxn modelId="{91E23065-9B73-413E-B7B4-7F9C475769EB}" type="presParOf" srcId="{1D2BC3F9-52F0-4421-86AD-6A3316DC0ECA}" destId="{1265D526-3D10-4958-A464-B572842A8263}" srcOrd="2" destOrd="0" presId="urn:microsoft.com/office/officeart/2005/8/layout/cycle3"/>
    <dgm:cxn modelId="{2EE5DD3E-75C0-4DAD-9751-6A8BE07FD9BF}" type="presParOf" srcId="{1D2BC3F9-52F0-4421-86AD-6A3316DC0ECA}" destId="{BAB7C0E8-2697-41C4-857B-CBF97E785ECB}" srcOrd="3" destOrd="0" presId="urn:microsoft.com/office/officeart/2005/8/layout/cycle3"/>
    <dgm:cxn modelId="{54900069-CD5D-40F2-9CA0-28CB2753F366}" type="presParOf" srcId="{1D2BC3F9-52F0-4421-86AD-6A3316DC0ECA}" destId="{96420C1B-6185-4D17-A5BB-3D65B07C707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A53D93-16ED-422D-9440-BD8974BF67C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2B1B4FE-0E76-4225-B428-9F784A20FBF8}">
      <dgm:prSet phldrT="[Text]"/>
      <dgm:spPr>
        <a:solidFill>
          <a:schemeClr val="bg2">
            <a:lumMod val="50000"/>
          </a:schemeClr>
        </a:solidFill>
      </dgm:spPr>
      <dgm:t>
        <a:bodyPr/>
        <a:lstStyle/>
        <a:p>
          <a:r>
            <a:rPr lang="en-GB" dirty="0">
              <a:solidFill>
                <a:schemeClr val="bg1"/>
              </a:solidFill>
            </a:rPr>
            <a:t>1.Assessment of national needs for establishing and strengthening radiation safety</a:t>
          </a:r>
        </a:p>
      </dgm:t>
    </dgm:pt>
    <dgm:pt modelId="{C98CFB70-A362-4C07-8B94-4840678BD71C}" type="parTrans" cxnId="{8F3EBCF7-3B08-4ACA-A2DA-BF98B9A4F6F4}">
      <dgm:prSet/>
      <dgm:spPr/>
      <dgm:t>
        <a:bodyPr/>
        <a:lstStyle/>
        <a:p>
          <a:endParaRPr lang="en-GB"/>
        </a:p>
      </dgm:t>
    </dgm:pt>
    <dgm:pt modelId="{B509808C-C1EB-4BD6-A75A-7C293B07853B}" type="sibTrans" cxnId="{8F3EBCF7-3B08-4ACA-A2DA-BF98B9A4F6F4}">
      <dgm:prSet/>
      <dgm:spPr>
        <a:solidFill>
          <a:schemeClr val="accent1">
            <a:lumMod val="50000"/>
          </a:schemeClr>
        </a:solidFill>
      </dgm:spPr>
      <dgm:t>
        <a:bodyPr/>
        <a:lstStyle/>
        <a:p>
          <a:endParaRPr lang="en-GB"/>
        </a:p>
      </dgm:t>
    </dgm:pt>
    <dgm:pt modelId="{70BF6383-5BC9-42B5-BD5B-DDF2C74A3279}">
      <dgm:prSet phldrT="[Text]"/>
      <dgm:spPr>
        <a:solidFill>
          <a:srgbClr val="FF0000"/>
        </a:solidFill>
      </dgm:spPr>
      <dgm:t>
        <a:bodyPr/>
        <a:lstStyle/>
        <a:p>
          <a:r>
            <a:rPr lang="en-GB" dirty="0">
              <a:solidFill>
                <a:schemeClr val="bg1"/>
              </a:solidFill>
            </a:rPr>
            <a:t>2.Design of a national programme to address the needs</a:t>
          </a:r>
        </a:p>
      </dgm:t>
    </dgm:pt>
    <dgm:pt modelId="{E68295A3-A43E-44D4-BF1C-AEAE8A33B95D}" type="parTrans" cxnId="{7E995D80-6C13-44EF-91DA-4D9F2CBE7BD1}">
      <dgm:prSet/>
      <dgm:spPr/>
      <dgm:t>
        <a:bodyPr/>
        <a:lstStyle/>
        <a:p>
          <a:endParaRPr lang="en-GB"/>
        </a:p>
      </dgm:t>
    </dgm:pt>
    <dgm:pt modelId="{7DCF043C-D9DC-4D98-8104-0CA4F26AF29E}" type="sibTrans" cxnId="{7E995D80-6C13-44EF-91DA-4D9F2CBE7BD1}">
      <dgm:prSet/>
      <dgm:spPr/>
      <dgm:t>
        <a:bodyPr/>
        <a:lstStyle/>
        <a:p>
          <a:endParaRPr lang="en-GB"/>
        </a:p>
      </dgm:t>
    </dgm:pt>
    <dgm:pt modelId="{302C80E3-7071-4330-A9BE-4DFBF452D364}">
      <dgm:prSet phldrT="[Text]"/>
      <dgm:spPr>
        <a:solidFill>
          <a:schemeClr val="accent3">
            <a:lumMod val="75000"/>
          </a:schemeClr>
        </a:solidFill>
      </dgm:spPr>
      <dgm:t>
        <a:bodyPr/>
        <a:lstStyle/>
        <a:p>
          <a:r>
            <a:rPr lang="en-GB" dirty="0">
              <a:solidFill>
                <a:schemeClr val="tx1"/>
              </a:solidFill>
            </a:rPr>
            <a:t>3.Implementation of the national programme</a:t>
          </a:r>
        </a:p>
      </dgm:t>
    </dgm:pt>
    <dgm:pt modelId="{CA8EC0DB-AF5D-4555-90A2-007655E4937A}" type="parTrans" cxnId="{F0C23E78-C477-42DC-BE6A-37DCEBE7555C}">
      <dgm:prSet/>
      <dgm:spPr/>
      <dgm:t>
        <a:bodyPr/>
        <a:lstStyle/>
        <a:p>
          <a:endParaRPr lang="en-GB"/>
        </a:p>
      </dgm:t>
    </dgm:pt>
    <dgm:pt modelId="{7E1EFC41-8D0E-4265-8283-2C86168F539F}" type="sibTrans" cxnId="{F0C23E78-C477-42DC-BE6A-37DCEBE7555C}">
      <dgm:prSet/>
      <dgm:spPr/>
      <dgm:t>
        <a:bodyPr/>
        <a:lstStyle/>
        <a:p>
          <a:endParaRPr lang="en-GB"/>
        </a:p>
      </dgm:t>
    </dgm:pt>
    <dgm:pt modelId="{8110431D-C6D2-4E7B-98A7-308944E99C28}">
      <dgm:prSet phldrT="[Text]"/>
      <dgm:spPr>
        <a:solidFill>
          <a:srgbClr val="FFFF00"/>
        </a:solidFill>
      </dgm:spPr>
      <dgm:t>
        <a:bodyPr/>
        <a:lstStyle/>
        <a:p>
          <a:r>
            <a:rPr lang="en-GB" dirty="0">
              <a:solidFill>
                <a:schemeClr val="tx1"/>
              </a:solidFill>
            </a:rPr>
            <a:t>4.Evaluation of effectiveness of the national programme</a:t>
          </a:r>
        </a:p>
      </dgm:t>
    </dgm:pt>
    <dgm:pt modelId="{7F2F5858-E456-4A86-9AAF-EEB73DF83513}" type="parTrans" cxnId="{C0BFEE8B-4192-4DE4-9ADF-981C2DE5C43E}">
      <dgm:prSet/>
      <dgm:spPr/>
      <dgm:t>
        <a:bodyPr/>
        <a:lstStyle/>
        <a:p>
          <a:endParaRPr lang="en-GB"/>
        </a:p>
      </dgm:t>
    </dgm:pt>
    <dgm:pt modelId="{D9F42AD6-0B43-42EF-B874-29CD5530E25E}" type="sibTrans" cxnId="{C0BFEE8B-4192-4DE4-9ADF-981C2DE5C43E}">
      <dgm:prSet/>
      <dgm:spPr/>
      <dgm:t>
        <a:bodyPr/>
        <a:lstStyle/>
        <a:p>
          <a:endParaRPr lang="en-GB"/>
        </a:p>
      </dgm:t>
    </dgm:pt>
    <dgm:pt modelId="{6365AEFA-8052-4038-90DC-3AB7EB505A2E}" type="pres">
      <dgm:prSet presAssocID="{5AA53D93-16ED-422D-9440-BD8974BF67C4}" presName="Name0" presStyleCnt="0">
        <dgm:presLayoutVars>
          <dgm:dir/>
          <dgm:resizeHandles val="exact"/>
        </dgm:presLayoutVars>
      </dgm:prSet>
      <dgm:spPr/>
    </dgm:pt>
    <dgm:pt modelId="{1D2BC3F9-52F0-4421-86AD-6A3316DC0ECA}" type="pres">
      <dgm:prSet presAssocID="{5AA53D93-16ED-422D-9440-BD8974BF67C4}" presName="cycle" presStyleCnt="0"/>
      <dgm:spPr/>
    </dgm:pt>
    <dgm:pt modelId="{97264B4D-17DC-4F68-914C-266567690434}" type="pres">
      <dgm:prSet presAssocID="{62B1B4FE-0E76-4225-B428-9F784A20FBF8}" presName="nodeFirstNode" presStyleLbl="node1" presStyleIdx="0" presStyleCnt="4">
        <dgm:presLayoutVars>
          <dgm:bulletEnabled val="1"/>
        </dgm:presLayoutVars>
      </dgm:prSet>
      <dgm:spPr/>
    </dgm:pt>
    <dgm:pt modelId="{A7EF2F76-1D5B-4D23-AC56-F72259517685}" type="pres">
      <dgm:prSet presAssocID="{B509808C-C1EB-4BD6-A75A-7C293B07853B}" presName="sibTransFirstNode" presStyleLbl="bgShp" presStyleIdx="0" presStyleCnt="1" custLinFactNeighborX="-1113" custLinFactNeighborY="815"/>
      <dgm:spPr/>
    </dgm:pt>
    <dgm:pt modelId="{1265D526-3D10-4958-A464-B572842A8263}" type="pres">
      <dgm:prSet presAssocID="{70BF6383-5BC9-42B5-BD5B-DDF2C74A3279}" presName="nodeFollowingNodes" presStyleLbl="node1" presStyleIdx="1" presStyleCnt="4" custRadScaleRad="93114" custRadScaleInc="9475">
        <dgm:presLayoutVars>
          <dgm:bulletEnabled val="1"/>
        </dgm:presLayoutVars>
      </dgm:prSet>
      <dgm:spPr/>
    </dgm:pt>
    <dgm:pt modelId="{BAB7C0E8-2697-41C4-857B-CBF97E785ECB}" type="pres">
      <dgm:prSet presAssocID="{302C80E3-7071-4330-A9BE-4DFBF452D364}" presName="nodeFollowingNodes" presStyleLbl="node1" presStyleIdx="2" presStyleCnt="4" custRadScaleRad="152807" custRadScaleInc="-3923">
        <dgm:presLayoutVars>
          <dgm:bulletEnabled val="1"/>
        </dgm:presLayoutVars>
      </dgm:prSet>
      <dgm:spPr/>
    </dgm:pt>
    <dgm:pt modelId="{96420C1B-6185-4D17-A5BB-3D65B07C7076}" type="pres">
      <dgm:prSet presAssocID="{8110431D-C6D2-4E7B-98A7-308944E99C28}" presName="nodeFollowingNodes" presStyleLbl="node1" presStyleIdx="3" presStyleCnt="4" custRadScaleRad="140309" custRadScaleInc="-5228">
        <dgm:presLayoutVars>
          <dgm:bulletEnabled val="1"/>
        </dgm:presLayoutVars>
      </dgm:prSet>
      <dgm:spPr/>
    </dgm:pt>
  </dgm:ptLst>
  <dgm:cxnLst>
    <dgm:cxn modelId="{F08FB63D-FA89-47E6-8926-A1863BA8F023}" type="presOf" srcId="{70BF6383-5BC9-42B5-BD5B-DDF2C74A3279}" destId="{1265D526-3D10-4958-A464-B572842A8263}" srcOrd="0" destOrd="0" presId="urn:microsoft.com/office/officeart/2005/8/layout/cycle3"/>
    <dgm:cxn modelId="{09FD2964-DE5F-42A0-8C83-B61161B48204}" type="presOf" srcId="{8110431D-C6D2-4E7B-98A7-308944E99C28}" destId="{96420C1B-6185-4D17-A5BB-3D65B07C7076}" srcOrd="0" destOrd="0" presId="urn:microsoft.com/office/officeart/2005/8/layout/cycle3"/>
    <dgm:cxn modelId="{E1FD654F-3E1E-48C0-9F64-7CA66EC8B745}" type="presOf" srcId="{B509808C-C1EB-4BD6-A75A-7C293B07853B}" destId="{A7EF2F76-1D5B-4D23-AC56-F72259517685}" srcOrd="0" destOrd="0" presId="urn:microsoft.com/office/officeart/2005/8/layout/cycle3"/>
    <dgm:cxn modelId="{F0C23E78-C477-42DC-BE6A-37DCEBE7555C}" srcId="{5AA53D93-16ED-422D-9440-BD8974BF67C4}" destId="{302C80E3-7071-4330-A9BE-4DFBF452D364}" srcOrd="2" destOrd="0" parTransId="{CA8EC0DB-AF5D-4555-90A2-007655E4937A}" sibTransId="{7E1EFC41-8D0E-4265-8283-2C86168F539F}"/>
    <dgm:cxn modelId="{7E995D80-6C13-44EF-91DA-4D9F2CBE7BD1}" srcId="{5AA53D93-16ED-422D-9440-BD8974BF67C4}" destId="{70BF6383-5BC9-42B5-BD5B-DDF2C74A3279}" srcOrd="1" destOrd="0" parTransId="{E68295A3-A43E-44D4-BF1C-AEAE8A33B95D}" sibTransId="{7DCF043C-D9DC-4D98-8104-0CA4F26AF29E}"/>
    <dgm:cxn modelId="{C0BFEE8B-4192-4DE4-9ADF-981C2DE5C43E}" srcId="{5AA53D93-16ED-422D-9440-BD8974BF67C4}" destId="{8110431D-C6D2-4E7B-98A7-308944E99C28}" srcOrd="3" destOrd="0" parTransId="{7F2F5858-E456-4A86-9AAF-EEB73DF83513}" sibTransId="{D9F42AD6-0B43-42EF-B874-29CD5530E25E}"/>
    <dgm:cxn modelId="{87D024A6-CF97-4793-A46D-16699B3700AE}" type="presOf" srcId="{302C80E3-7071-4330-A9BE-4DFBF452D364}" destId="{BAB7C0E8-2697-41C4-857B-CBF97E785ECB}" srcOrd="0" destOrd="0" presId="urn:microsoft.com/office/officeart/2005/8/layout/cycle3"/>
    <dgm:cxn modelId="{B6642AEF-0A6B-460D-8CC0-60A73094756D}" type="presOf" srcId="{62B1B4FE-0E76-4225-B428-9F784A20FBF8}" destId="{97264B4D-17DC-4F68-914C-266567690434}" srcOrd="0" destOrd="0" presId="urn:microsoft.com/office/officeart/2005/8/layout/cycle3"/>
    <dgm:cxn modelId="{8F3EBCF7-3B08-4ACA-A2DA-BF98B9A4F6F4}" srcId="{5AA53D93-16ED-422D-9440-BD8974BF67C4}" destId="{62B1B4FE-0E76-4225-B428-9F784A20FBF8}" srcOrd="0" destOrd="0" parTransId="{C98CFB70-A362-4C07-8B94-4840678BD71C}" sibTransId="{B509808C-C1EB-4BD6-A75A-7C293B07853B}"/>
    <dgm:cxn modelId="{C150FBFE-E875-4155-AEB6-E60684F553F0}" type="presOf" srcId="{5AA53D93-16ED-422D-9440-BD8974BF67C4}" destId="{6365AEFA-8052-4038-90DC-3AB7EB505A2E}" srcOrd="0" destOrd="0" presId="urn:microsoft.com/office/officeart/2005/8/layout/cycle3"/>
    <dgm:cxn modelId="{54E4D00E-78E2-40D2-8449-D7794B83B2CB}" type="presParOf" srcId="{6365AEFA-8052-4038-90DC-3AB7EB505A2E}" destId="{1D2BC3F9-52F0-4421-86AD-6A3316DC0ECA}" srcOrd="0" destOrd="0" presId="urn:microsoft.com/office/officeart/2005/8/layout/cycle3"/>
    <dgm:cxn modelId="{A0882CBE-FF8E-4635-9220-3DB1EAE5CAA3}" type="presParOf" srcId="{1D2BC3F9-52F0-4421-86AD-6A3316DC0ECA}" destId="{97264B4D-17DC-4F68-914C-266567690434}" srcOrd="0" destOrd="0" presId="urn:microsoft.com/office/officeart/2005/8/layout/cycle3"/>
    <dgm:cxn modelId="{A6BC0F27-55CB-4E40-B829-2A920B855698}" type="presParOf" srcId="{1D2BC3F9-52F0-4421-86AD-6A3316DC0ECA}" destId="{A7EF2F76-1D5B-4D23-AC56-F72259517685}" srcOrd="1" destOrd="0" presId="urn:microsoft.com/office/officeart/2005/8/layout/cycle3"/>
    <dgm:cxn modelId="{350A7445-C8FB-40A6-839E-AC4D052D4E3E}" type="presParOf" srcId="{1D2BC3F9-52F0-4421-86AD-6A3316DC0ECA}" destId="{1265D526-3D10-4958-A464-B572842A8263}" srcOrd="2" destOrd="0" presId="urn:microsoft.com/office/officeart/2005/8/layout/cycle3"/>
    <dgm:cxn modelId="{21ED5E05-35A1-4671-9E17-79EE7F3A29AD}" type="presParOf" srcId="{1D2BC3F9-52F0-4421-86AD-6A3316DC0ECA}" destId="{BAB7C0E8-2697-41C4-857B-CBF97E785ECB}" srcOrd="3" destOrd="0" presId="urn:microsoft.com/office/officeart/2005/8/layout/cycle3"/>
    <dgm:cxn modelId="{BB87B9E4-52A4-4A39-8406-487A700C8481}" type="presParOf" srcId="{1D2BC3F9-52F0-4421-86AD-6A3316DC0ECA}" destId="{96420C1B-6185-4D17-A5BB-3D65B07C707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A53D93-16ED-422D-9440-BD8974BF67C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2B1B4FE-0E76-4225-B428-9F784A20FBF8}">
      <dgm:prSet phldrT="[Text]"/>
      <dgm:spPr>
        <a:solidFill>
          <a:schemeClr val="accent1">
            <a:lumMod val="90000"/>
          </a:schemeClr>
        </a:solidFill>
      </dgm:spPr>
      <dgm:t>
        <a:bodyPr/>
        <a:lstStyle/>
        <a:p>
          <a:r>
            <a:rPr lang="en-GB" dirty="0">
              <a:solidFill>
                <a:schemeClr val="tx1"/>
              </a:solidFill>
            </a:rPr>
            <a:t>1.Assessment of national needs for establishing and strengthening radiation safety</a:t>
          </a:r>
        </a:p>
      </dgm:t>
    </dgm:pt>
    <dgm:pt modelId="{C98CFB70-A362-4C07-8B94-4840678BD71C}" type="parTrans" cxnId="{8F3EBCF7-3B08-4ACA-A2DA-BF98B9A4F6F4}">
      <dgm:prSet/>
      <dgm:spPr/>
      <dgm:t>
        <a:bodyPr/>
        <a:lstStyle/>
        <a:p>
          <a:endParaRPr lang="en-GB"/>
        </a:p>
      </dgm:t>
    </dgm:pt>
    <dgm:pt modelId="{B509808C-C1EB-4BD6-A75A-7C293B07853B}" type="sibTrans" cxnId="{8F3EBCF7-3B08-4ACA-A2DA-BF98B9A4F6F4}">
      <dgm:prSet/>
      <dgm:spPr>
        <a:solidFill>
          <a:srgbClr val="FFC000"/>
        </a:solidFill>
      </dgm:spPr>
      <dgm:t>
        <a:bodyPr/>
        <a:lstStyle/>
        <a:p>
          <a:endParaRPr lang="en-GB"/>
        </a:p>
      </dgm:t>
    </dgm:pt>
    <dgm:pt modelId="{70BF6383-5BC9-42B5-BD5B-DDF2C74A3279}">
      <dgm:prSet phldrT="[Text]"/>
      <dgm:spPr>
        <a:solidFill>
          <a:srgbClr val="FF0000"/>
        </a:solidFill>
      </dgm:spPr>
      <dgm:t>
        <a:bodyPr/>
        <a:lstStyle/>
        <a:p>
          <a:r>
            <a:rPr lang="en-GB" dirty="0">
              <a:solidFill>
                <a:schemeClr val="bg1"/>
              </a:solidFill>
            </a:rPr>
            <a:t>2.Design of a national programme to address the needs</a:t>
          </a:r>
        </a:p>
      </dgm:t>
    </dgm:pt>
    <dgm:pt modelId="{E68295A3-A43E-44D4-BF1C-AEAE8A33B95D}" type="parTrans" cxnId="{7E995D80-6C13-44EF-91DA-4D9F2CBE7BD1}">
      <dgm:prSet/>
      <dgm:spPr/>
      <dgm:t>
        <a:bodyPr/>
        <a:lstStyle/>
        <a:p>
          <a:endParaRPr lang="en-GB"/>
        </a:p>
      </dgm:t>
    </dgm:pt>
    <dgm:pt modelId="{7DCF043C-D9DC-4D98-8104-0CA4F26AF29E}" type="sibTrans" cxnId="{7E995D80-6C13-44EF-91DA-4D9F2CBE7BD1}">
      <dgm:prSet/>
      <dgm:spPr/>
      <dgm:t>
        <a:bodyPr/>
        <a:lstStyle/>
        <a:p>
          <a:endParaRPr lang="en-GB"/>
        </a:p>
      </dgm:t>
    </dgm:pt>
    <dgm:pt modelId="{302C80E3-7071-4330-A9BE-4DFBF452D364}">
      <dgm:prSet phldrT="[Text]"/>
      <dgm:spPr>
        <a:solidFill>
          <a:schemeClr val="accent3">
            <a:lumMod val="75000"/>
          </a:schemeClr>
        </a:solidFill>
      </dgm:spPr>
      <dgm:t>
        <a:bodyPr/>
        <a:lstStyle/>
        <a:p>
          <a:r>
            <a:rPr lang="en-GB" dirty="0">
              <a:solidFill>
                <a:schemeClr val="tx1"/>
              </a:solidFill>
            </a:rPr>
            <a:t>3.Implementation of the national programme</a:t>
          </a:r>
        </a:p>
      </dgm:t>
    </dgm:pt>
    <dgm:pt modelId="{CA8EC0DB-AF5D-4555-90A2-007655E4937A}" type="parTrans" cxnId="{F0C23E78-C477-42DC-BE6A-37DCEBE7555C}">
      <dgm:prSet/>
      <dgm:spPr/>
      <dgm:t>
        <a:bodyPr/>
        <a:lstStyle/>
        <a:p>
          <a:endParaRPr lang="en-GB"/>
        </a:p>
      </dgm:t>
    </dgm:pt>
    <dgm:pt modelId="{7E1EFC41-8D0E-4265-8283-2C86168F539F}" type="sibTrans" cxnId="{F0C23E78-C477-42DC-BE6A-37DCEBE7555C}">
      <dgm:prSet/>
      <dgm:spPr/>
      <dgm:t>
        <a:bodyPr/>
        <a:lstStyle/>
        <a:p>
          <a:endParaRPr lang="en-GB"/>
        </a:p>
      </dgm:t>
    </dgm:pt>
    <dgm:pt modelId="{8110431D-C6D2-4E7B-98A7-308944E99C28}">
      <dgm:prSet phldrT="[Text]"/>
      <dgm:spPr>
        <a:solidFill>
          <a:srgbClr val="FFFF00"/>
        </a:solidFill>
      </dgm:spPr>
      <dgm:t>
        <a:bodyPr/>
        <a:lstStyle/>
        <a:p>
          <a:r>
            <a:rPr lang="en-GB" dirty="0">
              <a:solidFill>
                <a:schemeClr val="tx1"/>
              </a:solidFill>
            </a:rPr>
            <a:t>4.Evaluation of effectiveness of the national programme</a:t>
          </a:r>
        </a:p>
      </dgm:t>
    </dgm:pt>
    <dgm:pt modelId="{7F2F5858-E456-4A86-9AAF-EEB73DF83513}" type="parTrans" cxnId="{C0BFEE8B-4192-4DE4-9ADF-981C2DE5C43E}">
      <dgm:prSet/>
      <dgm:spPr/>
      <dgm:t>
        <a:bodyPr/>
        <a:lstStyle/>
        <a:p>
          <a:endParaRPr lang="en-GB"/>
        </a:p>
      </dgm:t>
    </dgm:pt>
    <dgm:pt modelId="{D9F42AD6-0B43-42EF-B874-29CD5530E25E}" type="sibTrans" cxnId="{C0BFEE8B-4192-4DE4-9ADF-981C2DE5C43E}">
      <dgm:prSet/>
      <dgm:spPr/>
      <dgm:t>
        <a:bodyPr/>
        <a:lstStyle/>
        <a:p>
          <a:endParaRPr lang="en-GB"/>
        </a:p>
      </dgm:t>
    </dgm:pt>
    <dgm:pt modelId="{6365AEFA-8052-4038-90DC-3AB7EB505A2E}" type="pres">
      <dgm:prSet presAssocID="{5AA53D93-16ED-422D-9440-BD8974BF67C4}" presName="Name0" presStyleCnt="0">
        <dgm:presLayoutVars>
          <dgm:dir/>
          <dgm:resizeHandles val="exact"/>
        </dgm:presLayoutVars>
      </dgm:prSet>
      <dgm:spPr/>
    </dgm:pt>
    <dgm:pt modelId="{1D2BC3F9-52F0-4421-86AD-6A3316DC0ECA}" type="pres">
      <dgm:prSet presAssocID="{5AA53D93-16ED-422D-9440-BD8974BF67C4}" presName="cycle" presStyleCnt="0"/>
      <dgm:spPr/>
    </dgm:pt>
    <dgm:pt modelId="{97264B4D-17DC-4F68-914C-266567690434}" type="pres">
      <dgm:prSet presAssocID="{62B1B4FE-0E76-4225-B428-9F784A20FBF8}" presName="nodeFirstNode" presStyleLbl="node1" presStyleIdx="0" presStyleCnt="4">
        <dgm:presLayoutVars>
          <dgm:bulletEnabled val="1"/>
        </dgm:presLayoutVars>
      </dgm:prSet>
      <dgm:spPr/>
    </dgm:pt>
    <dgm:pt modelId="{A7EF2F76-1D5B-4D23-AC56-F72259517685}" type="pres">
      <dgm:prSet presAssocID="{B509808C-C1EB-4BD6-A75A-7C293B07853B}" presName="sibTransFirstNode" presStyleLbl="bgShp" presStyleIdx="0" presStyleCnt="1" custLinFactNeighborX="-1113" custLinFactNeighborY="815"/>
      <dgm:spPr/>
    </dgm:pt>
    <dgm:pt modelId="{1265D526-3D10-4958-A464-B572842A8263}" type="pres">
      <dgm:prSet presAssocID="{70BF6383-5BC9-42B5-BD5B-DDF2C74A3279}" presName="nodeFollowingNodes" presStyleLbl="node1" presStyleIdx="1" presStyleCnt="4" custRadScaleRad="93114" custRadScaleInc="9475">
        <dgm:presLayoutVars>
          <dgm:bulletEnabled val="1"/>
        </dgm:presLayoutVars>
      </dgm:prSet>
      <dgm:spPr/>
    </dgm:pt>
    <dgm:pt modelId="{BAB7C0E8-2697-41C4-857B-CBF97E785ECB}" type="pres">
      <dgm:prSet presAssocID="{302C80E3-7071-4330-A9BE-4DFBF452D364}" presName="nodeFollowingNodes" presStyleLbl="node1" presStyleIdx="2" presStyleCnt="4" custRadScaleRad="152807" custRadScaleInc="-3923">
        <dgm:presLayoutVars>
          <dgm:bulletEnabled val="1"/>
        </dgm:presLayoutVars>
      </dgm:prSet>
      <dgm:spPr/>
    </dgm:pt>
    <dgm:pt modelId="{96420C1B-6185-4D17-A5BB-3D65B07C7076}" type="pres">
      <dgm:prSet presAssocID="{8110431D-C6D2-4E7B-98A7-308944E99C28}" presName="nodeFollowingNodes" presStyleLbl="node1" presStyleIdx="3" presStyleCnt="4" custRadScaleRad="140309" custRadScaleInc="-5228">
        <dgm:presLayoutVars>
          <dgm:bulletEnabled val="1"/>
        </dgm:presLayoutVars>
      </dgm:prSet>
      <dgm:spPr/>
    </dgm:pt>
  </dgm:ptLst>
  <dgm:cxnLst>
    <dgm:cxn modelId="{3CAE8C17-4936-4E13-BB52-25DE37CFF4A3}" type="presOf" srcId="{302C80E3-7071-4330-A9BE-4DFBF452D364}" destId="{BAB7C0E8-2697-41C4-857B-CBF97E785ECB}" srcOrd="0" destOrd="0" presId="urn:microsoft.com/office/officeart/2005/8/layout/cycle3"/>
    <dgm:cxn modelId="{1A4F9F3A-67EA-475A-8110-5384B6130424}" type="presOf" srcId="{8110431D-C6D2-4E7B-98A7-308944E99C28}" destId="{96420C1B-6185-4D17-A5BB-3D65B07C7076}" srcOrd="0" destOrd="0" presId="urn:microsoft.com/office/officeart/2005/8/layout/cycle3"/>
    <dgm:cxn modelId="{36439C67-36BB-470E-88A3-05D27850C83A}" type="presOf" srcId="{5AA53D93-16ED-422D-9440-BD8974BF67C4}" destId="{6365AEFA-8052-4038-90DC-3AB7EB505A2E}" srcOrd="0" destOrd="0" presId="urn:microsoft.com/office/officeart/2005/8/layout/cycle3"/>
    <dgm:cxn modelId="{DF350248-B367-4098-9A8B-57710A6BFC91}" type="presOf" srcId="{70BF6383-5BC9-42B5-BD5B-DDF2C74A3279}" destId="{1265D526-3D10-4958-A464-B572842A8263}" srcOrd="0" destOrd="0" presId="urn:microsoft.com/office/officeart/2005/8/layout/cycle3"/>
    <dgm:cxn modelId="{F0C23E78-C477-42DC-BE6A-37DCEBE7555C}" srcId="{5AA53D93-16ED-422D-9440-BD8974BF67C4}" destId="{302C80E3-7071-4330-A9BE-4DFBF452D364}" srcOrd="2" destOrd="0" parTransId="{CA8EC0DB-AF5D-4555-90A2-007655E4937A}" sibTransId="{7E1EFC41-8D0E-4265-8283-2C86168F539F}"/>
    <dgm:cxn modelId="{FCE3A458-39B9-4929-A572-59730750D2B5}" type="presOf" srcId="{62B1B4FE-0E76-4225-B428-9F784A20FBF8}" destId="{97264B4D-17DC-4F68-914C-266567690434}" srcOrd="0" destOrd="0" presId="urn:microsoft.com/office/officeart/2005/8/layout/cycle3"/>
    <dgm:cxn modelId="{7E995D80-6C13-44EF-91DA-4D9F2CBE7BD1}" srcId="{5AA53D93-16ED-422D-9440-BD8974BF67C4}" destId="{70BF6383-5BC9-42B5-BD5B-DDF2C74A3279}" srcOrd="1" destOrd="0" parTransId="{E68295A3-A43E-44D4-BF1C-AEAE8A33B95D}" sibTransId="{7DCF043C-D9DC-4D98-8104-0CA4F26AF29E}"/>
    <dgm:cxn modelId="{C0BFEE8B-4192-4DE4-9ADF-981C2DE5C43E}" srcId="{5AA53D93-16ED-422D-9440-BD8974BF67C4}" destId="{8110431D-C6D2-4E7B-98A7-308944E99C28}" srcOrd="3" destOrd="0" parTransId="{7F2F5858-E456-4A86-9AAF-EEB73DF83513}" sibTransId="{D9F42AD6-0B43-42EF-B874-29CD5530E25E}"/>
    <dgm:cxn modelId="{AB4326DF-EE44-4A0D-AD11-8926C15B7D1A}" type="presOf" srcId="{B509808C-C1EB-4BD6-A75A-7C293B07853B}" destId="{A7EF2F76-1D5B-4D23-AC56-F72259517685}" srcOrd="0" destOrd="0" presId="urn:microsoft.com/office/officeart/2005/8/layout/cycle3"/>
    <dgm:cxn modelId="{8F3EBCF7-3B08-4ACA-A2DA-BF98B9A4F6F4}" srcId="{5AA53D93-16ED-422D-9440-BD8974BF67C4}" destId="{62B1B4FE-0E76-4225-B428-9F784A20FBF8}" srcOrd="0" destOrd="0" parTransId="{C98CFB70-A362-4C07-8B94-4840678BD71C}" sibTransId="{B509808C-C1EB-4BD6-A75A-7C293B07853B}"/>
    <dgm:cxn modelId="{FE190433-C389-4F88-A6AC-52B297479BDA}" type="presParOf" srcId="{6365AEFA-8052-4038-90DC-3AB7EB505A2E}" destId="{1D2BC3F9-52F0-4421-86AD-6A3316DC0ECA}" srcOrd="0" destOrd="0" presId="urn:microsoft.com/office/officeart/2005/8/layout/cycle3"/>
    <dgm:cxn modelId="{189740E2-0D5B-43A5-8D33-CBD8EEDA5027}" type="presParOf" srcId="{1D2BC3F9-52F0-4421-86AD-6A3316DC0ECA}" destId="{97264B4D-17DC-4F68-914C-266567690434}" srcOrd="0" destOrd="0" presId="urn:microsoft.com/office/officeart/2005/8/layout/cycle3"/>
    <dgm:cxn modelId="{116162CE-2555-46F7-BC82-AA6F9CB46AAC}" type="presParOf" srcId="{1D2BC3F9-52F0-4421-86AD-6A3316DC0ECA}" destId="{A7EF2F76-1D5B-4D23-AC56-F72259517685}" srcOrd="1" destOrd="0" presId="urn:microsoft.com/office/officeart/2005/8/layout/cycle3"/>
    <dgm:cxn modelId="{357C541F-2D6E-4136-875B-624D23CC34DA}" type="presParOf" srcId="{1D2BC3F9-52F0-4421-86AD-6A3316DC0ECA}" destId="{1265D526-3D10-4958-A464-B572842A8263}" srcOrd="2" destOrd="0" presId="urn:microsoft.com/office/officeart/2005/8/layout/cycle3"/>
    <dgm:cxn modelId="{E1FC0CA9-010B-4153-9198-65CEA2F3B837}" type="presParOf" srcId="{1D2BC3F9-52F0-4421-86AD-6A3316DC0ECA}" destId="{BAB7C0E8-2697-41C4-857B-CBF97E785ECB}" srcOrd="3" destOrd="0" presId="urn:microsoft.com/office/officeart/2005/8/layout/cycle3"/>
    <dgm:cxn modelId="{B51351EE-BD75-48F6-896E-881F1F29236C}" type="presParOf" srcId="{1D2BC3F9-52F0-4421-86AD-6A3316DC0ECA}" destId="{96420C1B-6185-4D17-A5BB-3D65B07C7076}" srcOrd="4"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A53D93-16ED-422D-9440-BD8974BF67C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2B1B4FE-0E76-4225-B428-9F784A20FBF8}">
      <dgm:prSet phldrT="[Text]"/>
      <dgm:spPr>
        <a:solidFill>
          <a:schemeClr val="accent1">
            <a:lumMod val="90000"/>
          </a:schemeClr>
        </a:solidFill>
      </dgm:spPr>
      <dgm:t>
        <a:bodyPr/>
        <a:lstStyle/>
        <a:p>
          <a:r>
            <a:rPr lang="en-GB" dirty="0">
              <a:solidFill>
                <a:schemeClr val="tx1"/>
              </a:solidFill>
            </a:rPr>
            <a:t>1.Assessment of national needs for establishing and strengthening radiation safety</a:t>
          </a:r>
        </a:p>
      </dgm:t>
    </dgm:pt>
    <dgm:pt modelId="{C98CFB70-A362-4C07-8B94-4840678BD71C}" type="parTrans" cxnId="{8F3EBCF7-3B08-4ACA-A2DA-BF98B9A4F6F4}">
      <dgm:prSet/>
      <dgm:spPr/>
      <dgm:t>
        <a:bodyPr/>
        <a:lstStyle/>
        <a:p>
          <a:endParaRPr lang="en-GB"/>
        </a:p>
      </dgm:t>
    </dgm:pt>
    <dgm:pt modelId="{B509808C-C1EB-4BD6-A75A-7C293B07853B}" type="sibTrans" cxnId="{8F3EBCF7-3B08-4ACA-A2DA-BF98B9A4F6F4}">
      <dgm:prSet/>
      <dgm:spPr>
        <a:solidFill>
          <a:srgbClr val="FFC000"/>
        </a:solidFill>
      </dgm:spPr>
      <dgm:t>
        <a:bodyPr/>
        <a:lstStyle/>
        <a:p>
          <a:endParaRPr lang="en-GB"/>
        </a:p>
      </dgm:t>
    </dgm:pt>
    <dgm:pt modelId="{70BF6383-5BC9-42B5-BD5B-DDF2C74A3279}">
      <dgm:prSet phldrT="[Text]"/>
      <dgm:spPr>
        <a:solidFill>
          <a:srgbClr val="FF0000"/>
        </a:solidFill>
      </dgm:spPr>
      <dgm:t>
        <a:bodyPr/>
        <a:lstStyle/>
        <a:p>
          <a:r>
            <a:rPr lang="en-GB" dirty="0">
              <a:solidFill>
                <a:schemeClr val="bg1"/>
              </a:solidFill>
            </a:rPr>
            <a:t>2.Design of a national programme to address the needs</a:t>
          </a:r>
        </a:p>
      </dgm:t>
    </dgm:pt>
    <dgm:pt modelId="{E68295A3-A43E-44D4-BF1C-AEAE8A33B95D}" type="parTrans" cxnId="{7E995D80-6C13-44EF-91DA-4D9F2CBE7BD1}">
      <dgm:prSet/>
      <dgm:spPr/>
      <dgm:t>
        <a:bodyPr/>
        <a:lstStyle/>
        <a:p>
          <a:endParaRPr lang="en-GB"/>
        </a:p>
      </dgm:t>
    </dgm:pt>
    <dgm:pt modelId="{7DCF043C-D9DC-4D98-8104-0CA4F26AF29E}" type="sibTrans" cxnId="{7E995D80-6C13-44EF-91DA-4D9F2CBE7BD1}">
      <dgm:prSet/>
      <dgm:spPr/>
      <dgm:t>
        <a:bodyPr/>
        <a:lstStyle/>
        <a:p>
          <a:endParaRPr lang="en-GB"/>
        </a:p>
      </dgm:t>
    </dgm:pt>
    <dgm:pt modelId="{302C80E3-7071-4330-A9BE-4DFBF452D364}">
      <dgm:prSet phldrT="[Text]"/>
      <dgm:spPr>
        <a:solidFill>
          <a:schemeClr val="accent3">
            <a:lumMod val="75000"/>
          </a:schemeClr>
        </a:solidFill>
      </dgm:spPr>
      <dgm:t>
        <a:bodyPr/>
        <a:lstStyle/>
        <a:p>
          <a:r>
            <a:rPr lang="en-GB" dirty="0">
              <a:solidFill>
                <a:schemeClr val="tx1"/>
              </a:solidFill>
            </a:rPr>
            <a:t>3.Implementation of the national programme</a:t>
          </a:r>
        </a:p>
      </dgm:t>
    </dgm:pt>
    <dgm:pt modelId="{CA8EC0DB-AF5D-4555-90A2-007655E4937A}" type="parTrans" cxnId="{F0C23E78-C477-42DC-BE6A-37DCEBE7555C}">
      <dgm:prSet/>
      <dgm:spPr/>
      <dgm:t>
        <a:bodyPr/>
        <a:lstStyle/>
        <a:p>
          <a:endParaRPr lang="en-GB"/>
        </a:p>
      </dgm:t>
    </dgm:pt>
    <dgm:pt modelId="{7E1EFC41-8D0E-4265-8283-2C86168F539F}" type="sibTrans" cxnId="{F0C23E78-C477-42DC-BE6A-37DCEBE7555C}">
      <dgm:prSet/>
      <dgm:spPr/>
      <dgm:t>
        <a:bodyPr/>
        <a:lstStyle/>
        <a:p>
          <a:endParaRPr lang="en-GB"/>
        </a:p>
      </dgm:t>
    </dgm:pt>
    <dgm:pt modelId="{8110431D-C6D2-4E7B-98A7-308944E99C28}">
      <dgm:prSet phldrT="[Text]"/>
      <dgm:spPr>
        <a:solidFill>
          <a:srgbClr val="FFFF00"/>
        </a:solidFill>
      </dgm:spPr>
      <dgm:t>
        <a:bodyPr/>
        <a:lstStyle/>
        <a:p>
          <a:r>
            <a:rPr lang="en-GB" dirty="0">
              <a:solidFill>
                <a:schemeClr val="tx1"/>
              </a:solidFill>
            </a:rPr>
            <a:t>4.Evaluation of effectiveness of the national programme</a:t>
          </a:r>
        </a:p>
      </dgm:t>
    </dgm:pt>
    <dgm:pt modelId="{7F2F5858-E456-4A86-9AAF-EEB73DF83513}" type="parTrans" cxnId="{C0BFEE8B-4192-4DE4-9ADF-981C2DE5C43E}">
      <dgm:prSet/>
      <dgm:spPr/>
      <dgm:t>
        <a:bodyPr/>
        <a:lstStyle/>
        <a:p>
          <a:endParaRPr lang="en-GB"/>
        </a:p>
      </dgm:t>
    </dgm:pt>
    <dgm:pt modelId="{D9F42AD6-0B43-42EF-B874-29CD5530E25E}" type="sibTrans" cxnId="{C0BFEE8B-4192-4DE4-9ADF-981C2DE5C43E}">
      <dgm:prSet/>
      <dgm:spPr/>
      <dgm:t>
        <a:bodyPr/>
        <a:lstStyle/>
        <a:p>
          <a:endParaRPr lang="en-GB"/>
        </a:p>
      </dgm:t>
    </dgm:pt>
    <dgm:pt modelId="{6365AEFA-8052-4038-90DC-3AB7EB505A2E}" type="pres">
      <dgm:prSet presAssocID="{5AA53D93-16ED-422D-9440-BD8974BF67C4}" presName="Name0" presStyleCnt="0">
        <dgm:presLayoutVars>
          <dgm:dir/>
          <dgm:resizeHandles val="exact"/>
        </dgm:presLayoutVars>
      </dgm:prSet>
      <dgm:spPr/>
    </dgm:pt>
    <dgm:pt modelId="{1D2BC3F9-52F0-4421-86AD-6A3316DC0ECA}" type="pres">
      <dgm:prSet presAssocID="{5AA53D93-16ED-422D-9440-BD8974BF67C4}" presName="cycle" presStyleCnt="0"/>
      <dgm:spPr/>
    </dgm:pt>
    <dgm:pt modelId="{97264B4D-17DC-4F68-914C-266567690434}" type="pres">
      <dgm:prSet presAssocID="{62B1B4FE-0E76-4225-B428-9F784A20FBF8}" presName="nodeFirstNode" presStyleLbl="node1" presStyleIdx="0" presStyleCnt="4">
        <dgm:presLayoutVars>
          <dgm:bulletEnabled val="1"/>
        </dgm:presLayoutVars>
      </dgm:prSet>
      <dgm:spPr/>
    </dgm:pt>
    <dgm:pt modelId="{A7EF2F76-1D5B-4D23-AC56-F72259517685}" type="pres">
      <dgm:prSet presAssocID="{B509808C-C1EB-4BD6-A75A-7C293B07853B}" presName="sibTransFirstNode" presStyleLbl="bgShp" presStyleIdx="0" presStyleCnt="1" custLinFactNeighborX="-1113" custLinFactNeighborY="815"/>
      <dgm:spPr/>
    </dgm:pt>
    <dgm:pt modelId="{1265D526-3D10-4958-A464-B572842A8263}" type="pres">
      <dgm:prSet presAssocID="{70BF6383-5BC9-42B5-BD5B-DDF2C74A3279}" presName="nodeFollowingNodes" presStyleLbl="node1" presStyleIdx="1" presStyleCnt="4" custRadScaleRad="93114" custRadScaleInc="9475">
        <dgm:presLayoutVars>
          <dgm:bulletEnabled val="1"/>
        </dgm:presLayoutVars>
      </dgm:prSet>
      <dgm:spPr/>
    </dgm:pt>
    <dgm:pt modelId="{BAB7C0E8-2697-41C4-857B-CBF97E785ECB}" type="pres">
      <dgm:prSet presAssocID="{302C80E3-7071-4330-A9BE-4DFBF452D364}" presName="nodeFollowingNodes" presStyleLbl="node1" presStyleIdx="2" presStyleCnt="4" custRadScaleRad="152807" custRadScaleInc="-3923">
        <dgm:presLayoutVars>
          <dgm:bulletEnabled val="1"/>
        </dgm:presLayoutVars>
      </dgm:prSet>
      <dgm:spPr/>
    </dgm:pt>
    <dgm:pt modelId="{96420C1B-6185-4D17-A5BB-3D65B07C7076}" type="pres">
      <dgm:prSet presAssocID="{8110431D-C6D2-4E7B-98A7-308944E99C28}" presName="nodeFollowingNodes" presStyleLbl="node1" presStyleIdx="3" presStyleCnt="4" custRadScaleRad="140309" custRadScaleInc="-5228">
        <dgm:presLayoutVars>
          <dgm:bulletEnabled val="1"/>
        </dgm:presLayoutVars>
      </dgm:prSet>
      <dgm:spPr/>
    </dgm:pt>
  </dgm:ptLst>
  <dgm:cxnLst>
    <dgm:cxn modelId="{0F2F2F6A-F780-462D-A740-8AF2FC39600F}" type="presOf" srcId="{8110431D-C6D2-4E7B-98A7-308944E99C28}" destId="{96420C1B-6185-4D17-A5BB-3D65B07C7076}" srcOrd="0" destOrd="0" presId="urn:microsoft.com/office/officeart/2005/8/layout/cycle3"/>
    <dgm:cxn modelId="{F0C23E78-C477-42DC-BE6A-37DCEBE7555C}" srcId="{5AA53D93-16ED-422D-9440-BD8974BF67C4}" destId="{302C80E3-7071-4330-A9BE-4DFBF452D364}" srcOrd="2" destOrd="0" parTransId="{CA8EC0DB-AF5D-4555-90A2-007655E4937A}" sibTransId="{7E1EFC41-8D0E-4265-8283-2C86168F539F}"/>
    <dgm:cxn modelId="{7E995D80-6C13-44EF-91DA-4D9F2CBE7BD1}" srcId="{5AA53D93-16ED-422D-9440-BD8974BF67C4}" destId="{70BF6383-5BC9-42B5-BD5B-DDF2C74A3279}" srcOrd="1" destOrd="0" parTransId="{E68295A3-A43E-44D4-BF1C-AEAE8A33B95D}" sibTransId="{7DCF043C-D9DC-4D98-8104-0CA4F26AF29E}"/>
    <dgm:cxn modelId="{64F81F86-D24E-4467-BBA6-7E4421F020AB}" type="presOf" srcId="{62B1B4FE-0E76-4225-B428-9F784A20FBF8}" destId="{97264B4D-17DC-4F68-914C-266567690434}" srcOrd="0" destOrd="0" presId="urn:microsoft.com/office/officeart/2005/8/layout/cycle3"/>
    <dgm:cxn modelId="{C0BFEE8B-4192-4DE4-9ADF-981C2DE5C43E}" srcId="{5AA53D93-16ED-422D-9440-BD8974BF67C4}" destId="{8110431D-C6D2-4E7B-98A7-308944E99C28}" srcOrd="3" destOrd="0" parTransId="{7F2F5858-E456-4A86-9AAF-EEB73DF83513}" sibTransId="{D9F42AD6-0B43-42EF-B874-29CD5530E25E}"/>
    <dgm:cxn modelId="{1585E88E-9E9D-4430-BCB3-FA80EDB7F06E}" type="presOf" srcId="{B509808C-C1EB-4BD6-A75A-7C293B07853B}" destId="{A7EF2F76-1D5B-4D23-AC56-F72259517685}" srcOrd="0" destOrd="0" presId="urn:microsoft.com/office/officeart/2005/8/layout/cycle3"/>
    <dgm:cxn modelId="{6373DDDC-51F5-46C8-A039-B33FB52DE4EA}" type="presOf" srcId="{70BF6383-5BC9-42B5-BD5B-DDF2C74A3279}" destId="{1265D526-3D10-4958-A464-B572842A8263}" srcOrd="0" destOrd="0" presId="urn:microsoft.com/office/officeart/2005/8/layout/cycle3"/>
    <dgm:cxn modelId="{0AA532EE-D297-43D5-9723-0DA5711EAC79}" type="presOf" srcId="{302C80E3-7071-4330-A9BE-4DFBF452D364}" destId="{BAB7C0E8-2697-41C4-857B-CBF97E785ECB}" srcOrd="0" destOrd="0" presId="urn:microsoft.com/office/officeart/2005/8/layout/cycle3"/>
    <dgm:cxn modelId="{8F3EBCF7-3B08-4ACA-A2DA-BF98B9A4F6F4}" srcId="{5AA53D93-16ED-422D-9440-BD8974BF67C4}" destId="{62B1B4FE-0E76-4225-B428-9F784A20FBF8}" srcOrd="0" destOrd="0" parTransId="{C98CFB70-A362-4C07-8B94-4840678BD71C}" sibTransId="{B509808C-C1EB-4BD6-A75A-7C293B07853B}"/>
    <dgm:cxn modelId="{730290F8-96B7-4E25-8EDE-5063256E3610}" type="presOf" srcId="{5AA53D93-16ED-422D-9440-BD8974BF67C4}" destId="{6365AEFA-8052-4038-90DC-3AB7EB505A2E}" srcOrd="0" destOrd="0" presId="urn:microsoft.com/office/officeart/2005/8/layout/cycle3"/>
    <dgm:cxn modelId="{72123CF6-24A2-4BB0-BCAA-79F2D4321E45}" type="presParOf" srcId="{6365AEFA-8052-4038-90DC-3AB7EB505A2E}" destId="{1D2BC3F9-52F0-4421-86AD-6A3316DC0ECA}" srcOrd="0" destOrd="0" presId="urn:microsoft.com/office/officeart/2005/8/layout/cycle3"/>
    <dgm:cxn modelId="{B1FCEC9F-B650-4A82-99B4-F1CB60340083}" type="presParOf" srcId="{1D2BC3F9-52F0-4421-86AD-6A3316DC0ECA}" destId="{97264B4D-17DC-4F68-914C-266567690434}" srcOrd="0" destOrd="0" presId="urn:microsoft.com/office/officeart/2005/8/layout/cycle3"/>
    <dgm:cxn modelId="{A0A943CF-7D7F-4FAE-B8A4-099778BA138B}" type="presParOf" srcId="{1D2BC3F9-52F0-4421-86AD-6A3316DC0ECA}" destId="{A7EF2F76-1D5B-4D23-AC56-F72259517685}" srcOrd="1" destOrd="0" presId="urn:microsoft.com/office/officeart/2005/8/layout/cycle3"/>
    <dgm:cxn modelId="{C44E9475-ACF1-4E69-B9BB-4ABF7BBE157D}" type="presParOf" srcId="{1D2BC3F9-52F0-4421-86AD-6A3316DC0ECA}" destId="{1265D526-3D10-4958-A464-B572842A8263}" srcOrd="2" destOrd="0" presId="urn:microsoft.com/office/officeart/2005/8/layout/cycle3"/>
    <dgm:cxn modelId="{A9CF0120-B0E3-491E-A328-18C55923AEBF}" type="presParOf" srcId="{1D2BC3F9-52F0-4421-86AD-6A3316DC0ECA}" destId="{BAB7C0E8-2697-41C4-857B-CBF97E785ECB}" srcOrd="3" destOrd="0" presId="urn:microsoft.com/office/officeart/2005/8/layout/cycle3"/>
    <dgm:cxn modelId="{4EC07BA6-91DA-4445-9927-82CB44408E7D}" type="presParOf" srcId="{1D2BC3F9-52F0-4421-86AD-6A3316DC0ECA}" destId="{96420C1B-6185-4D17-A5BB-3D65B07C707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A53D93-16ED-422D-9440-BD8974BF67C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2B1B4FE-0E76-4225-B428-9F784A20FBF8}">
      <dgm:prSet phldrT="[Text]"/>
      <dgm:spPr>
        <a:solidFill>
          <a:schemeClr val="accent1">
            <a:lumMod val="90000"/>
          </a:schemeClr>
        </a:solidFill>
      </dgm:spPr>
      <dgm:t>
        <a:bodyPr/>
        <a:lstStyle/>
        <a:p>
          <a:r>
            <a:rPr lang="en-GB" dirty="0">
              <a:solidFill>
                <a:schemeClr val="tx1"/>
              </a:solidFill>
            </a:rPr>
            <a:t>1.Assessment of national needs for establishing and strengthening radiation safety</a:t>
          </a:r>
        </a:p>
      </dgm:t>
    </dgm:pt>
    <dgm:pt modelId="{C98CFB70-A362-4C07-8B94-4840678BD71C}" type="parTrans" cxnId="{8F3EBCF7-3B08-4ACA-A2DA-BF98B9A4F6F4}">
      <dgm:prSet/>
      <dgm:spPr/>
      <dgm:t>
        <a:bodyPr/>
        <a:lstStyle/>
        <a:p>
          <a:endParaRPr lang="en-GB"/>
        </a:p>
      </dgm:t>
    </dgm:pt>
    <dgm:pt modelId="{B509808C-C1EB-4BD6-A75A-7C293B07853B}" type="sibTrans" cxnId="{8F3EBCF7-3B08-4ACA-A2DA-BF98B9A4F6F4}">
      <dgm:prSet/>
      <dgm:spPr>
        <a:solidFill>
          <a:srgbClr val="FFC000"/>
        </a:solidFill>
      </dgm:spPr>
      <dgm:t>
        <a:bodyPr/>
        <a:lstStyle/>
        <a:p>
          <a:endParaRPr lang="en-GB"/>
        </a:p>
      </dgm:t>
    </dgm:pt>
    <dgm:pt modelId="{70BF6383-5BC9-42B5-BD5B-DDF2C74A3279}">
      <dgm:prSet phldrT="[Text]"/>
      <dgm:spPr>
        <a:solidFill>
          <a:srgbClr val="FF0000"/>
        </a:solidFill>
      </dgm:spPr>
      <dgm:t>
        <a:bodyPr/>
        <a:lstStyle/>
        <a:p>
          <a:r>
            <a:rPr lang="en-GB" dirty="0">
              <a:solidFill>
                <a:schemeClr val="bg1"/>
              </a:solidFill>
            </a:rPr>
            <a:t>2.Design of a national programme to address the needs</a:t>
          </a:r>
        </a:p>
      </dgm:t>
    </dgm:pt>
    <dgm:pt modelId="{E68295A3-A43E-44D4-BF1C-AEAE8A33B95D}" type="parTrans" cxnId="{7E995D80-6C13-44EF-91DA-4D9F2CBE7BD1}">
      <dgm:prSet/>
      <dgm:spPr/>
      <dgm:t>
        <a:bodyPr/>
        <a:lstStyle/>
        <a:p>
          <a:endParaRPr lang="en-GB"/>
        </a:p>
      </dgm:t>
    </dgm:pt>
    <dgm:pt modelId="{7DCF043C-D9DC-4D98-8104-0CA4F26AF29E}" type="sibTrans" cxnId="{7E995D80-6C13-44EF-91DA-4D9F2CBE7BD1}">
      <dgm:prSet/>
      <dgm:spPr/>
      <dgm:t>
        <a:bodyPr/>
        <a:lstStyle/>
        <a:p>
          <a:endParaRPr lang="en-GB"/>
        </a:p>
      </dgm:t>
    </dgm:pt>
    <dgm:pt modelId="{302C80E3-7071-4330-A9BE-4DFBF452D364}">
      <dgm:prSet phldrT="[Text]"/>
      <dgm:spPr>
        <a:solidFill>
          <a:schemeClr val="accent3">
            <a:lumMod val="75000"/>
          </a:schemeClr>
        </a:solidFill>
      </dgm:spPr>
      <dgm:t>
        <a:bodyPr/>
        <a:lstStyle/>
        <a:p>
          <a:r>
            <a:rPr lang="en-GB" dirty="0">
              <a:solidFill>
                <a:schemeClr val="tx1"/>
              </a:solidFill>
            </a:rPr>
            <a:t>3.Implementation of the national programme</a:t>
          </a:r>
        </a:p>
      </dgm:t>
    </dgm:pt>
    <dgm:pt modelId="{CA8EC0DB-AF5D-4555-90A2-007655E4937A}" type="parTrans" cxnId="{F0C23E78-C477-42DC-BE6A-37DCEBE7555C}">
      <dgm:prSet/>
      <dgm:spPr/>
      <dgm:t>
        <a:bodyPr/>
        <a:lstStyle/>
        <a:p>
          <a:endParaRPr lang="en-GB"/>
        </a:p>
      </dgm:t>
    </dgm:pt>
    <dgm:pt modelId="{7E1EFC41-8D0E-4265-8283-2C86168F539F}" type="sibTrans" cxnId="{F0C23E78-C477-42DC-BE6A-37DCEBE7555C}">
      <dgm:prSet/>
      <dgm:spPr/>
      <dgm:t>
        <a:bodyPr/>
        <a:lstStyle/>
        <a:p>
          <a:endParaRPr lang="en-GB"/>
        </a:p>
      </dgm:t>
    </dgm:pt>
    <dgm:pt modelId="{8110431D-C6D2-4E7B-98A7-308944E99C28}">
      <dgm:prSet phldrT="[Text]"/>
      <dgm:spPr>
        <a:solidFill>
          <a:srgbClr val="FFFF00"/>
        </a:solidFill>
      </dgm:spPr>
      <dgm:t>
        <a:bodyPr/>
        <a:lstStyle/>
        <a:p>
          <a:r>
            <a:rPr lang="en-GB" dirty="0">
              <a:solidFill>
                <a:schemeClr val="tx1"/>
              </a:solidFill>
            </a:rPr>
            <a:t>4.Evaluation of effectiveness of the national programme</a:t>
          </a:r>
        </a:p>
      </dgm:t>
    </dgm:pt>
    <dgm:pt modelId="{7F2F5858-E456-4A86-9AAF-EEB73DF83513}" type="parTrans" cxnId="{C0BFEE8B-4192-4DE4-9ADF-981C2DE5C43E}">
      <dgm:prSet/>
      <dgm:spPr/>
      <dgm:t>
        <a:bodyPr/>
        <a:lstStyle/>
        <a:p>
          <a:endParaRPr lang="en-GB"/>
        </a:p>
      </dgm:t>
    </dgm:pt>
    <dgm:pt modelId="{D9F42AD6-0B43-42EF-B874-29CD5530E25E}" type="sibTrans" cxnId="{C0BFEE8B-4192-4DE4-9ADF-981C2DE5C43E}">
      <dgm:prSet/>
      <dgm:spPr/>
      <dgm:t>
        <a:bodyPr/>
        <a:lstStyle/>
        <a:p>
          <a:endParaRPr lang="en-GB"/>
        </a:p>
      </dgm:t>
    </dgm:pt>
    <dgm:pt modelId="{6365AEFA-8052-4038-90DC-3AB7EB505A2E}" type="pres">
      <dgm:prSet presAssocID="{5AA53D93-16ED-422D-9440-BD8974BF67C4}" presName="Name0" presStyleCnt="0">
        <dgm:presLayoutVars>
          <dgm:dir/>
          <dgm:resizeHandles val="exact"/>
        </dgm:presLayoutVars>
      </dgm:prSet>
      <dgm:spPr/>
    </dgm:pt>
    <dgm:pt modelId="{1D2BC3F9-52F0-4421-86AD-6A3316DC0ECA}" type="pres">
      <dgm:prSet presAssocID="{5AA53D93-16ED-422D-9440-BD8974BF67C4}" presName="cycle" presStyleCnt="0"/>
      <dgm:spPr/>
    </dgm:pt>
    <dgm:pt modelId="{97264B4D-17DC-4F68-914C-266567690434}" type="pres">
      <dgm:prSet presAssocID="{62B1B4FE-0E76-4225-B428-9F784A20FBF8}" presName="nodeFirstNode" presStyleLbl="node1" presStyleIdx="0" presStyleCnt="4">
        <dgm:presLayoutVars>
          <dgm:bulletEnabled val="1"/>
        </dgm:presLayoutVars>
      </dgm:prSet>
      <dgm:spPr/>
    </dgm:pt>
    <dgm:pt modelId="{A7EF2F76-1D5B-4D23-AC56-F72259517685}" type="pres">
      <dgm:prSet presAssocID="{B509808C-C1EB-4BD6-A75A-7C293B07853B}" presName="sibTransFirstNode" presStyleLbl="bgShp" presStyleIdx="0" presStyleCnt="1" custLinFactNeighborX="-1113" custLinFactNeighborY="815"/>
      <dgm:spPr/>
    </dgm:pt>
    <dgm:pt modelId="{1265D526-3D10-4958-A464-B572842A8263}" type="pres">
      <dgm:prSet presAssocID="{70BF6383-5BC9-42B5-BD5B-DDF2C74A3279}" presName="nodeFollowingNodes" presStyleLbl="node1" presStyleIdx="1" presStyleCnt="4" custRadScaleRad="93114" custRadScaleInc="9475">
        <dgm:presLayoutVars>
          <dgm:bulletEnabled val="1"/>
        </dgm:presLayoutVars>
      </dgm:prSet>
      <dgm:spPr/>
    </dgm:pt>
    <dgm:pt modelId="{BAB7C0E8-2697-41C4-857B-CBF97E785ECB}" type="pres">
      <dgm:prSet presAssocID="{302C80E3-7071-4330-A9BE-4DFBF452D364}" presName="nodeFollowingNodes" presStyleLbl="node1" presStyleIdx="2" presStyleCnt="4" custRadScaleRad="152807" custRadScaleInc="-3923">
        <dgm:presLayoutVars>
          <dgm:bulletEnabled val="1"/>
        </dgm:presLayoutVars>
      </dgm:prSet>
      <dgm:spPr/>
    </dgm:pt>
    <dgm:pt modelId="{96420C1B-6185-4D17-A5BB-3D65B07C7076}" type="pres">
      <dgm:prSet presAssocID="{8110431D-C6D2-4E7B-98A7-308944E99C28}" presName="nodeFollowingNodes" presStyleLbl="node1" presStyleIdx="3" presStyleCnt="4" custRadScaleRad="140309" custRadScaleInc="-5228">
        <dgm:presLayoutVars>
          <dgm:bulletEnabled val="1"/>
        </dgm:presLayoutVars>
      </dgm:prSet>
      <dgm:spPr/>
    </dgm:pt>
  </dgm:ptLst>
  <dgm:cxnLst>
    <dgm:cxn modelId="{49339308-FA2B-417F-9CF2-28473E3283C7}" type="presOf" srcId="{62B1B4FE-0E76-4225-B428-9F784A20FBF8}" destId="{97264B4D-17DC-4F68-914C-266567690434}" srcOrd="0" destOrd="0" presId="urn:microsoft.com/office/officeart/2005/8/layout/cycle3"/>
    <dgm:cxn modelId="{00A0F269-57A1-4851-A0F9-AB16C142F611}" type="presOf" srcId="{70BF6383-5BC9-42B5-BD5B-DDF2C74A3279}" destId="{1265D526-3D10-4958-A464-B572842A8263}" srcOrd="0" destOrd="0" presId="urn:microsoft.com/office/officeart/2005/8/layout/cycle3"/>
    <dgm:cxn modelId="{3401096B-38D7-4A51-8CEB-85C0831A6610}" type="presOf" srcId="{5AA53D93-16ED-422D-9440-BD8974BF67C4}" destId="{6365AEFA-8052-4038-90DC-3AB7EB505A2E}" srcOrd="0" destOrd="0" presId="urn:microsoft.com/office/officeart/2005/8/layout/cycle3"/>
    <dgm:cxn modelId="{F0C23E78-C477-42DC-BE6A-37DCEBE7555C}" srcId="{5AA53D93-16ED-422D-9440-BD8974BF67C4}" destId="{302C80E3-7071-4330-A9BE-4DFBF452D364}" srcOrd="2" destOrd="0" parTransId="{CA8EC0DB-AF5D-4555-90A2-007655E4937A}" sibTransId="{7E1EFC41-8D0E-4265-8283-2C86168F539F}"/>
    <dgm:cxn modelId="{7E995D80-6C13-44EF-91DA-4D9F2CBE7BD1}" srcId="{5AA53D93-16ED-422D-9440-BD8974BF67C4}" destId="{70BF6383-5BC9-42B5-BD5B-DDF2C74A3279}" srcOrd="1" destOrd="0" parTransId="{E68295A3-A43E-44D4-BF1C-AEAE8A33B95D}" sibTransId="{7DCF043C-D9DC-4D98-8104-0CA4F26AF29E}"/>
    <dgm:cxn modelId="{F433978B-B9FD-4CF7-9922-7B2BECBBD943}" type="presOf" srcId="{B509808C-C1EB-4BD6-A75A-7C293B07853B}" destId="{A7EF2F76-1D5B-4D23-AC56-F72259517685}" srcOrd="0" destOrd="0" presId="urn:microsoft.com/office/officeart/2005/8/layout/cycle3"/>
    <dgm:cxn modelId="{C0BFEE8B-4192-4DE4-9ADF-981C2DE5C43E}" srcId="{5AA53D93-16ED-422D-9440-BD8974BF67C4}" destId="{8110431D-C6D2-4E7B-98A7-308944E99C28}" srcOrd="3" destOrd="0" parTransId="{7F2F5858-E456-4A86-9AAF-EEB73DF83513}" sibTransId="{D9F42AD6-0B43-42EF-B874-29CD5530E25E}"/>
    <dgm:cxn modelId="{00C4B3C1-245D-43CC-9498-F3724A71B126}" type="presOf" srcId="{302C80E3-7071-4330-A9BE-4DFBF452D364}" destId="{BAB7C0E8-2697-41C4-857B-CBF97E785ECB}" srcOrd="0" destOrd="0" presId="urn:microsoft.com/office/officeart/2005/8/layout/cycle3"/>
    <dgm:cxn modelId="{5AA3DDF4-ABEF-4D7D-84CD-A6E94363906A}" type="presOf" srcId="{8110431D-C6D2-4E7B-98A7-308944E99C28}" destId="{96420C1B-6185-4D17-A5BB-3D65B07C7076}" srcOrd="0" destOrd="0" presId="urn:microsoft.com/office/officeart/2005/8/layout/cycle3"/>
    <dgm:cxn modelId="{8F3EBCF7-3B08-4ACA-A2DA-BF98B9A4F6F4}" srcId="{5AA53D93-16ED-422D-9440-BD8974BF67C4}" destId="{62B1B4FE-0E76-4225-B428-9F784A20FBF8}" srcOrd="0" destOrd="0" parTransId="{C98CFB70-A362-4C07-8B94-4840678BD71C}" sibTransId="{B509808C-C1EB-4BD6-A75A-7C293B07853B}"/>
    <dgm:cxn modelId="{3F76A091-890E-4A26-A579-F67625C80D04}" type="presParOf" srcId="{6365AEFA-8052-4038-90DC-3AB7EB505A2E}" destId="{1D2BC3F9-52F0-4421-86AD-6A3316DC0ECA}" srcOrd="0" destOrd="0" presId="urn:microsoft.com/office/officeart/2005/8/layout/cycle3"/>
    <dgm:cxn modelId="{9E7AF658-D837-4B29-BB40-7FE596F85518}" type="presParOf" srcId="{1D2BC3F9-52F0-4421-86AD-6A3316DC0ECA}" destId="{97264B4D-17DC-4F68-914C-266567690434}" srcOrd="0" destOrd="0" presId="urn:microsoft.com/office/officeart/2005/8/layout/cycle3"/>
    <dgm:cxn modelId="{5487FD2F-AED6-4CAB-8C1F-D24AB2A6D8E4}" type="presParOf" srcId="{1D2BC3F9-52F0-4421-86AD-6A3316DC0ECA}" destId="{A7EF2F76-1D5B-4D23-AC56-F72259517685}" srcOrd="1" destOrd="0" presId="urn:microsoft.com/office/officeart/2005/8/layout/cycle3"/>
    <dgm:cxn modelId="{FBB5C45A-0F01-414C-B336-60BA63DF1B0F}" type="presParOf" srcId="{1D2BC3F9-52F0-4421-86AD-6A3316DC0ECA}" destId="{1265D526-3D10-4958-A464-B572842A8263}" srcOrd="2" destOrd="0" presId="urn:microsoft.com/office/officeart/2005/8/layout/cycle3"/>
    <dgm:cxn modelId="{14DA9F5A-F914-434E-BDA7-B94A886ED388}" type="presParOf" srcId="{1D2BC3F9-52F0-4421-86AD-6A3316DC0ECA}" destId="{BAB7C0E8-2697-41C4-857B-CBF97E785ECB}" srcOrd="3" destOrd="0" presId="urn:microsoft.com/office/officeart/2005/8/layout/cycle3"/>
    <dgm:cxn modelId="{07AD80FE-65D1-4B4A-9DC0-4F6E1DCB8CE7}" type="presParOf" srcId="{1D2BC3F9-52F0-4421-86AD-6A3316DC0ECA}" destId="{96420C1B-6185-4D17-A5BB-3D65B07C707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F2F76-1D5B-4D23-AC56-F72259517685}">
      <dsp:nvSpPr>
        <dsp:cNvPr id="0" name=""/>
        <dsp:cNvSpPr/>
      </dsp:nvSpPr>
      <dsp:spPr>
        <a:xfrm>
          <a:off x="529033" y="174730"/>
          <a:ext cx="3411621" cy="3411621"/>
        </a:xfrm>
        <a:prstGeom prst="circularArrow">
          <a:avLst>
            <a:gd name="adj1" fmla="val 4668"/>
            <a:gd name="adj2" fmla="val 272909"/>
            <a:gd name="adj3" fmla="val 13129068"/>
            <a:gd name="adj4" fmla="val 17831364"/>
            <a:gd name="adj5" fmla="val 484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97264B4D-17DC-4F68-914C-266567690434}">
      <dsp:nvSpPr>
        <dsp:cNvPr id="0" name=""/>
        <dsp:cNvSpPr/>
      </dsp:nvSpPr>
      <dsp:spPr>
        <a:xfrm>
          <a:off x="1225189" y="195404"/>
          <a:ext cx="2095252" cy="1047626"/>
        </a:xfrm>
        <a:prstGeom prst="round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bg1"/>
              </a:solidFill>
            </a:rPr>
            <a:t>1.Assessment of national needs for establishing and strengthening radiation safety</a:t>
          </a:r>
        </a:p>
      </dsp:txBody>
      <dsp:txXfrm>
        <a:off x="1276330" y="246545"/>
        <a:ext cx="1992970" cy="945344"/>
      </dsp:txXfrm>
    </dsp:sp>
    <dsp:sp modelId="{1265D526-3D10-4958-A464-B572842A8263}">
      <dsp:nvSpPr>
        <dsp:cNvPr id="0" name=""/>
        <dsp:cNvSpPr/>
      </dsp:nvSpPr>
      <dsp:spPr>
        <a:xfrm>
          <a:off x="2450379" y="1533251"/>
          <a:ext cx="2095252" cy="104762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bg1"/>
              </a:solidFill>
            </a:rPr>
            <a:t>2.Design of a national programme to address the needs</a:t>
          </a:r>
        </a:p>
      </dsp:txBody>
      <dsp:txXfrm>
        <a:off x="2501520" y="1584392"/>
        <a:ext cx="1992970" cy="945344"/>
      </dsp:txXfrm>
    </dsp:sp>
    <dsp:sp modelId="{BAB7C0E8-2697-41C4-857B-CBF97E785ECB}">
      <dsp:nvSpPr>
        <dsp:cNvPr id="0" name=""/>
        <dsp:cNvSpPr/>
      </dsp:nvSpPr>
      <dsp:spPr>
        <a:xfrm>
          <a:off x="1317432" y="2840805"/>
          <a:ext cx="2095252" cy="1047626"/>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tx1"/>
              </a:solidFill>
            </a:rPr>
            <a:t>3.Implementation of the national programme</a:t>
          </a:r>
        </a:p>
      </dsp:txBody>
      <dsp:txXfrm>
        <a:off x="1368573" y="2891946"/>
        <a:ext cx="1992970" cy="945344"/>
      </dsp:txXfrm>
    </dsp:sp>
    <dsp:sp modelId="{96420C1B-6185-4D17-A5BB-3D65B07C7076}">
      <dsp:nvSpPr>
        <dsp:cNvPr id="0" name=""/>
        <dsp:cNvSpPr/>
      </dsp:nvSpPr>
      <dsp:spPr>
        <a:xfrm>
          <a:off x="0" y="1533240"/>
          <a:ext cx="2095252" cy="1047626"/>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tx1"/>
              </a:solidFill>
            </a:rPr>
            <a:t>4.Evaluation of effectiveness of the national programme</a:t>
          </a:r>
        </a:p>
      </dsp:txBody>
      <dsp:txXfrm>
        <a:off x="51141" y="1584381"/>
        <a:ext cx="1992970" cy="945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F2F76-1D5B-4D23-AC56-F72259517685}">
      <dsp:nvSpPr>
        <dsp:cNvPr id="0" name=""/>
        <dsp:cNvSpPr/>
      </dsp:nvSpPr>
      <dsp:spPr>
        <a:xfrm>
          <a:off x="409855" y="326184"/>
          <a:ext cx="2824141" cy="2824141"/>
        </a:xfrm>
        <a:prstGeom prst="circularArrow">
          <a:avLst>
            <a:gd name="adj1" fmla="val 4668"/>
            <a:gd name="adj2" fmla="val 272909"/>
            <a:gd name="adj3" fmla="val 13239077"/>
            <a:gd name="adj4" fmla="val 17759463"/>
            <a:gd name="adj5" fmla="val 484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97264B4D-17DC-4F68-914C-266567690434}">
      <dsp:nvSpPr>
        <dsp:cNvPr id="0" name=""/>
        <dsp:cNvSpPr/>
      </dsp:nvSpPr>
      <dsp:spPr>
        <a:xfrm>
          <a:off x="1014460" y="332052"/>
          <a:ext cx="1677796" cy="838898"/>
        </a:xfrm>
        <a:prstGeom prst="round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1.Assessment of national needs for establishing and strengthening radiation safety</a:t>
          </a:r>
        </a:p>
      </dsp:txBody>
      <dsp:txXfrm>
        <a:off x="1055412" y="373004"/>
        <a:ext cx="1595892" cy="756994"/>
      </dsp:txXfrm>
    </dsp:sp>
    <dsp:sp modelId="{1265D526-3D10-4958-A464-B572842A8263}">
      <dsp:nvSpPr>
        <dsp:cNvPr id="0" name=""/>
        <dsp:cNvSpPr/>
      </dsp:nvSpPr>
      <dsp:spPr>
        <a:xfrm>
          <a:off x="1952002" y="1458267"/>
          <a:ext cx="1677796" cy="838898"/>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2.Design of a national programme to address the needs</a:t>
          </a:r>
        </a:p>
      </dsp:txBody>
      <dsp:txXfrm>
        <a:off x="1992954" y="1499219"/>
        <a:ext cx="1595892" cy="756994"/>
      </dsp:txXfrm>
    </dsp:sp>
    <dsp:sp modelId="{BAB7C0E8-2697-41C4-857B-CBF97E785ECB}">
      <dsp:nvSpPr>
        <dsp:cNvPr id="0" name=""/>
        <dsp:cNvSpPr/>
      </dsp:nvSpPr>
      <dsp:spPr>
        <a:xfrm>
          <a:off x="1090819" y="2692213"/>
          <a:ext cx="1677796" cy="838898"/>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3.Implementation of the national programme</a:t>
          </a:r>
        </a:p>
      </dsp:txBody>
      <dsp:txXfrm>
        <a:off x="1131771" y="2733165"/>
        <a:ext cx="1595892" cy="756994"/>
      </dsp:txXfrm>
    </dsp:sp>
    <dsp:sp modelId="{96420C1B-6185-4D17-A5BB-3D65B07C7076}">
      <dsp:nvSpPr>
        <dsp:cNvPr id="0" name=""/>
        <dsp:cNvSpPr/>
      </dsp:nvSpPr>
      <dsp:spPr>
        <a:xfrm>
          <a:off x="0" y="1439513"/>
          <a:ext cx="1677796" cy="838898"/>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4.Evaluation of effectiveness of the national programme</a:t>
          </a:r>
        </a:p>
      </dsp:txBody>
      <dsp:txXfrm>
        <a:off x="40952" y="1480465"/>
        <a:ext cx="1595892" cy="756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F2F76-1D5B-4D23-AC56-F72259517685}">
      <dsp:nvSpPr>
        <dsp:cNvPr id="0" name=""/>
        <dsp:cNvSpPr/>
      </dsp:nvSpPr>
      <dsp:spPr>
        <a:xfrm>
          <a:off x="387113" y="282764"/>
          <a:ext cx="2703122" cy="2703122"/>
        </a:xfrm>
        <a:prstGeom prst="circularArrow">
          <a:avLst>
            <a:gd name="adj1" fmla="val 4668"/>
            <a:gd name="adj2" fmla="val 272909"/>
            <a:gd name="adj3" fmla="val 13258815"/>
            <a:gd name="adj4" fmla="val 17746661"/>
            <a:gd name="adj5" fmla="val 484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97264B4D-17DC-4F68-914C-266567690434}">
      <dsp:nvSpPr>
        <dsp:cNvPr id="0" name=""/>
        <dsp:cNvSpPr/>
      </dsp:nvSpPr>
      <dsp:spPr>
        <a:xfrm>
          <a:off x="970745" y="286576"/>
          <a:ext cx="1596029" cy="798014"/>
        </a:xfrm>
        <a:prstGeom prst="round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1.Assessment of national needs for establishing and strengthening radiation safety</a:t>
          </a:r>
        </a:p>
      </dsp:txBody>
      <dsp:txXfrm>
        <a:off x="1009701" y="325532"/>
        <a:ext cx="1518117" cy="720102"/>
      </dsp:txXfrm>
    </dsp:sp>
    <dsp:sp modelId="{1265D526-3D10-4958-A464-B572842A8263}">
      <dsp:nvSpPr>
        <dsp:cNvPr id="0" name=""/>
        <dsp:cNvSpPr/>
      </dsp:nvSpPr>
      <dsp:spPr>
        <a:xfrm>
          <a:off x="1868111" y="1364530"/>
          <a:ext cx="1596029" cy="798014"/>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2.Design of a national programme to address the needs</a:t>
          </a:r>
        </a:p>
      </dsp:txBody>
      <dsp:txXfrm>
        <a:off x="1907067" y="1403486"/>
        <a:ext cx="1518117" cy="720102"/>
      </dsp:txXfrm>
    </dsp:sp>
    <dsp:sp modelId="{BAB7C0E8-2697-41C4-857B-CBF97E785ECB}">
      <dsp:nvSpPr>
        <dsp:cNvPr id="0" name=""/>
        <dsp:cNvSpPr/>
      </dsp:nvSpPr>
      <dsp:spPr>
        <a:xfrm>
          <a:off x="1043831" y="2514353"/>
          <a:ext cx="1596029" cy="798014"/>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3.Implementation of the national programme</a:t>
          </a:r>
        </a:p>
      </dsp:txBody>
      <dsp:txXfrm>
        <a:off x="1082787" y="2553309"/>
        <a:ext cx="1518117" cy="720102"/>
      </dsp:txXfrm>
    </dsp:sp>
    <dsp:sp modelId="{96420C1B-6185-4D17-A5BB-3D65B07C7076}">
      <dsp:nvSpPr>
        <dsp:cNvPr id="0" name=""/>
        <dsp:cNvSpPr/>
      </dsp:nvSpPr>
      <dsp:spPr>
        <a:xfrm>
          <a:off x="0" y="1346581"/>
          <a:ext cx="1596029" cy="798014"/>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4.Evaluation of effectiveness of the national programme</a:t>
          </a:r>
        </a:p>
      </dsp:txBody>
      <dsp:txXfrm>
        <a:off x="38956" y="1385537"/>
        <a:ext cx="1518117" cy="720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F2F76-1D5B-4D23-AC56-F72259517685}">
      <dsp:nvSpPr>
        <dsp:cNvPr id="0" name=""/>
        <dsp:cNvSpPr/>
      </dsp:nvSpPr>
      <dsp:spPr>
        <a:xfrm>
          <a:off x="387113" y="282764"/>
          <a:ext cx="2703122" cy="2703122"/>
        </a:xfrm>
        <a:prstGeom prst="circularArrow">
          <a:avLst>
            <a:gd name="adj1" fmla="val 4668"/>
            <a:gd name="adj2" fmla="val 272909"/>
            <a:gd name="adj3" fmla="val 13258815"/>
            <a:gd name="adj4" fmla="val 17746661"/>
            <a:gd name="adj5" fmla="val 4847"/>
          </a:avLst>
        </a:prstGeom>
        <a:solidFill>
          <a:srgbClr val="FFC000"/>
        </a:solidFill>
        <a:ln>
          <a:noFill/>
        </a:ln>
        <a:effectLst/>
      </dsp:spPr>
      <dsp:style>
        <a:lnRef idx="0">
          <a:scrgbClr r="0" g="0" b="0"/>
        </a:lnRef>
        <a:fillRef idx="1">
          <a:scrgbClr r="0" g="0" b="0"/>
        </a:fillRef>
        <a:effectRef idx="0">
          <a:scrgbClr r="0" g="0" b="0"/>
        </a:effectRef>
        <a:fontRef idx="minor"/>
      </dsp:style>
    </dsp:sp>
    <dsp:sp modelId="{97264B4D-17DC-4F68-914C-266567690434}">
      <dsp:nvSpPr>
        <dsp:cNvPr id="0" name=""/>
        <dsp:cNvSpPr/>
      </dsp:nvSpPr>
      <dsp:spPr>
        <a:xfrm>
          <a:off x="970745" y="286576"/>
          <a:ext cx="1596029" cy="798014"/>
        </a:xfrm>
        <a:prstGeom prst="roundRect">
          <a:avLst/>
        </a:prstGeom>
        <a:solidFill>
          <a:schemeClr val="accent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1.Assessment of national needs for establishing and strengthening radiation safety</a:t>
          </a:r>
        </a:p>
      </dsp:txBody>
      <dsp:txXfrm>
        <a:off x="1009701" y="325532"/>
        <a:ext cx="1518117" cy="720102"/>
      </dsp:txXfrm>
    </dsp:sp>
    <dsp:sp modelId="{1265D526-3D10-4958-A464-B572842A8263}">
      <dsp:nvSpPr>
        <dsp:cNvPr id="0" name=""/>
        <dsp:cNvSpPr/>
      </dsp:nvSpPr>
      <dsp:spPr>
        <a:xfrm>
          <a:off x="1868111" y="1364530"/>
          <a:ext cx="1596029" cy="798014"/>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2.Design of a national programme to address the needs</a:t>
          </a:r>
        </a:p>
      </dsp:txBody>
      <dsp:txXfrm>
        <a:off x="1907067" y="1403486"/>
        <a:ext cx="1518117" cy="720102"/>
      </dsp:txXfrm>
    </dsp:sp>
    <dsp:sp modelId="{BAB7C0E8-2697-41C4-857B-CBF97E785ECB}">
      <dsp:nvSpPr>
        <dsp:cNvPr id="0" name=""/>
        <dsp:cNvSpPr/>
      </dsp:nvSpPr>
      <dsp:spPr>
        <a:xfrm>
          <a:off x="1043831" y="2514353"/>
          <a:ext cx="1596029" cy="798014"/>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3.Implementation of the national programme</a:t>
          </a:r>
        </a:p>
      </dsp:txBody>
      <dsp:txXfrm>
        <a:off x="1082787" y="2553309"/>
        <a:ext cx="1518117" cy="720102"/>
      </dsp:txXfrm>
    </dsp:sp>
    <dsp:sp modelId="{96420C1B-6185-4D17-A5BB-3D65B07C7076}">
      <dsp:nvSpPr>
        <dsp:cNvPr id="0" name=""/>
        <dsp:cNvSpPr/>
      </dsp:nvSpPr>
      <dsp:spPr>
        <a:xfrm>
          <a:off x="0" y="1346581"/>
          <a:ext cx="1596029" cy="798014"/>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4.Evaluation of effectiveness of the national programme</a:t>
          </a:r>
        </a:p>
      </dsp:txBody>
      <dsp:txXfrm>
        <a:off x="38956" y="1385537"/>
        <a:ext cx="1518117" cy="720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F2F76-1D5B-4D23-AC56-F72259517685}">
      <dsp:nvSpPr>
        <dsp:cNvPr id="0" name=""/>
        <dsp:cNvSpPr/>
      </dsp:nvSpPr>
      <dsp:spPr>
        <a:xfrm>
          <a:off x="387113" y="282764"/>
          <a:ext cx="2703122" cy="2703122"/>
        </a:xfrm>
        <a:prstGeom prst="circularArrow">
          <a:avLst>
            <a:gd name="adj1" fmla="val 4668"/>
            <a:gd name="adj2" fmla="val 272909"/>
            <a:gd name="adj3" fmla="val 13258815"/>
            <a:gd name="adj4" fmla="val 17746661"/>
            <a:gd name="adj5" fmla="val 4847"/>
          </a:avLst>
        </a:prstGeom>
        <a:solidFill>
          <a:srgbClr val="FFC000"/>
        </a:solidFill>
        <a:ln>
          <a:noFill/>
        </a:ln>
        <a:effectLst/>
      </dsp:spPr>
      <dsp:style>
        <a:lnRef idx="0">
          <a:scrgbClr r="0" g="0" b="0"/>
        </a:lnRef>
        <a:fillRef idx="1">
          <a:scrgbClr r="0" g="0" b="0"/>
        </a:fillRef>
        <a:effectRef idx="0">
          <a:scrgbClr r="0" g="0" b="0"/>
        </a:effectRef>
        <a:fontRef idx="minor"/>
      </dsp:style>
    </dsp:sp>
    <dsp:sp modelId="{97264B4D-17DC-4F68-914C-266567690434}">
      <dsp:nvSpPr>
        <dsp:cNvPr id="0" name=""/>
        <dsp:cNvSpPr/>
      </dsp:nvSpPr>
      <dsp:spPr>
        <a:xfrm>
          <a:off x="970745" y="286576"/>
          <a:ext cx="1596029" cy="798014"/>
        </a:xfrm>
        <a:prstGeom prst="roundRect">
          <a:avLst/>
        </a:prstGeom>
        <a:solidFill>
          <a:schemeClr val="accent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1.Assessment of national needs for establishing and strengthening radiation safety</a:t>
          </a:r>
        </a:p>
      </dsp:txBody>
      <dsp:txXfrm>
        <a:off x="1009701" y="325532"/>
        <a:ext cx="1518117" cy="720102"/>
      </dsp:txXfrm>
    </dsp:sp>
    <dsp:sp modelId="{1265D526-3D10-4958-A464-B572842A8263}">
      <dsp:nvSpPr>
        <dsp:cNvPr id="0" name=""/>
        <dsp:cNvSpPr/>
      </dsp:nvSpPr>
      <dsp:spPr>
        <a:xfrm>
          <a:off x="1868111" y="1364530"/>
          <a:ext cx="1596029" cy="798014"/>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2.Design of a national programme to address the needs</a:t>
          </a:r>
        </a:p>
      </dsp:txBody>
      <dsp:txXfrm>
        <a:off x="1907067" y="1403486"/>
        <a:ext cx="1518117" cy="720102"/>
      </dsp:txXfrm>
    </dsp:sp>
    <dsp:sp modelId="{BAB7C0E8-2697-41C4-857B-CBF97E785ECB}">
      <dsp:nvSpPr>
        <dsp:cNvPr id="0" name=""/>
        <dsp:cNvSpPr/>
      </dsp:nvSpPr>
      <dsp:spPr>
        <a:xfrm>
          <a:off x="1043831" y="2514353"/>
          <a:ext cx="1596029" cy="798014"/>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3.Implementation of the national programme</a:t>
          </a:r>
        </a:p>
      </dsp:txBody>
      <dsp:txXfrm>
        <a:off x="1082787" y="2553309"/>
        <a:ext cx="1518117" cy="720102"/>
      </dsp:txXfrm>
    </dsp:sp>
    <dsp:sp modelId="{96420C1B-6185-4D17-A5BB-3D65B07C7076}">
      <dsp:nvSpPr>
        <dsp:cNvPr id="0" name=""/>
        <dsp:cNvSpPr/>
      </dsp:nvSpPr>
      <dsp:spPr>
        <a:xfrm>
          <a:off x="0" y="1346581"/>
          <a:ext cx="1596029" cy="798014"/>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4.Evaluation of effectiveness of the national programme</a:t>
          </a:r>
        </a:p>
      </dsp:txBody>
      <dsp:txXfrm>
        <a:off x="38956" y="1385537"/>
        <a:ext cx="1518117" cy="7201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F2F76-1D5B-4D23-AC56-F72259517685}">
      <dsp:nvSpPr>
        <dsp:cNvPr id="0" name=""/>
        <dsp:cNvSpPr/>
      </dsp:nvSpPr>
      <dsp:spPr>
        <a:xfrm>
          <a:off x="387113" y="282764"/>
          <a:ext cx="2703122" cy="2703122"/>
        </a:xfrm>
        <a:prstGeom prst="circularArrow">
          <a:avLst>
            <a:gd name="adj1" fmla="val 4668"/>
            <a:gd name="adj2" fmla="val 272909"/>
            <a:gd name="adj3" fmla="val 13258815"/>
            <a:gd name="adj4" fmla="val 17746661"/>
            <a:gd name="adj5" fmla="val 4847"/>
          </a:avLst>
        </a:prstGeom>
        <a:solidFill>
          <a:srgbClr val="FFC000"/>
        </a:solidFill>
        <a:ln>
          <a:noFill/>
        </a:ln>
        <a:effectLst/>
      </dsp:spPr>
      <dsp:style>
        <a:lnRef idx="0">
          <a:scrgbClr r="0" g="0" b="0"/>
        </a:lnRef>
        <a:fillRef idx="1">
          <a:scrgbClr r="0" g="0" b="0"/>
        </a:fillRef>
        <a:effectRef idx="0">
          <a:scrgbClr r="0" g="0" b="0"/>
        </a:effectRef>
        <a:fontRef idx="minor"/>
      </dsp:style>
    </dsp:sp>
    <dsp:sp modelId="{97264B4D-17DC-4F68-914C-266567690434}">
      <dsp:nvSpPr>
        <dsp:cNvPr id="0" name=""/>
        <dsp:cNvSpPr/>
      </dsp:nvSpPr>
      <dsp:spPr>
        <a:xfrm>
          <a:off x="970745" y="286576"/>
          <a:ext cx="1596029" cy="798014"/>
        </a:xfrm>
        <a:prstGeom prst="roundRect">
          <a:avLst/>
        </a:prstGeom>
        <a:solidFill>
          <a:schemeClr val="accent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1.Assessment of national needs for establishing and strengthening radiation safety</a:t>
          </a:r>
        </a:p>
      </dsp:txBody>
      <dsp:txXfrm>
        <a:off x="1009701" y="325532"/>
        <a:ext cx="1518117" cy="720102"/>
      </dsp:txXfrm>
    </dsp:sp>
    <dsp:sp modelId="{1265D526-3D10-4958-A464-B572842A8263}">
      <dsp:nvSpPr>
        <dsp:cNvPr id="0" name=""/>
        <dsp:cNvSpPr/>
      </dsp:nvSpPr>
      <dsp:spPr>
        <a:xfrm>
          <a:off x="1868111" y="1364530"/>
          <a:ext cx="1596029" cy="798014"/>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2.Design of a national programme to address the needs</a:t>
          </a:r>
        </a:p>
      </dsp:txBody>
      <dsp:txXfrm>
        <a:off x="1907067" y="1403486"/>
        <a:ext cx="1518117" cy="720102"/>
      </dsp:txXfrm>
    </dsp:sp>
    <dsp:sp modelId="{BAB7C0E8-2697-41C4-857B-CBF97E785ECB}">
      <dsp:nvSpPr>
        <dsp:cNvPr id="0" name=""/>
        <dsp:cNvSpPr/>
      </dsp:nvSpPr>
      <dsp:spPr>
        <a:xfrm>
          <a:off x="1043831" y="2514353"/>
          <a:ext cx="1596029" cy="798014"/>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3.Implementation of the national programme</a:t>
          </a:r>
        </a:p>
      </dsp:txBody>
      <dsp:txXfrm>
        <a:off x="1082787" y="2553309"/>
        <a:ext cx="1518117" cy="720102"/>
      </dsp:txXfrm>
    </dsp:sp>
    <dsp:sp modelId="{96420C1B-6185-4D17-A5BB-3D65B07C7076}">
      <dsp:nvSpPr>
        <dsp:cNvPr id="0" name=""/>
        <dsp:cNvSpPr/>
      </dsp:nvSpPr>
      <dsp:spPr>
        <a:xfrm>
          <a:off x="0" y="1346581"/>
          <a:ext cx="1596029" cy="798014"/>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4.Evaluation of effectiveness of the national programme</a:t>
          </a:r>
        </a:p>
      </dsp:txBody>
      <dsp:txXfrm>
        <a:off x="38956" y="1385537"/>
        <a:ext cx="1518117" cy="7201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137" cy="512222"/>
          </a:xfrm>
          <a:prstGeom prst="rect">
            <a:avLst/>
          </a:prstGeom>
        </p:spPr>
        <p:txBody>
          <a:bodyPr vert="horz" lIns="94736" tIns="47368" rIns="94736" bIns="47368" rtlCol="0"/>
          <a:lstStyle>
            <a:lvl1pPr algn="l">
              <a:defRPr sz="1200"/>
            </a:lvl1pPr>
          </a:lstStyle>
          <a:p>
            <a:endParaRPr lang="en-GB"/>
          </a:p>
        </p:txBody>
      </p:sp>
      <p:sp>
        <p:nvSpPr>
          <p:cNvPr id="3" name="Date Placeholder 2"/>
          <p:cNvSpPr>
            <a:spLocks noGrp="1"/>
          </p:cNvSpPr>
          <p:nvPr>
            <p:ph type="dt" idx="1"/>
          </p:nvPr>
        </p:nvSpPr>
        <p:spPr>
          <a:xfrm>
            <a:off x="4020507" y="0"/>
            <a:ext cx="3077137" cy="512222"/>
          </a:xfrm>
          <a:prstGeom prst="rect">
            <a:avLst/>
          </a:prstGeom>
        </p:spPr>
        <p:txBody>
          <a:bodyPr vert="horz" lIns="94736" tIns="47368" rIns="94736" bIns="47368" rtlCol="0"/>
          <a:lstStyle>
            <a:lvl1pPr algn="r">
              <a:defRPr sz="1200"/>
            </a:lvl1pPr>
          </a:lstStyle>
          <a:p>
            <a:fld id="{5E945880-6D3B-45FB-851F-AFC0D1D23A0C}" type="datetimeFigureOut">
              <a:rPr lang="en-GB" smtClean="0"/>
              <a:t>2018-07-25</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36" tIns="47368" rIns="94736" bIns="47368" rtlCol="0" anchor="ctr"/>
          <a:lstStyle/>
          <a:p>
            <a:endParaRPr lang="en-GB"/>
          </a:p>
        </p:txBody>
      </p:sp>
      <p:sp>
        <p:nvSpPr>
          <p:cNvPr id="5" name="Notes Placeholder 4"/>
          <p:cNvSpPr>
            <a:spLocks noGrp="1"/>
          </p:cNvSpPr>
          <p:nvPr>
            <p:ph type="body" sz="quarter" idx="3"/>
          </p:nvPr>
        </p:nvSpPr>
        <p:spPr>
          <a:xfrm>
            <a:off x="709602" y="4862017"/>
            <a:ext cx="5680103" cy="4605085"/>
          </a:xfrm>
          <a:prstGeom prst="rect">
            <a:avLst/>
          </a:prstGeom>
        </p:spPr>
        <p:txBody>
          <a:bodyPr vert="horz" lIns="94736" tIns="47368" rIns="94736" bIns="473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755"/>
            <a:ext cx="3077137" cy="512222"/>
          </a:xfrm>
          <a:prstGeom prst="rect">
            <a:avLst/>
          </a:prstGeom>
        </p:spPr>
        <p:txBody>
          <a:bodyPr vert="horz" lIns="94736" tIns="47368" rIns="94736" bIns="47368" rtlCol="0" anchor="b"/>
          <a:lstStyle>
            <a:lvl1pPr algn="l">
              <a:defRPr sz="1200"/>
            </a:lvl1pPr>
          </a:lstStyle>
          <a:p>
            <a:endParaRPr lang="en-GB"/>
          </a:p>
        </p:txBody>
      </p:sp>
      <p:sp>
        <p:nvSpPr>
          <p:cNvPr id="7" name="Slide Number Placeholder 6"/>
          <p:cNvSpPr>
            <a:spLocks noGrp="1"/>
          </p:cNvSpPr>
          <p:nvPr>
            <p:ph type="sldNum" sz="quarter" idx="5"/>
          </p:nvPr>
        </p:nvSpPr>
        <p:spPr>
          <a:xfrm>
            <a:off x="4020507" y="9720755"/>
            <a:ext cx="3077137" cy="512222"/>
          </a:xfrm>
          <a:prstGeom prst="rect">
            <a:avLst/>
          </a:prstGeom>
        </p:spPr>
        <p:txBody>
          <a:bodyPr vert="horz" lIns="94736" tIns="47368" rIns="94736" bIns="47368" rtlCol="0" anchor="b"/>
          <a:lstStyle>
            <a:lvl1pPr algn="r">
              <a:defRPr sz="1200"/>
            </a:lvl1pPr>
          </a:lstStyle>
          <a:p>
            <a:fld id="{5750A1E1-C8D9-4447-9192-37BA973CD27A}" type="slidenum">
              <a:rPr lang="en-GB" smtClean="0"/>
              <a:t>‹#›</a:t>
            </a:fld>
            <a:endParaRPr lang="en-GB"/>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a:t>
            </a:fld>
            <a:endParaRPr lang="en-GB"/>
          </a:p>
        </p:txBody>
      </p:sp>
    </p:spTree>
    <p:extLst>
      <p:ext uri="{BB962C8B-B14F-4D97-AF65-F5344CB8AC3E}">
        <p14:creationId xmlns:p14="http://schemas.microsoft.com/office/powerpoint/2010/main" val="184318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sldNum" sz="quarter" idx="5"/>
          </p:nvPr>
        </p:nvSpPr>
        <p:spPr>
          <a:noFill/>
        </p:spPr>
        <p:txBody>
          <a:bodyPr/>
          <a:lstStyle>
            <a:lvl1pPr defTabSz="774700" eaLnBrk="0" hangingPunct="0">
              <a:defRPr sz="2400">
                <a:solidFill>
                  <a:schemeClr val="tx1"/>
                </a:solidFill>
                <a:latin typeface="Arial" charset="0"/>
              </a:defRPr>
            </a:lvl1pPr>
            <a:lvl2pPr marL="742950" indent="-285750" defTabSz="774700" eaLnBrk="0" hangingPunct="0">
              <a:defRPr sz="2400">
                <a:solidFill>
                  <a:schemeClr val="tx1"/>
                </a:solidFill>
                <a:latin typeface="Arial" charset="0"/>
              </a:defRPr>
            </a:lvl2pPr>
            <a:lvl3pPr marL="1143000" indent="-228600" defTabSz="774700" eaLnBrk="0" hangingPunct="0">
              <a:defRPr sz="2400">
                <a:solidFill>
                  <a:schemeClr val="tx1"/>
                </a:solidFill>
                <a:latin typeface="Arial" charset="0"/>
              </a:defRPr>
            </a:lvl3pPr>
            <a:lvl4pPr marL="1600200" indent="-228600" defTabSz="774700" eaLnBrk="0" hangingPunct="0">
              <a:defRPr sz="2400">
                <a:solidFill>
                  <a:schemeClr val="tx1"/>
                </a:solidFill>
                <a:latin typeface="Arial" charset="0"/>
              </a:defRPr>
            </a:lvl4pPr>
            <a:lvl5pPr marL="2057400" indent="-228600" defTabSz="774700" eaLnBrk="0" hangingPunct="0">
              <a:defRPr sz="2400">
                <a:solidFill>
                  <a:schemeClr val="tx1"/>
                </a:solidFill>
                <a:latin typeface="Arial" charset="0"/>
              </a:defRPr>
            </a:lvl5pPr>
            <a:lvl6pPr marL="2514600" indent="-228600" algn="ctr" defTabSz="774700" eaLnBrk="0" fontAlgn="base" hangingPunct="0">
              <a:spcBef>
                <a:spcPct val="0"/>
              </a:spcBef>
              <a:spcAft>
                <a:spcPct val="0"/>
              </a:spcAft>
              <a:defRPr sz="2400">
                <a:solidFill>
                  <a:schemeClr val="tx1"/>
                </a:solidFill>
                <a:latin typeface="Arial" charset="0"/>
              </a:defRPr>
            </a:lvl6pPr>
            <a:lvl7pPr marL="2971800" indent="-228600" algn="ctr" defTabSz="774700" eaLnBrk="0" fontAlgn="base" hangingPunct="0">
              <a:spcBef>
                <a:spcPct val="0"/>
              </a:spcBef>
              <a:spcAft>
                <a:spcPct val="0"/>
              </a:spcAft>
              <a:defRPr sz="2400">
                <a:solidFill>
                  <a:schemeClr val="tx1"/>
                </a:solidFill>
                <a:latin typeface="Arial" charset="0"/>
              </a:defRPr>
            </a:lvl7pPr>
            <a:lvl8pPr marL="3429000" indent="-228600" algn="ctr" defTabSz="774700" eaLnBrk="0" fontAlgn="base" hangingPunct="0">
              <a:spcBef>
                <a:spcPct val="0"/>
              </a:spcBef>
              <a:spcAft>
                <a:spcPct val="0"/>
              </a:spcAft>
              <a:defRPr sz="2400">
                <a:solidFill>
                  <a:schemeClr val="tx1"/>
                </a:solidFill>
                <a:latin typeface="Arial" charset="0"/>
              </a:defRPr>
            </a:lvl8pPr>
            <a:lvl9pPr marL="3886200" indent="-228600" algn="ctr" defTabSz="774700" eaLnBrk="0" fontAlgn="base" hangingPunct="0">
              <a:spcBef>
                <a:spcPct val="0"/>
              </a:spcBef>
              <a:spcAft>
                <a:spcPct val="0"/>
              </a:spcAft>
              <a:defRPr sz="2400">
                <a:solidFill>
                  <a:schemeClr val="tx1"/>
                </a:solidFill>
                <a:latin typeface="Arial" charset="0"/>
              </a:defRPr>
            </a:lvl9pPr>
          </a:lstStyle>
          <a:p>
            <a:fld id="{90B087EE-4ED3-4CFA-94F4-015A8DE95A24}" type="slidenum">
              <a:rPr lang="ar-SA" sz="1000" smtClean="0">
                <a:latin typeface="Times New Roman" pitchFamily="18" charset="0"/>
              </a:rPr>
              <a:pPr/>
              <a:t>15</a:t>
            </a:fld>
            <a:endParaRPr lang="en-US" sz="1000">
              <a:latin typeface="Times New Roman" pitchFamily="18" charset="0"/>
            </a:endParaRPr>
          </a:p>
        </p:txBody>
      </p:sp>
      <p:sp>
        <p:nvSpPr>
          <p:cNvPr id="161795" name="Rectangle 2"/>
          <p:cNvSpPr>
            <a:spLocks noGrp="1" noRot="1" noChangeAspect="1" noChangeArrowheads="1" noTextEdit="1"/>
          </p:cNvSpPr>
          <p:nvPr>
            <p:ph type="sldImg"/>
          </p:nvPr>
        </p:nvSpPr>
        <p:spPr>
          <a:xfrm>
            <a:off x="906463" y="750888"/>
            <a:ext cx="4979987" cy="3735387"/>
          </a:xfrm>
          <a:ln/>
        </p:spPr>
      </p:sp>
      <p:sp>
        <p:nvSpPr>
          <p:cNvPr id="161796" name="Rectangle 3"/>
          <p:cNvSpPr>
            <a:spLocks noGrp="1" noChangeArrowheads="1"/>
          </p:cNvSpPr>
          <p:nvPr>
            <p:ph type="body" idx="1"/>
          </p:nvPr>
        </p:nvSpPr>
        <p:spPr>
          <a:xfrm>
            <a:off x="910571" y="4722500"/>
            <a:ext cx="4971743" cy="4437342"/>
          </a:xfrm>
          <a:noFill/>
        </p:spPr>
        <p:txBody>
          <a:bodyPr/>
          <a:lstStyle/>
          <a:p>
            <a:endParaRPr lang="en-GB"/>
          </a:p>
        </p:txBody>
      </p:sp>
    </p:spTree>
    <p:extLst>
      <p:ext uri="{BB962C8B-B14F-4D97-AF65-F5344CB8AC3E}">
        <p14:creationId xmlns:p14="http://schemas.microsoft.com/office/powerpoint/2010/main" val="428278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9512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Grp="1" noChangeArrowheads="1"/>
          </p:cNvSpPr>
          <p:nvPr>
            <p:ph type="dt" sz="quarter" idx="1"/>
          </p:nvPr>
        </p:nvSpPr>
        <p:spPr>
          <a:noFill/>
          <a:ln>
            <a:miter lim="800000"/>
            <a:headEnd/>
            <a:tailEnd/>
          </a:ln>
        </p:spPr>
        <p:txBody>
          <a:bodyPr/>
          <a:lstStyle/>
          <a:p>
            <a:fld id="{C3313FA4-BC04-4586-A388-F5E62FC3F143}" type="datetime4">
              <a:rPr lang="en-GB" smtClean="0"/>
              <a:pPr/>
              <a:t>25 July 2018</a:t>
            </a:fld>
            <a:endParaRPr lang="en-GB"/>
          </a:p>
        </p:txBody>
      </p:sp>
      <p:sp>
        <p:nvSpPr>
          <p:cNvPr id="75778" name="Rectangle 7"/>
          <p:cNvSpPr>
            <a:spLocks noGrp="1" noChangeArrowheads="1"/>
          </p:cNvSpPr>
          <p:nvPr>
            <p:ph type="sldNum" sz="quarter" idx="5"/>
          </p:nvPr>
        </p:nvSpPr>
        <p:spPr>
          <a:noFill/>
          <a:ln>
            <a:miter lim="800000"/>
            <a:headEnd/>
            <a:tailEnd/>
          </a:ln>
        </p:spPr>
        <p:txBody>
          <a:bodyPr/>
          <a:lstStyle/>
          <a:p>
            <a:fld id="{25C0A5D2-7934-42AA-8CFE-AB6C980C6FB4}" type="slidenum">
              <a:rPr lang="en-GB" smtClean="0"/>
              <a:pPr/>
              <a:t>27</a:t>
            </a:fld>
            <a:endParaRPr lang="en-GB"/>
          </a:p>
        </p:txBody>
      </p:sp>
      <p:sp>
        <p:nvSpPr>
          <p:cNvPr id="75779" name="Rectangle 2"/>
          <p:cNvSpPr>
            <a:spLocks noGrp="1" noRot="1" noChangeAspect="1" noChangeArrowheads="1" noTextEdit="1"/>
          </p:cNvSpPr>
          <p:nvPr>
            <p:ph type="sldImg"/>
          </p:nvPr>
        </p:nvSpPr>
        <p:spPr>
          <a:xfrm>
            <a:off x="923925" y="744538"/>
            <a:ext cx="4949825" cy="3713162"/>
          </a:xfrm>
          <a:ln w="12700" cap="flat"/>
        </p:spPr>
      </p:sp>
      <p:sp>
        <p:nvSpPr>
          <p:cNvPr id="75780" name="Rectangle 3"/>
          <p:cNvSpPr>
            <a:spLocks noGrp="1" noChangeArrowheads="1"/>
          </p:cNvSpPr>
          <p:nvPr>
            <p:ph type="body" idx="1"/>
          </p:nvPr>
        </p:nvSpPr>
        <p:spPr>
          <a:xfrm>
            <a:off x="907023" y="4705351"/>
            <a:ext cx="4980456" cy="4457700"/>
          </a:xfrm>
          <a:noFill/>
        </p:spPr>
        <p:txBody>
          <a:bodyPr lIns="91339" tIns="46471" rIns="91339" bIns="46471"/>
          <a:lstStyle/>
          <a:p>
            <a:pPr eaLnBrk="1" hangingPunct="1"/>
            <a:r>
              <a:rPr lang="en-GB" sz="1600" dirty="0"/>
              <a:t>First 7 elements focus on </a:t>
            </a:r>
            <a:r>
              <a:rPr lang="en-GB" sz="1600" b="1" dirty="0"/>
              <a:t>Legislative and Statutory Framework</a:t>
            </a:r>
            <a:r>
              <a:rPr lang="en-GB" sz="1600" dirty="0"/>
              <a:t>.</a:t>
            </a:r>
          </a:p>
          <a:p>
            <a:pPr eaLnBrk="1" hangingPunct="1"/>
            <a:endParaRPr lang="en-GB" sz="1600" dirty="0"/>
          </a:p>
          <a:p>
            <a:pPr eaLnBrk="1" hangingPunct="1"/>
            <a:r>
              <a:rPr lang="en-GB" sz="1600" dirty="0"/>
              <a:t>Second 7 elements focus on </a:t>
            </a:r>
            <a:r>
              <a:rPr lang="en-GB" sz="1600" b="1" dirty="0"/>
              <a:t>Activities of the Regulatory Body</a:t>
            </a:r>
            <a:r>
              <a:rPr lang="en-GB" sz="1600" dirty="0"/>
              <a:t>.</a:t>
            </a:r>
          </a:p>
        </p:txBody>
      </p:sp>
    </p:spTree>
    <p:extLst>
      <p:ext uri="{BB962C8B-B14F-4D97-AF65-F5344CB8AC3E}">
        <p14:creationId xmlns:p14="http://schemas.microsoft.com/office/powerpoint/2010/main" val="225682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33</a:t>
            </a:fld>
            <a:endParaRPr lang="en-GB"/>
          </a:p>
        </p:txBody>
      </p:sp>
    </p:spTree>
    <p:extLst>
      <p:ext uri="{BB962C8B-B14F-4D97-AF65-F5344CB8AC3E}">
        <p14:creationId xmlns:p14="http://schemas.microsoft.com/office/powerpoint/2010/main" val="1533367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50A1E1-C8D9-4447-9192-37BA973CD27A}" type="slidenum">
              <a:rPr lang="en-GB" smtClean="0"/>
              <a:t>34</a:t>
            </a:fld>
            <a:endParaRPr lang="en-GB" dirty="0"/>
          </a:p>
        </p:txBody>
      </p:sp>
    </p:spTree>
    <p:extLst>
      <p:ext uri="{BB962C8B-B14F-4D97-AF65-F5344CB8AC3E}">
        <p14:creationId xmlns:p14="http://schemas.microsoft.com/office/powerpoint/2010/main" val="8887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35</a:t>
            </a:fld>
            <a:endParaRPr lang="en-GB" dirty="0"/>
          </a:p>
        </p:txBody>
      </p:sp>
    </p:spTree>
    <p:extLst>
      <p:ext uri="{BB962C8B-B14F-4D97-AF65-F5344CB8AC3E}">
        <p14:creationId xmlns:p14="http://schemas.microsoft.com/office/powerpoint/2010/main" val="30145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Code provisions are aimed to ensure that </a:t>
            </a:r>
            <a:r>
              <a:rPr lang="en-US" dirty="0"/>
              <a:t>States have effective national legislation, regulations and a regulatory body, effective import/export control of radioactive sources and system to ensure safe and secure management of the disused radioactive sources.  As  States recognize that radioactive sources when they are transferred and when they have become disused need special regulatory attention – 2 supplementary Guidance were developed, approved by the Board of Governors and endorsed by the General Conference: </a:t>
            </a:r>
          </a:p>
          <a:p>
            <a:pPr marL="171450" indent="-171450">
              <a:buFontTx/>
              <a:buChar char="-"/>
            </a:pPr>
            <a:r>
              <a:rPr lang="en-US" dirty="0"/>
              <a:t>In 2004 (now 2012 edition  is in force) Guidance on the Import and Export of Radioactive Sources;</a:t>
            </a:r>
          </a:p>
          <a:p>
            <a:pPr marL="171450" indent="-171450">
              <a:buFontTx/>
              <a:buChar char="-"/>
            </a:pPr>
            <a:r>
              <a:rPr lang="en-US" dirty="0"/>
              <a:t>In 2017 Guidance of the Management of Disused Radioactive Sources.</a:t>
            </a:r>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36</a:t>
            </a:fld>
            <a:endParaRPr lang="en-GB" dirty="0"/>
          </a:p>
        </p:txBody>
      </p:sp>
    </p:spTree>
    <p:extLst>
      <p:ext uri="{BB962C8B-B14F-4D97-AF65-F5344CB8AC3E}">
        <p14:creationId xmlns:p14="http://schemas.microsoft.com/office/powerpoint/2010/main" val="1339546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50A1E1-C8D9-4447-9192-37BA973CD27A}" type="slidenum">
              <a:rPr lang="en-GB" smtClean="0"/>
              <a:t>39</a:t>
            </a:fld>
            <a:endParaRPr lang="en-GB"/>
          </a:p>
        </p:txBody>
      </p:sp>
    </p:spTree>
    <p:extLst>
      <p:ext uri="{BB962C8B-B14F-4D97-AF65-F5344CB8AC3E}">
        <p14:creationId xmlns:p14="http://schemas.microsoft.com/office/powerpoint/2010/main" val="7892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41</a:t>
            </a:fld>
            <a:endParaRPr lang="en-GB"/>
          </a:p>
        </p:txBody>
      </p:sp>
    </p:spTree>
    <p:extLst>
      <p:ext uri="{BB962C8B-B14F-4D97-AF65-F5344CB8AC3E}">
        <p14:creationId xmlns:p14="http://schemas.microsoft.com/office/powerpoint/2010/main" val="2531684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11002" eaLnBrk="0" hangingPunct="0">
              <a:defRPr sz="3000" b="1">
                <a:solidFill>
                  <a:schemeClr val="bg1"/>
                </a:solidFill>
                <a:latin typeface="Arial" charset="0"/>
                <a:cs typeface="Arial" charset="0"/>
              </a:defRPr>
            </a:lvl1pPr>
            <a:lvl2pPr marL="744064" indent="-286179" defTabSz="911002" eaLnBrk="0" hangingPunct="0">
              <a:defRPr sz="3000" b="1">
                <a:solidFill>
                  <a:schemeClr val="bg1"/>
                </a:solidFill>
                <a:latin typeface="Arial" charset="0"/>
                <a:cs typeface="Arial" charset="0"/>
              </a:defRPr>
            </a:lvl2pPr>
            <a:lvl3pPr marL="1144715" indent="-228943" defTabSz="911002" eaLnBrk="0" hangingPunct="0">
              <a:defRPr sz="3000" b="1">
                <a:solidFill>
                  <a:schemeClr val="bg1"/>
                </a:solidFill>
                <a:latin typeface="Arial" charset="0"/>
                <a:cs typeface="Arial" charset="0"/>
              </a:defRPr>
            </a:lvl3pPr>
            <a:lvl4pPr marL="1602600" indent="-228943" defTabSz="911002" eaLnBrk="0" hangingPunct="0">
              <a:defRPr sz="3000" b="1">
                <a:solidFill>
                  <a:schemeClr val="bg1"/>
                </a:solidFill>
                <a:latin typeface="Arial" charset="0"/>
                <a:cs typeface="Arial" charset="0"/>
              </a:defRPr>
            </a:lvl4pPr>
            <a:lvl5pPr marL="2060486" indent="-228943" defTabSz="911002" eaLnBrk="0" hangingPunct="0">
              <a:defRPr sz="3000" b="1">
                <a:solidFill>
                  <a:schemeClr val="bg1"/>
                </a:solidFill>
                <a:latin typeface="Arial" charset="0"/>
                <a:cs typeface="Arial" charset="0"/>
              </a:defRPr>
            </a:lvl5pPr>
            <a:lvl6pPr marL="2518372" indent="-228943" algn="ctr" defTabSz="911002" eaLnBrk="0" fontAlgn="base" hangingPunct="0">
              <a:spcBef>
                <a:spcPct val="0"/>
              </a:spcBef>
              <a:spcAft>
                <a:spcPct val="0"/>
              </a:spcAft>
              <a:defRPr sz="3000" b="1">
                <a:solidFill>
                  <a:schemeClr val="bg1"/>
                </a:solidFill>
                <a:latin typeface="Arial" charset="0"/>
                <a:cs typeface="Arial" charset="0"/>
              </a:defRPr>
            </a:lvl6pPr>
            <a:lvl7pPr marL="2976258" indent="-228943" algn="ctr" defTabSz="911002" eaLnBrk="0" fontAlgn="base" hangingPunct="0">
              <a:spcBef>
                <a:spcPct val="0"/>
              </a:spcBef>
              <a:spcAft>
                <a:spcPct val="0"/>
              </a:spcAft>
              <a:defRPr sz="3000" b="1">
                <a:solidFill>
                  <a:schemeClr val="bg1"/>
                </a:solidFill>
                <a:latin typeface="Arial" charset="0"/>
                <a:cs typeface="Arial" charset="0"/>
              </a:defRPr>
            </a:lvl7pPr>
            <a:lvl8pPr marL="3434144" indent="-228943" algn="ctr" defTabSz="911002" eaLnBrk="0" fontAlgn="base" hangingPunct="0">
              <a:spcBef>
                <a:spcPct val="0"/>
              </a:spcBef>
              <a:spcAft>
                <a:spcPct val="0"/>
              </a:spcAft>
              <a:defRPr sz="3000" b="1">
                <a:solidFill>
                  <a:schemeClr val="bg1"/>
                </a:solidFill>
                <a:latin typeface="Arial" charset="0"/>
                <a:cs typeface="Arial" charset="0"/>
              </a:defRPr>
            </a:lvl8pPr>
            <a:lvl9pPr marL="3892029" indent="-228943" algn="ctr" defTabSz="911002" eaLnBrk="0" fontAlgn="base" hangingPunct="0">
              <a:spcBef>
                <a:spcPct val="0"/>
              </a:spcBef>
              <a:spcAft>
                <a:spcPct val="0"/>
              </a:spcAft>
              <a:defRPr sz="3000" b="1">
                <a:solidFill>
                  <a:schemeClr val="bg1"/>
                </a:solidFill>
                <a:latin typeface="Arial" charset="0"/>
                <a:cs typeface="Arial" charset="0"/>
              </a:defRPr>
            </a:lvl9pPr>
          </a:lstStyle>
          <a:p>
            <a:pPr eaLnBrk="1" hangingPunct="1"/>
            <a:fld id="{FECA1799-A116-40F5-BAB4-2528269AEB66}" type="slidenum">
              <a:rPr lang="en-GB" sz="1200" b="0">
                <a:solidFill>
                  <a:schemeClr val="tx1"/>
                </a:solidFill>
              </a:rPr>
              <a:pPr eaLnBrk="1" hangingPunct="1"/>
              <a:t>42</a:t>
            </a:fld>
            <a:endParaRPr lang="en-GB" sz="1200" b="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en-GB"/>
              <a:t>In the next 10 minutes .I will be covering the following points :</a:t>
            </a:r>
          </a:p>
          <a:p>
            <a:endParaRPr lang="en-GB"/>
          </a:p>
          <a:p>
            <a:r>
              <a:rPr lang="en-GB"/>
              <a:t>1. This system is one of the outcome form the recommendation of the advisory group .</a:t>
            </a:r>
          </a:p>
          <a:p>
            <a:r>
              <a:rPr lang="en-GB"/>
              <a:t>2. I will also talk about the main components or modules of the IMSIMS</a:t>
            </a:r>
          </a:p>
          <a:p>
            <a:r>
              <a:rPr lang="en-GB"/>
              <a:t>3. From these modules , I will be focus on the explaining our idea for receiving the feed back from the application of the  Safety Standards , which is so far under development .</a:t>
            </a:r>
          </a:p>
          <a:p>
            <a:r>
              <a:rPr lang="en-GB"/>
              <a:t>4. We will also be having a quick look at the prototype. </a:t>
            </a:r>
          </a:p>
          <a:p>
            <a:r>
              <a:rPr lang="en-GB"/>
              <a:t>5, Finally , what is the current status of the system and its project plan . </a:t>
            </a:r>
          </a:p>
        </p:txBody>
      </p:sp>
    </p:spTree>
    <p:extLst>
      <p:ext uri="{BB962C8B-B14F-4D97-AF65-F5344CB8AC3E}">
        <p14:creationId xmlns:p14="http://schemas.microsoft.com/office/powerpoint/2010/main" val="220624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2</a:t>
            </a:fld>
            <a:endParaRPr lang="en-GB"/>
          </a:p>
        </p:txBody>
      </p:sp>
    </p:spTree>
    <p:extLst>
      <p:ext uri="{BB962C8B-B14F-4D97-AF65-F5344CB8AC3E}">
        <p14:creationId xmlns:p14="http://schemas.microsoft.com/office/powerpoint/2010/main" val="670720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44</a:t>
            </a:fld>
            <a:endParaRPr lang="en-GB"/>
          </a:p>
        </p:txBody>
      </p:sp>
    </p:spTree>
    <p:extLst>
      <p:ext uri="{BB962C8B-B14F-4D97-AF65-F5344CB8AC3E}">
        <p14:creationId xmlns:p14="http://schemas.microsoft.com/office/powerpoint/2010/main" val="3118448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48</a:t>
            </a:fld>
            <a:endParaRPr lang="en-GB"/>
          </a:p>
        </p:txBody>
      </p:sp>
    </p:spTree>
    <p:extLst>
      <p:ext uri="{BB962C8B-B14F-4D97-AF65-F5344CB8AC3E}">
        <p14:creationId xmlns:p14="http://schemas.microsoft.com/office/powerpoint/2010/main" val="3186445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67</a:t>
            </a:fld>
            <a:endParaRPr lang="en-GB"/>
          </a:p>
        </p:txBody>
      </p:sp>
    </p:spTree>
    <p:extLst>
      <p:ext uri="{BB962C8B-B14F-4D97-AF65-F5344CB8AC3E}">
        <p14:creationId xmlns:p14="http://schemas.microsoft.com/office/powerpoint/2010/main" val="3875043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VIE9019</a:t>
            </a:r>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68</a:t>
            </a:fld>
            <a:endParaRPr lang="en-GB"/>
          </a:p>
        </p:txBody>
      </p:sp>
    </p:spTree>
    <p:extLst>
      <p:ext uri="{BB962C8B-B14F-4D97-AF65-F5344CB8AC3E}">
        <p14:creationId xmlns:p14="http://schemas.microsoft.com/office/powerpoint/2010/main" val="1571536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70</a:t>
            </a:fld>
            <a:endParaRPr lang="en-GB"/>
          </a:p>
        </p:txBody>
      </p:sp>
    </p:spTree>
    <p:extLst>
      <p:ext uri="{BB962C8B-B14F-4D97-AF65-F5344CB8AC3E}">
        <p14:creationId xmlns:p14="http://schemas.microsoft.com/office/powerpoint/2010/main" val="2346798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10"/>
          </p:nvPr>
        </p:nvSpPr>
        <p:spPr/>
        <p:txBody>
          <a:bodyPr/>
          <a:lstStyle/>
          <a:p>
            <a:fld id="{5750A1E1-C8D9-4447-9192-37BA973CD27A}" type="slidenum">
              <a:rPr lang="en-GB" smtClean="0"/>
              <a:t>71</a:t>
            </a:fld>
            <a:endParaRPr lang="en-GB"/>
          </a:p>
        </p:txBody>
      </p:sp>
    </p:spTree>
    <p:extLst>
      <p:ext uri="{BB962C8B-B14F-4D97-AF65-F5344CB8AC3E}">
        <p14:creationId xmlns:p14="http://schemas.microsoft.com/office/powerpoint/2010/main" val="127736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391D026-2022-4A53-BEF3-7D473919A2E9}" type="slidenum">
              <a:rPr lang="en-US"/>
              <a:pPr/>
              <a:t>4</a:t>
            </a:fld>
            <a:endParaRPr lang="en-US"/>
          </a:p>
        </p:txBody>
      </p:sp>
      <p:sp>
        <p:nvSpPr>
          <p:cNvPr id="495618" name="Rectangle 2"/>
          <p:cNvSpPr>
            <a:spLocks noGrp="1" noRot="1" noChangeAspect="1" noChangeArrowheads="1" noTextEdit="1"/>
          </p:cNvSpPr>
          <p:nvPr>
            <p:ph type="sldImg"/>
          </p:nvPr>
        </p:nvSpPr>
        <p:spPr>
          <a:xfrm>
            <a:off x="1087438" y="868363"/>
            <a:ext cx="4619625" cy="3465512"/>
          </a:xfrm>
          <a:ln/>
        </p:spPr>
      </p:sp>
      <p:sp>
        <p:nvSpPr>
          <p:cNvPr id="495619" name="Rectangle 3"/>
          <p:cNvSpPr>
            <a:spLocks noGrp="1" noChangeArrowheads="1"/>
          </p:cNvSpPr>
          <p:nvPr>
            <p:ph type="body" idx="1"/>
          </p:nvPr>
        </p:nvSpPr>
        <p:spPr>
          <a:xfrm>
            <a:off x="904453" y="4720916"/>
            <a:ext cx="4984009" cy="4476948"/>
          </a:xfrm>
        </p:spPr>
        <p:txBody>
          <a:bodyPr/>
          <a:lstStyle/>
          <a:p>
            <a:endParaRPr lang="en-GB"/>
          </a:p>
        </p:txBody>
      </p:sp>
    </p:spTree>
    <p:extLst>
      <p:ext uri="{BB962C8B-B14F-4D97-AF65-F5344CB8AC3E}">
        <p14:creationId xmlns:p14="http://schemas.microsoft.com/office/powerpoint/2010/main" val="140712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52351" eaLnBrk="0" hangingPunct="0">
              <a:spcBef>
                <a:spcPct val="30000"/>
              </a:spcBef>
              <a:defRPr kumimoji="1" sz="1200">
                <a:solidFill>
                  <a:schemeClr val="tx1"/>
                </a:solidFill>
                <a:latin typeface="Arial" charset="0"/>
              </a:defRPr>
            </a:lvl1pPr>
            <a:lvl2pPr marL="771108" indent="-296580" defTabSz="952351" eaLnBrk="0" hangingPunct="0">
              <a:spcBef>
                <a:spcPct val="30000"/>
              </a:spcBef>
              <a:defRPr kumimoji="1" sz="1200">
                <a:solidFill>
                  <a:schemeClr val="tx1"/>
                </a:solidFill>
                <a:latin typeface="Arial" charset="0"/>
              </a:defRPr>
            </a:lvl2pPr>
            <a:lvl3pPr marL="1186320" indent="-237264" defTabSz="952351" eaLnBrk="0" hangingPunct="0">
              <a:spcBef>
                <a:spcPct val="30000"/>
              </a:spcBef>
              <a:defRPr kumimoji="1" sz="1200">
                <a:solidFill>
                  <a:schemeClr val="tx1"/>
                </a:solidFill>
                <a:latin typeface="Arial" charset="0"/>
              </a:defRPr>
            </a:lvl3pPr>
            <a:lvl4pPr marL="1660848" indent="-237264" defTabSz="952351" eaLnBrk="0" hangingPunct="0">
              <a:spcBef>
                <a:spcPct val="30000"/>
              </a:spcBef>
              <a:defRPr kumimoji="1" sz="1200">
                <a:solidFill>
                  <a:schemeClr val="tx1"/>
                </a:solidFill>
                <a:latin typeface="Arial" charset="0"/>
              </a:defRPr>
            </a:lvl4pPr>
            <a:lvl5pPr marL="2135375" indent="-237264" defTabSz="952351" eaLnBrk="0" hangingPunct="0">
              <a:spcBef>
                <a:spcPct val="30000"/>
              </a:spcBef>
              <a:defRPr kumimoji="1" sz="1200">
                <a:solidFill>
                  <a:schemeClr val="tx1"/>
                </a:solidFill>
                <a:latin typeface="Arial" charset="0"/>
              </a:defRPr>
            </a:lvl5pPr>
            <a:lvl6pPr marL="2609903" indent="-237264" defTabSz="952351" eaLnBrk="0" fontAlgn="base" hangingPunct="0">
              <a:spcBef>
                <a:spcPct val="30000"/>
              </a:spcBef>
              <a:spcAft>
                <a:spcPct val="0"/>
              </a:spcAft>
              <a:defRPr kumimoji="1" sz="1200">
                <a:solidFill>
                  <a:schemeClr val="tx1"/>
                </a:solidFill>
                <a:latin typeface="Arial" charset="0"/>
              </a:defRPr>
            </a:lvl6pPr>
            <a:lvl7pPr marL="3084431" indent="-237264" defTabSz="952351" eaLnBrk="0" fontAlgn="base" hangingPunct="0">
              <a:spcBef>
                <a:spcPct val="30000"/>
              </a:spcBef>
              <a:spcAft>
                <a:spcPct val="0"/>
              </a:spcAft>
              <a:defRPr kumimoji="1" sz="1200">
                <a:solidFill>
                  <a:schemeClr val="tx1"/>
                </a:solidFill>
                <a:latin typeface="Arial" charset="0"/>
              </a:defRPr>
            </a:lvl7pPr>
            <a:lvl8pPr marL="3558959" indent="-237264" defTabSz="952351" eaLnBrk="0" fontAlgn="base" hangingPunct="0">
              <a:spcBef>
                <a:spcPct val="30000"/>
              </a:spcBef>
              <a:spcAft>
                <a:spcPct val="0"/>
              </a:spcAft>
              <a:defRPr kumimoji="1" sz="1200">
                <a:solidFill>
                  <a:schemeClr val="tx1"/>
                </a:solidFill>
                <a:latin typeface="Arial" charset="0"/>
              </a:defRPr>
            </a:lvl8pPr>
            <a:lvl9pPr marL="4033487" indent="-237264" defTabSz="952351" eaLnBrk="0" fontAlgn="base" hangingPunct="0">
              <a:spcBef>
                <a:spcPct val="30000"/>
              </a:spcBef>
              <a:spcAft>
                <a:spcPct val="0"/>
              </a:spcAft>
              <a:defRPr kumimoji="1" sz="1200">
                <a:solidFill>
                  <a:schemeClr val="tx1"/>
                </a:solidFill>
                <a:latin typeface="Arial" charset="0"/>
              </a:defRPr>
            </a:lvl9pPr>
          </a:lstStyle>
          <a:p>
            <a:pPr eaLnBrk="1" hangingPunct="1">
              <a:spcBef>
                <a:spcPct val="0"/>
              </a:spcBef>
            </a:pPr>
            <a:fld id="{40B5DE2A-8F04-4A58-B436-F700AFA5C179}" type="slidenum">
              <a:rPr kumimoji="0" lang="en-GB" altLang="en-US" smtClean="0">
                <a:cs typeface="Arial" charset="0"/>
              </a:rPr>
              <a:pPr eaLnBrk="1" hangingPunct="1">
                <a:spcBef>
                  <a:spcPct val="0"/>
                </a:spcBef>
              </a:pPr>
              <a:t>5</a:t>
            </a:fld>
            <a:endParaRPr kumimoji="0" lang="en-GB" altLang="en-US">
              <a:cs typeface="Arial" charset="0"/>
            </a:endParaRPr>
          </a:p>
        </p:txBody>
      </p:sp>
      <p:sp>
        <p:nvSpPr>
          <p:cNvPr id="55299" name="Rectangle 2"/>
          <p:cNvSpPr>
            <a:spLocks noGrp="1" noRot="1" noChangeAspect="1" noChangeArrowheads="1" noTextEdit="1"/>
          </p:cNvSpPr>
          <p:nvPr>
            <p:ph type="sldImg"/>
          </p:nvPr>
        </p:nvSpPr>
        <p:spPr>
          <a:xfrm>
            <a:off x="1160463" y="898525"/>
            <a:ext cx="4776787" cy="3581400"/>
          </a:xfrm>
          <a:ln/>
        </p:spPr>
      </p:sp>
      <p:sp>
        <p:nvSpPr>
          <p:cNvPr id="55300" name="Rectangle 3"/>
          <p:cNvSpPr>
            <a:spLocks noGrp="1" noChangeArrowheads="1"/>
          </p:cNvSpPr>
          <p:nvPr>
            <p:ph type="body" idx="1"/>
          </p:nvPr>
        </p:nvSpPr>
        <p:spPr>
          <a:xfrm>
            <a:off x="945468" y="4877843"/>
            <a:ext cx="5205048" cy="4625258"/>
          </a:xfrm>
          <a:noFill/>
        </p:spPr>
        <p:txBody>
          <a:bodyPr/>
          <a:lstStyle/>
          <a:p>
            <a:pPr eaLnBrk="1" hangingPunct="1"/>
            <a:endParaRPr lang="en-US" altLang="en-US">
              <a:cs typeface="Arial" charset="0"/>
            </a:endParaRPr>
          </a:p>
        </p:txBody>
      </p:sp>
    </p:spTree>
    <p:extLst>
      <p:ext uri="{BB962C8B-B14F-4D97-AF65-F5344CB8AC3E}">
        <p14:creationId xmlns:p14="http://schemas.microsoft.com/office/powerpoint/2010/main" val="4061190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endParaRPr lang="en-GB" altLang="en-US"/>
          </a:p>
        </p:txBody>
      </p:sp>
      <p:sp>
        <p:nvSpPr>
          <p:cNvPr id="62468" name="Slide Number Placeholder 3"/>
          <p:cNvSpPr>
            <a:spLocks noGrp="1"/>
          </p:cNvSpPr>
          <p:nvPr>
            <p:ph type="sldNum" sz="quarter" idx="5"/>
          </p:nvPr>
        </p:nvSpPr>
        <p:spPr/>
        <p:txBody>
          <a:bodyPr/>
          <a:lstStyle>
            <a:lvl1pPr algn="ctr" eaLnBrk="0" hangingPunct="0">
              <a:defRPr sz="2500">
                <a:solidFill>
                  <a:schemeClr val="tx1"/>
                </a:solidFill>
                <a:latin typeface="Arial" charset="0"/>
              </a:defRPr>
            </a:lvl1pPr>
            <a:lvl2pPr marL="771108" indent="-296580" algn="ctr" eaLnBrk="0" hangingPunct="0">
              <a:defRPr sz="2500">
                <a:solidFill>
                  <a:schemeClr val="tx1"/>
                </a:solidFill>
                <a:latin typeface="Arial" charset="0"/>
              </a:defRPr>
            </a:lvl2pPr>
            <a:lvl3pPr marL="1186320" indent="-237264" algn="ctr" eaLnBrk="0" hangingPunct="0">
              <a:defRPr sz="2500">
                <a:solidFill>
                  <a:schemeClr val="tx1"/>
                </a:solidFill>
                <a:latin typeface="Arial" charset="0"/>
              </a:defRPr>
            </a:lvl3pPr>
            <a:lvl4pPr marL="1660848" indent="-237264" algn="ctr" eaLnBrk="0" hangingPunct="0">
              <a:defRPr sz="2500">
                <a:solidFill>
                  <a:schemeClr val="tx1"/>
                </a:solidFill>
                <a:latin typeface="Arial" charset="0"/>
              </a:defRPr>
            </a:lvl4pPr>
            <a:lvl5pPr marL="2135375" indent="-237264" algn="ctr" eaLnBrk="0" hangingPunct="0">
              <a:defRPr sz="2500">
                <a:solidFill>
                  <a:schemeClr val="tx1"/>
                </a:solidFill>
                <a:latin typeface="Arial" charset="0"/>
              </a:defRPr>
            </a:lvl5pPr>
            <a:lvl6pPr marL="2609903" indent="-237264" algn="ctr" eaLnBrk="0" fontAlgn="base" hangingPunct="0">
              <a:spcBef>
                <a:spcPct val="0"/>
              </a:spcBef>
              <a:spcAft>
                <a:spcPct val="0"/>
              </a:spcAft>
              <a:defRPr sz="2500">
                <a:solidFill>
                  <a:schemeClr val="tx1"/>
                </a:solidFill>
                <a:latin typeface="Arial" charset="0"/>
              </a:defRPr>
            </a:lvl6pPr>
            <a:lvl7pPr marL="3084431" indent="-237264" algn="ctr" eaLnBrk="0" fontAlgn="base" hangingPunct="0">
              <a:spcBef>
                <a:spcPct val="0"/>
              </a:spcBef>
              <a:spcAft>
                <a:spcPct val="0"/>
              </a:spcAft>
              <a:defRPr sz="2500">
                <a:solidFill>
                  <a:schemeClr val="tx1"/>
                </a:solidFill>
                <a:latin typeface="Arial" charset="0"/>
              </a:defRPr>
            </a:lvl7pPr>
            <a:lvl8pPr marL="3558959" indent="-237264" algn="ctr" eaLnBrk="0" fontAlgn="base" hangingPunct="0">
              <a:spcBef>
                <a:spcPct val="0"/>
              </a:spcBef>
              <a:spcAft>
                <a:spcPct val="0"/>
              </a:spcAft>
              <a:defRPr sz="2500">
                <a:solidFill>
                  <a:schemeClr val="tx1"/>
                </a:solidFill>
                <a:latin typeface="Arial" charset="0"/>
              </a:defRPr>
            </a:lvl8pPr>
            <a:lvl9pPr marL="4033487" indent="-237264" algn="ctr" eaLnBrk="0" fontAlgn="base" hangingPunct="0">
              <a:spcBef>
                <a:spcPct val="0"/>
              </a:spcBef>
              <a:spcAft>
                <a:spcPct val="0"/>
              </a:spcAft>
              <a:defRPr sz="2500">
                <a:solidFill>
                  <a:schemeClr val="tx1"/>
                </a:solidFill>
                <a:latin typeface="Arial" charset="0"/>
              </a:defRPr>
            </a:lvl9pPr>
          </a:lstStyle>
          <a:p>
            <a:pPr algn="r" eaLnBrk="1" hangingPunct="1">
              <a:defRPr/>
            </a:pPr>
            <a:fld id="{5A8F01F2-27A9-4552-A2D0-CDD2F6C5297C}" type="slidenum">
              <a:rPr lang="en-GB" altLang="en-US" sz="1200"/>
              <a:pPr algn="r" eaLnBrk="1" hangingPunct="1">
                <a:defRPr/>
              </a:pPr>
              <a:t>7</a:t>
            </a:fld>
            <a:endParaRPr lang="en-GB" altLang="en-US" sz="1200"/>
          </a:p>
        </p:txBody>
      </p:sp>
    </p:spTree>
    <p:extLst>
      <p:ext uri="{BB962C8B-B14F-4D97-AF65-F5344CB8AC3E}">
        <p14:creationId xmlns:p14="http://schemas.microsoft.com/office/powerpoint/2010/main" val="2616137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Grp="1" noChangeArrowheads="1"/>
          </p:cNvSpPr>
          <p:nvPr>
            <p:ph type="dt" sz="quarter" idx="1"/>
          </p:nvPr>
        </p:nvSpPr>
        <p:spPr>
          <a:noFill/>
          <a:ln>
            <a:miter lim="800000"/>
            <a:headEnd/>
            <a:tailEnd/>
          </a:ln>
        </p:spPr>
        <p:txBody>
          <a:bodyPr/>
          <a:lstStyle/>
          <a:p>
            <a:fld id="{C3313FA4-BC04-4586-A388-F5E62FC3F143}" type="datetime4">
              <a:rPr lang="en-GB" smtClean="0"/>
              <a:pPr/>
              <a:t>25 July 2018</a:t>
            </a:fld>
            <a:endParaRPr lang="en-GB"/>
          </a:p>
        </p:txBody>
      </p:sp>
      <p:sp>
        <p:nvSpPr>
          <p:cNvPr id="75778" name="Rectangle 7"/>
          <p:cNvSpPr>
            <a:spLocks noGrp="1" noChangeArrowheads="1"/>
          </p:cNvSpPr>
          <p:nvPr>
            <p:ph type="sldNum" sz="quarter" idx="5"/>
          </p:nvPr>
        </p:nvSpPr>
        <p:spPr>
          <a:noFill/>
          <a:ln>
            <a:miter lim="800000"/>
            <a:headEnd/>
            <a:tailEnd/>
          </a:ln>
        </p:spPr>
        <p:txBody>
          <a:bodyPr/>
          <a:lstStyle/>
          <a:p>
            <a:fld id="{25C0A5D2-7934-42AA-8CFE-AB6C980C6FB4}" type="slidenum">
              <a:rPr lang="en-GB" smtClean="0"/>
              <a:pPr/>
              <a:t>9</a:t>
            </a:fld>
            <a:endParaRPr lang="en-GB"/>
          </a:p>
        </p:txBody>
      </p:sp>
      <p:sp>
        <p:nvSpPr>
          <p:cNvPr id="75779" name="Rectangle 2"/>
          <p:cNvSpPr>
            <a:spLocks noGrp="1" noRot="1" noChangeAspect="1" noChangeArrowheads="1" noTextEdit="1"/>
          </p:cNvSpPr>
          <p:nvPr>
            <p:ph type="sldImg"/>
          </p:nvPr>
        </p:nvSpPr>
        <p:spPr>
          <a:xfrm>
            <a:off x="923925" y="744538"/>
            <a:ext cx="4949825" cy="3713162"/>
          </a:xfrm>
          <a:ln w="12700" cap="flat"/>
        </p:spPr>
      </p:sp>
      <p:sp>
        <p:nvSpPr>
          <p:cNvPr id="75780" name="Rectangle 3"/>
          <p:cNvSpPr>
            <a:spLocks noGrp="1" noChangeArrowheads="1"/>
          </p:cNvSpPr>
          <p:nvPr>
            <p:ph type="body" idx="1"/>
          </p:nvPr>
        </p:nvSpPr>
        <p:spPr>
          <a:xfrm>
            <a:off x="907023" y="4705351"/>
            <a:ext cx="4980456" cy="4457700"/>
          </a:xfrm>
          <a:noFill/>
        </p:spPr>
        <p:txBody>
          <a:bodyPr lIns="91339" tIns="46471" rIns="91339" bIns="46471"/>
          <a:lstStyle/>
          <a:p>
            <a:pPr eaLnBrk="1" hangingPunct="1"/>
            <a:r>
              <a:rPr lang="en-GB" sz="1600"/>
              <a:t>First 7 elements focus on </a:t>
            </a:r>
            <a:r>
              <a:rPr lang="en-GB" sz="1600" b="1"/>
              <a:t>Legislative and Statutory Framework</a:t>
            </a:r>
            <a:r>
              <a:rPr lang="en-GB" sz="1600"/>
              <a:t>.</a:t>
            </a:r>
          </a:p>
          <a:p>
            <a:pPr eaLnBrk="1" hangingPunct="1"/>
            <a:endParaRPr lang="en-GB" sz="1600"/>
          </a:p>
          <a:p>
            <a:pPr eaLnBrk="1" hangingPunct="1"/>
            <a:r>
              <a:rPr lang="en-GB" sz="1600"/>
              <a:t>Second 7 elements focus on </a:t>
            </a:r>
            <a:r>
              <a:rPr lang="en-GB" sz="1600" b="1"/>
              <a:t>Activities of the Regulatory Body</a:t>
            </a:r>
            <a:r>
              <a:rPr lang="en-GB" sz="1600"/>
              <a:t>.</a:t>
            </a:r>
          </a:p>
        </p:txBody>
      </p:sp>
    </p:spTree>
    <p:extLst>
      <p:ext uri="{BB962C8B-B14F-4D97-AF65-F5344CB8AC3E}">
        <p14:creationId xmlns:p14="http://schemas.microsoft.com/office/powerpoint/2010/main" val="2157554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10</a:t>
            </a:fld>
            <a:endParaRPr lang="en-GB"/>
          </a:p>
        </p:txBody>
      </p:sp>
    </p:spTree>
    <p:extLst>
      <p:ext uri="{BB962C8B-B14F-4D97-AF65-F5344CB8AC3E}">
        <p14:creationId xmlns:p14="http://schemas.microsoft.com/office/powerpoint/2010/main" val="18669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13</a:t>
            </a:fld>
            <a:endParaRPr lang="en-GB"/>
          </a:p>
        </p:txBody>
      </p:sp>
    </p:spTree>
    <p:extLst>
      <p:ext uri="{BB962C8B-B14F-4D97-AF65-F5344CB8AC3E}">
        <p14:creationId xmlns:p14="http://schemas.microsoft.com/office/powerpoint/2010/main" val="17627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14</a:t>
            </a:fld>
            <a:endParaRPr lang="en-GB"/>
          </a:p>
        </p:txBody>
      </p:sp>
    </p:spTree>
    <p:extLst>
      <p:ext uri="{BB962C8B-B14F-4D97-AF65-F5344CB8AC3E}">
        <p14:creationId xmlns:p14="http://schemas.microsoft.com/office/powerpoint/2010/main" val="651736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3527" y="1772816"/>
            <a:ext cx="8568953" cy="1080120"/>
          </a:xfrm>
        </p:spPr>
        <p:txBody>
          <a:bodyPr/>
          <a:lstStyle>
            <a:lvl1pPr algn="l">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23527" y="3573016"/>
            <a:ext cx="8568953" cy="1608584"/>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230872"/>
            <a:ext cx="2555776" cy="766732"/>
          </a:xfrm>
          <a:prstGeom prst="rect">
            <a:avLst/>
          </a:prstGeom>
        </p:spPr>
      </p:pic>
    </p:spTree>
    <p:extLst>
      <p:ext uri="{BB962C8B-B14F-4D97-AF65-F5344CB8AC3E}">
        <p14:creationId xmlns:p14="http://schemas.microsoft.com/office/powerpoint/2010/main" val="317893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1124743"/>
            <a:ext cx="54864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7719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3485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a:xfrm>
            <a:off x="2510407" y="6482725"/>
            <a:ext cx="4195194" cy="293688"/>
          </a:xfrm>
        </p:spPr>
        <p:txBody>
          <a:bodyPr/>
          <a:lstStyle>
            <a:lvl1pPr algn="ctr">
              <a:defRPr/>
            </a:lvl1p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98920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7" y="1772816"/>
            <a:ext cx="8568953" cy="1080120"/>
          </a:xfrm>
        </p:spPr>
        <p:txBody>
          <a:bodyPr/>
          <a:lstStyle>
            <a:lvl1pPr algn="l">
              <a:defRPr>
                <a:solidFill>
                  <a:schemeClr val="tx2"/>
                </a:solidFill>
              </a:defRPr>
            </a:lvl1pPr>
          </a:lstStyle>
          <a:p>
            <a:r>
              <a:rPr lang="en-US"/>
              <a:t>Click to edit Master title style</a:t>
            </a:r>
            <a:endParaRPr lang="en-GB" dirty="0"/>
          </a:p>
        </p:txBody>
      </p:sp>
      <p:sp>
        <p:nvSpPr>
          <p:cNvPr id="5" name="Subtitle 2"/>
          <p:cNvSpPr>
            <a:spLocks noGrp="1"/>
          </p:cNvSpPr>
          <p:nvPr>
            <p:ph type="subTitle" idx="1"/>
          </p:nvPr>
        </p:nvSpPr>
        <p:spPr>
          <a:xfrm>
            <a:off x="323527"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9" y="230872"/>
            <a:ext cx="2555773" cy="766732"/>
          </a:xfrm>
          <a:prstGeom prst="rect">
            <a:avLst/>
          </a:prstGeom>
        </p:spPr>
      </p:pic>
    </p:spTree>
    <p:extLst>
      <p:ext uri="{BB962C8B-B14F-4D97-AF65-F5344CB8AC3E}">
        <p14:creationId xmlns:p14="http://schemas.microsoft.com/office/powerpoint/2010/main" val="2091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7291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68225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83371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1921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flipH="1" flipV="1">
            <a:off x="0" y="5301208"/>
            <a:ext cx="6372200" cy="1556792"/>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0"/>
            <a:ext cx="9143999" cy="2132856"/>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5"/>
          <p:cNvSpPr>
            <a:spLocks noGrp="1" noChangeArrowheads="1"/>
          </p:cNvSpPr>
          <p:nvPr>
            <p:ph type="dt" sz="half" idx="2"/>
          </p:nvPr>
        </p:nvSpPr>
        <p:spPr bwMode="white">
          <a:xfrm>
            <a:off x="7524328" y="6482725"/>
            <a:ext cx="93546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4" y="6482725"/>
            <a:ext cx="16160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8"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
        <p:nvSpPr>
          <p:cNvPr id="2" name="Title Placeholder 1"/>
          <p:cNvSpPr>
            <a:spLocks noGrp="1"/>
          </p:cNvSpPr>
          <p:nvPr>
            <p:ph type="title"/>
          </p:nvPr>
        </p:nvSpPr>
        <p:spPr>
          <a:xfrm>
            <a:off x="251520" y="116632"/>
            <a:ext cx="6120680" cy="86409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251520" y="1268760"/>
            <a:ext cx="8712968" cy="48574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26" name="Picture 2" descr="\\iaea.org\Secretariat\MTCD\PublishingCurrent\2017\IAEA\17-42841_LOGO_IAEA_update\Design\Presentation_IAEA\IAEA_Logo_SHORT_vertical_white.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312031" y="180054"/>
            <a:ext cx="592928" cy="72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png"/><Relationship Id="rId18" Type="http://schemas.openxmlformats.org/officeDocument/2006/relationships/image" Target="../media/image27.jpeg"/><Relationship Id="rId26" Type="http://schemas.openxmlformats.org/officeDocument/2006/relationships/image" Target="../media/image35.png"/><Relationship Id="rId39" Type="http://schemas.openxmlformats.org/officeDocument/2006/relationships/image" Target="../media/image48.png"/><Relationship Id="rId3" Type="http://schemas.openxmlformats.org/officeDocument/2006/relationships/image" Target="../media/image14.gif"/><Relationship Id="rId21" Type="http://schemas.openxmlformats.org/officeDocument/2006/relationships/image" Target="../media/image30.png"/><Relationship Id="rId34" Type="http://schemas.openxmlformats.org/officeDocument/2006/relationships/image" Target="../media/image43.jpeg"/><Relationship Id="rId7" Type="http://schemas.openxmlformats.org/officeDocument/2006/relationships/image" Target="../media/image18.jpeg"/><Relationship Id="rId12" Type="http://schemas.openxmlformats.org/officeDocument/2006/relationships/image" Target="../media/image22.jpeg"/><Relationship Id="rId17" Type="http://schemas.openxmlformats.org/officeDocument/2006/relationships/image" Target="../media/image26.jpe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25.gif"/><Relationship Id="rId20" Type="http://schemas.openxmlformats.org/officeDocument/2006/relationships/image" Target="../media/image29.jpeg"/><Relationship Id="rId29" Type="http://schemas.openxmlformats.org/officeDocument/2006/relationships/image" Target="../media/image38.png"/><Relationship Id="rId41"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1.jpe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5" Type="http://schemas.openxmlformats.org/officeDocument/2006/relationships/image" Target="../media/image16.jpeg"/><Relationship Id="rId15" Type="http://schemas.openxmlformats.org/officeDocument/2006/relationships/hyperlink" Target="http://de.wikipedia.org/wiki/Bild:PET-MIPS-anim.gif" TargetMode="External"/><Relationship Id="rId23" Type="http://schemas.openxmlformats.org/officeDocument/2006/relationships/image" Target="../media/image32.jpe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20.jpeg"/><Relationship Id="rId19" Type="http://schemas.openxmlformats.org/officeDocument/2006/relationships/image" Target="../media/image28.jpeg"/><Relationship Id="rId31" Type="http://schemas.openxmlformats.org/officeDocument/2006/relationships/image" Target="../media/image40.png"/><Relationship Id="rId4" Type="http://schemas.openxmlformats.org/officeDocument/2006/relationships/image" Target="../media/image15.gif"/><Relationship Id="rId9" Type="http://schemas.openxmlformats.org/officeDocument/2006/relationships/hyperlink" Target="http://www.medical.philips.com/main/products/xray/products/fluoroscopy/index.html" TargetMode="External"/><Relationship Id="rId14" Type="http://schemas.openxmlformats.org/officeDocument/2006/relationships/image" Target="../media/image24.jpeg"/><Relationship Id="rId22" Type="http://schemas.openxmlformats.org/officeDocument/2006/relationships/image" Target="../media/image31.jpe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at/url?sa=i&amp;rct=j&amp;q=&amp;esrc=s&amp;source=images&amp;cd=&amp;cad=rja&amp;uact=8&amp;ved=0ahUKEwixmbXjzPbLAhVKchQKHY0OA34QjRwIBw&amp;url=http://sites.amarillasinternet.com/CemiLab/nuestros_servicios.html&amp;bvm=bv.118443451,d.d2s&amp;psig=AFQjCNEVHEdMFwW3UOBh5Znw-v6CpoGeGg&amp;ust=1459914824027675" TargetMode="External"/><Relationship Id="rId7"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hyperlink" Target="http://www.google.at/url?sa=i&amp;rct=j&amp;q=&amp;esrc=s&amp;source=images&amp;cd=&amp;cad=rja&amp;uact=8&amp;ved=0ahUKEwi46daSzfbLAhXIVxQKHd1MCY4QjRwIBw&amp;url=http://www.farodevigo.es/gran-vigo/2014/04/29/meixoeiro-aplica-pionera-sesion-radioterapia/1013819.html&amp;bvm=bv.118443451,d.d2s&amp;psig=AFQjCNFaB_gIwDP8pSCl8u1henk2IlVbzQ&amp;ust=1459914929141731" TargetMode="Externa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hyperlink" Target="https://encrypted.google.com/url?sa=i&amp;rct=j&amp;q=&amp;esrc=s&amp;source=images&amp;cd=&amp;cad=rja&amp;uact=8&amp;ved=0ahUKEwiLuI2b3aHWAhWJuxQKHRyOBpEQjRwIBw&amp;url=https://www.slideshare.net/omarsuarezoquendo1972/pub1578-web-57265295&amp;psig=AFQjCNGYUsEY1aSoTl7vNbCQCp3tEfa6tA&amp;ust=1505377176305648"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1.wmf"/><Relationship Id="rId5" Type="http://schemas.openxmlformats.org/officeDocument/2006/relationships/oleObject" Target="../embeddings/oleObject1.bin"/><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wmf"/><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encrypted.google.com/url?sa=i&amp;rct=j&amp;q=&amp;esrc=s&amp;source=images&amp;cd=&amp;cad=rja&amp;uact=8&amp;ved=0ahUKEwjpq7GX4aHWAhUJUhQKHYZdCmAQjRwIBw&amp;url=https://gnssn.iaea.org/regnet/rcm/publishingimages/forms/thumbnails.aspx&amp;psig=AFQjCNE8tKYXrCsi5-74c73HjX9WTd5C1w&amp;ust=150537826275493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19.png"/><Relationship Id="rId5" Type="http://schemas.openxmlformats.org/officeDocument/2006/relationships/image" Target="../media/image114.png"/><Relationship Id="rId10" Type="http://schemas.openxmlformats.org/officeDocument/2006/relationships/hyperlink" Target="http://www.avsim.com/pages/0299/nextgen/md11fedex.jpg" TargetMode="External"/><Relationship Id="rId4" Type="http://schemas.openxmlformats.org/officeDocument/2006/relationships/image" Target="../media/image113.pn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2.jpeg"/></Relationships>
</file>

<file path=ppt/slides/_rels/slide4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8" Type="http://schemas.openxmlformats.org/officeDocument/2006/relationships/hyperlink" Target="http://www.google.at/url?sa=i&amp;rct=j&amp;q=&amp;esrc=s&amp;frm=1&amp;source=images&amp;cd=&amp;cad=rja&amp;uact=8&amp;docid=MUF1MrcAWjKoQM&amp;tbnid=ei2Pd49HE6douM:&amp;ved=0CAcQjRw&amp;url=http://es.flukebiomedical.com/biomedical/usen/Radiation-Safety/Radiation-Protection/57-9XX-Series.htm?PID%3D55023&amp;ei=B7kWVO-QOsiwOcGkgLgD&amp;psig=AFQjCNHWCeTuCOguHKLg2jGlLyMAlIq1Ew&amp;ust=1410861691694640"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5.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hyperlink" Target="http://www.google.at/url?sa=i&amp;rct=j&amp;q=&amp;esrc=s&amp;frm=1&amp;source=images&amp;cd=&amp;cad=rja&amp;uact=8&amp;docid=WI8kP_f8Mqa46M&amp;tbnid=lBjkZ8sxocYbiM:&amp;ved=0CAcQjRw&amp;url=http://www.myradiationsign.com/safety-signs/warning-restricted-sign/saf-sku-s-2944.aspx&amp;ei=z7kWVPSoNoG-ObCXgLgD&amp;psig=AFQjCNFKCFFwXPNjerscZJFc5ahjPuupmQ&amp;ust=1410861885603749" TargetMode="External"/><Relationship Id="rId5" Type="http://schemas.openxmlformats.org/officeDocument/2006/relationships/diagramQuickStyle" Target="../diagrams/quickStyle2.xml"/><Relationship Id="rId10" Type="http://schemas.openxmlformats.org/officeDocument/2006/relationships/image" Target="../media/image134.png"/><Relationship Id="rId4" Type="http://schemas.openxmlformats.org/officeDocument/2006/relationships/diagramLayout" Target="../diagrams/layout2.xml"/><Relationship Id="rId9" Type="http://schemas.openxmlformats.org/officeDocument/2006/relationships/image" Target="../media/image13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google.at/url?sa=i&amp;rct=j&amp;q=&amp;esrc=s&amp;frm=1&amp;source=images&amp;cd=&amp;cad=rja&amp;uact=8&amp;docid=kNkd2D1kc2DCBM&amp;tbnid=wS_azl_o1uST7M:&amp;ved=0CAcQjRw&amp;url=http://www.concicarpinella.com.ar/radiologia.php&amp;ei=VdkWVJ-BOMKkPYGjgNAD&amp;bvm=bv.75097201,d.bGQ&amp;psig=AFQjCNHV98WVclYlzXquEMhWWyRBEylqqQ&amp;ust=1410869905008821"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39.jpeg"/></Relationships>
</file>

<file path=ppt/slides/_rels/slide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42.jpeg"/><Relationship Id="rId7" Type="http://schemas.openxmlformats.org/officeDocument/2006/relationships/diagramLayout" Target="../diagrams/layout4.xml"/><Relationship Id="rId2" Type="http://schemas.openxmlformats.org/officeDocument/2006/relationships/hyperlink" Target="http://www.esd.ornl.gov/" TargetMode="Externa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43.jpeg"/><Relationship Id="rId10" Type="http://schemas.microsoft.com/office/2007/relationships/diagramDrawing" Target="../diagrams/drawing4.xml"/><Relationship Id="rId4" Type="http://schemas.openxmlformats.org/officeDocument/2006/relationships/hyperlink" Target="http://www.google.at/url?sa=i&amp;rct=j&amp;q=&amp;esrc=s&amp;frm=1&amp;source=images&amp;cd=&amp;cad=rja&amp;uact=8&amp;docid=g_kbnvcHlHb6FM&amp;tbnid=0PvNbh9q3u7dEM:&amp;ved=0CAcQjRw&amp;url=http://www.risingpowersinitiative.org/what-to-do-with-nuclear-waste/&amp;ei=090WVO_EGIy2Pf7qgNgD&amp;psig=AFQjCNHnvUc3sO0EvXicQxsqH_pNoKkpDg&amp;ust=1410871098566383" TargetMode="External"/><Relationship Id="rId9" Type="http://schemas.openxmlformats.org/officeDocument/2006/relationships/diagramColors" Target="../diagrams/colors4.xml"/></Relationships>
</file>

<file path=ppt/slides/_rels/slide5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www.google.at/url?sa=i&amp;rct=j&amp;q=&amp;esrc=s&amp;frm=1&amp;source=images&amp;cd=&amp;cad=rja&amp;uact=8&amp;docid=LQwZ5jZoAJQDFM&amp;tbnid=B0oQaZH7E9yUBM:&amp;ved=0CAcQjRw&amp;url=http://www.popularmechanics.com/science/energy/nuclear/how-japan-reacted-to-the-fukushima-emergency-5567887&amp;ei=yeAWVJ64JojBO6ujgcAD&amp;psig=AFQjCNFaeI880fLUQPKlpDUODhKNC2FRxg&amp;ust=1410871600283395"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47.jpeg"/></Relationships>
</file>

<file path=ppt/slides/_rels/slide5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ncrypted.google.com/url?sa=i&amp;rct=j&amp;q=&amp;esrc=s&amp;source=images&amp;cd=&amp;cad=rja&amp;uact=8&amp;ved=0ahUKEwjv2uudq53XAhUBoBQKHRQcA30QjRwIBw&amp;url=https://www.thenational.ae/uae/uae-participates-in-atomic-energy-conference-in-vienna-1.240374?videoId%3D5587698090001&amp;psig=AOvVaw363KhTZN6WG3179yVWj6TS&amp;ust=1509624360279002"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google.at/url?sa=i&amp;rct=j&amp;q=&amp;esrc=s&amp;frm=1&amp;source=images&amp;cd=&amp;cad=rja&amp;uact=8&amp;docid=viK94OGi3Qg-aM&amp;tbnid=7u61Sw6PoFb0fM:&amp;ved=0CAcQjRw&amp;url=http://www.asialabgroup.com/content/services&amp;ei=zeEWVLSICMGtPNfXgagD&amp;psig=AFQjCNFEb6kmW7M1oksiQBh7FkIGsEB1-Q&amp;ust=1410872007163719" TargetMode="Externa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png"/></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63.png"/></Relationships>
</file>

<file path=ppt/slides/_rels/slide6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crypted.google.com/url?sa=i&amp;rct=j&amp;q=&amp;esrc=s&amp;source=images&amp;cd=&amp;cad=rja&amp;uact=8&amp;ved=0ahUKEwjpq7GX4aHWAhUJUhQKHYZdCmAQjRwIBw&amp;url=https://gnssn.iaea.org/regnet/rcm/publishingimages/forms/thumbnails.aspx&amp;psig=AFQjCNE8tKYXrCsi5-74c73HjX9WTd5C1w&amp;ust=150537826275493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sz="2800" dirty="0">
                <a:solidFill>
                  <a:schemeClr val="accent6"/>
                </a:solidFill>
                <a:ea typeface="+mn-ea"/>
                <a:cs typeface="+mn-cs"/>
              </a:rPr>
              <a:t>The 3th National Nuclear Regulatory Conference </a:t>
            </a:r>
            <a:br>
              <a:rPr lang="en-GB" sz="2800" dirty="0">
                <a:solidFill>
                  <a:schemeClr val="accent6"/>
                </a:solidFill>
                <a:ea typeface="+mn-ea"/>
                <a:cs typeface="+mn-cs"/>
              </a:rPr>
            </a:br>
            <a:r>
              <a:rPr lang="en-GB" sz="2800" dirty="0">
                <a:solidFill>
                  <a:schemeClr val="accent6"/>
                </a:solidFill>
                <a:ea typeface="+mn-ea"/>
                <a:cs typeface="+mn-cs"/>
              </a:rPr>
              <a:t>Ha Long City, Viet Nam</a:t>
            </a:r>
            <a:endParaRPr lang="en-GB" dirty="0"/>
          </a:p>
        </p:txBody>
      </p:sp>
      <p:sp>
        <p:nvSpPr>
          <p:cNvPr id="4" name="Subtitle 3"/>
          <p:cNvSpPr>
            <a:spLocks noGrp="1"/>
          </p:cNvSpPr>
          <p:nvPr>
            <p:ph type="subTitle" idx="1"/>
          </p:nvPr>
        </p:nvSpPr>
        <p:spPr>
          <a:xfrm>
            <a:off x="323527" y="3505200"/>
            <a:ext cx="8568953" cy="2819400"/>
          </a:xfrm>
        </p:spPr>
        <p:txBody>
          <a:bodyPr>
            <a:normAutofit/>
          </a:bodyPr>
          <a:lstStyle/>
          <a:p>
            <a:pPr algn="just"/>
            <a:r>
              <a:rPr lang="en-US" sz="2000" b="0" dirty="0"/>
              <a:t>J</a:t>
            </a:r>
            <a:r>
              <a:rPr lang="en-GB" sz="2000" b="0" dirty="0" err="1"/>
              <a:t>uly</a:t>
            </a:r>
            <a:r>
              <a:rPr lang="en-GB" sz="2000" b="0" dirty="0"/>
              <a:t> 2018</a:t>
            </a:r>
          </a:p>
          <a:p>
            <a:endParaRPr lang="en-GB" sz="2000" b="0" dirty="0"/>
          </a:p>
          <a:p>
            <a:r>
              <a:rPr lang="en-GB" sz="2200" b="0" dirty="0">
                <a:solidFill>
                  <a:schemeClr val="bg1"/>
                </a:solidFill>
              </a:rPr>
              <a:t>Ronald Pacheco , </a:t>
            </a:r>
            <a:br>
              <a:rPr lang="en-GB" sz="2000" b="0" dirty="0"/>
            </a:br>
            <a:r>
              <a:rPr lang="en-GB" sz="2400" b="0" dirty="0">
                <a:solidFill>
                  <a:schemeClr val="accent2">
                    <a:lumMod val="60000"/>
                    <a:lumOff val="40000"/>
                  </a:schemeClr>
                </a:solidFill>
              </a:rPr>
              <a:t>Unit Head</a:t>
            </a:r>
            <a:r>
              <a:rPr lang="en-GB" sz="1700" b="0" dirty="0">
                <a:solidFill>
                  <a:schemeClr val="accent2">
                    <a:lumMod val="60000"/>
                    <a:lumOff val="40000"/>
                  </a:schemeClr>
                </a:solidFill>
              </a:rPr>
              <a:t>, </a:t>
            </a:r>
            <a:r>
              <a:rPr lang="en-GB" sz="2400" b="0" dirty="0">
                <a:solidFill>
                  <a:schemeClr val="accent2">
                    <a:lumMod val="60000"/>
                    <a:lumOff val="40000"/>
                  </a:schemeClr>
                </a:solidFill>
              </a:rPr>
              <a:t>Control of Radiation Sources Unit </a:t>
            </a:r>
          </a:p>
          <a:p>
            <a:r>
              <a:rPr lang="en-GB" sz="1700" b="0" dirty="0"/>
              <a:t>Regulatory Infrastructure &amp; Transport Safety, </a:t>
            </a:r>
          </a:p>
          <a:p>
            <a:r>
              <a:rPr lang="en-GB" sz="1700" b="0" dirty="0"/>
              <a:t>Division of Radiation Transport and Waste Safety</a:t>
            </a:r>
            <a:endParaRPr lang="en-GB" sz="1900" b="0" dirty="0"/>
          </a:p>
          <a:p>
            <a:pPr>
              <a:spcBef>
                <a:spcPts val="1200"/>
              </a:spcBef>
            </a:pPr>
            <a:r>
              <a:rPr lang="en-GB" sz="2200" b="0" dirty="0">
                <a:solidFill>
                  <a:schemeClr val="bg1"/>
                </a:solidFill>
              </a:rPr>
              <a:t>Department of Nuclear Safety and Security</a:t>
            </a:r>
            <a:endParaRPr lang="it-IT" sz="2200" b="0" dirty="0">
              <a:solidFill>
                <a:schemeClr val="bg1"/>
              </a:solidFill>
            </a:endParaRPr>
          </a:p>
        </p:txBody>
      </p:sp>
    </p:spTree>
    <p:extLst>
      <p:ext uri="{BB962C8B-B14F-4D97-AF65-F5344CB8AC3E}">
        <p14:creationId xmlns:p14="http://schemas.microsoft.com/office/powerpoint/2010/main" val="1963431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520" y="116632"/>
            <a:ext cx="8359080" cy="864096"/>
          </a:xfrm>
        </p:spPr>
        <p:txBody>
          <a:bodyPr>
            <a:normAutofit fontScale="90000"/>
          </a:bodyPr>
          <a:lstStyle/>
          <a:p>
            <a:r>
              <a:rPr lang="en-GB" dirty="0"/>
              <a:t>Regulatory and Safety control that </a:t>
            </a:r>
            <a:br>
              <a:rPr lang="en-GB" dirty="0"/>
            </a:br>
            <a:r>
              <a:rPr lang="en-GB" dirty="0"/>
              <a:t>covers all uses of radiation sources</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10</a:t>
            </a:fld>
            <a:endParaRPr lang="en-GB" sz="1400" b="0" dirty="0">
              <a:solidFill>
                <a:schemeClr val="accent2"/>
              </a:solidFill>
            </a:endParaRPr>
          </a:p>
        </p:txBody>
      </p:sp>
      <p:pic>
        <p:nvPicPr>
          <p:cNvPr id="5" name="Picture 19" descr="def2.gif (30797 byt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arbo12.gif (10179 byte)"/>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5340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t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5866" y="3330576"/>
            <a:ext cx="842596"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Mammoma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0327" y="3984626"/>
            <a:ext cx="901211"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densitometria_ose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15554" y="4252914"/>
            <a:ext cx="1576754"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main_ct_mx8000_dual_199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29050" y="3986214"/>
            <a:ext cx="1143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Universal Radiography &amp; Fluoroscopy">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826369" y="3797300"/>
            <a:ext cx="13716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ucky Diagnost TS "/>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79182" y="2079625"/>
            <a:ext cx="888023"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echneScan® PYP®"/>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67904" y="5126039"/>
            <a:ext cx="662354"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RC"/>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gray">
          <a:xfrm>
            <a:off x="5373566" y="5183188"/>
            <a:ext cx="158115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Sodium Iodide I 131 Capsules Therapeutic"/>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566997" y="3298825"/>
            <a:ext cx="883626"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Maximum Intensity Projection (MIP) einer 18F-FDG-Ganzkörperaufnahme. Die roten Bereiche zeigen eine hohe, die blauen eine sehr niedrige Aufnahme von FDG an.">
            <a:hlinkClick r:id="rId15" tooltip="Maximum Intensity Projection (MIP) einer 18F-FDG-Ganzkörperaufnahme. Die roten Bereiche zeigen eine hohe, die blauen eine sehr niedrige Aufnahme von FDG an."/>
          </p:cNvPr>
          <p:cNvPicPr>
            <a:picLocks noChangeAspect="1" noChangeArrowheads="1" noCrop="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072305" y="1085850"/>
            <a:ext cx="1478573"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md2g1"/>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gray">
          <a:xfrm>
            <a:off x="7199435" y="3203575"/>
            <a:ext cx="163097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Theratron%201"/>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gray">
          <a:xfrm>
            <a:off x="1389185" y="2589214"/>
            <a:ext cx="1081454"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equiposradiografia_ft1"/>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gray">
          <a:xfrm>
            <a:off x="6455020" y="2033588"/>
            <a:ext cx="76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secundario01"/>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325566" y="2032000"/>
            <a:ext cx="838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descr="Itanium 2"/>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2472105" y="2590800"/>
            <a:ext cx="67700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pic1"/>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349619" y="2047876"/>
            <a:ext cx="971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195039" y="2016126"/>
            <a:ext cx="1639766"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828801" y="1073151"/>
            <a:ext cx="131591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129454" y="5200651"/>
            <a:ext cx="127781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5555274" y="1098551"/>
            <a:ext cx="1009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463061" y="1065214"/>
            <a:ext cx="1373066"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560528" y="1108076"/>
            <a:ext cx="2294792"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3175489" y="2322513"/>
            <a:ext cx="90414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5561135" y="2347914"/>
            <a:ext cx="8894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620001" y="5133975"/>
            <a:ext cx="1188427"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0"/>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166697" y="1074739"/>
            <a:ext cx="911469"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1"/>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2463312" y="3313113"/>
            <a:ext cx="9144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3204797" y="3290888"/>
            <a:ext cx="1560634"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3"/>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2215662" y="4875214"/>
            <a:ext cx="190353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4"/>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2690446" y="3995739"/>
            <a:ext cx="1156189"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5"/>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650023" y="4006851"/>
            <a:ext cx="103895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6"/>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407377" y="3294063"/>
            <a:ext cx="11811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7"/>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566497" y="4805363"/>
            <a:ext cx="67407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8"/>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307731" y="4160839"/>
            <a:ext cx="135108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9"/>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320920" y="5070475"/>
            <a:ext cx="1242646"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3"/>
          <p:cNvSpPr txBox="1">
            <a:spLocks noChangeArrowheads="1"/>
          </p:cNvSpPr>
          <p:nvPr/>
        </p:nvSpPr>
        <p:spPr bwMode="auto">
          <a:xfrm>
            <a:off x="268166" y="1073151"/>
            <a:ext cx="8604738" cy="5235575"/>
          </a:xfrm>
          <a:prstGeom prst="rect">
            <a:avLst/>
          </a:prstGeom>
          <a:solidFill>
            <a:schemeClr val="tx1">
              <a:lumMod val="40000"/>
              <a:lumOff val="60000"/>
              <a:alpha val="52000"/>
            </a:schemeClr>
          </a:solidFill>
          <a:ln>
            <a:noFill/>
          </a:ln>
          <a:effectLst/>
        </p:spPr>
        <p:txBody>
          <a:bodyPr lIns="92075" tIns="46038" rIns="92075" bIns="46038"/>
          <a:lstStyle>
            <a:lvl1pPr marL="342900" indent="-342900" algn="l" rtl="0" eaLnBrk="0" fontAlgn="base" hangingPunct="0">
              <a:spcBef>
                <a:spcPct val="20000"/>
              </a:spcBef>
              <a:spcAft>
                <a:spcPct val="0"/>
              </a:spcAft>
              <a:buClr>
                <a:schemeClr val="tx1"/>
              </a:buClr>
              <a:buSzPct val="150000"/>
              <a:buChar char="•"/>
              <a:defRPr sz="2800">
                <a:solidFill>
                  <a:schemeClr val="tx2"/>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lr>
                <a:srgbClr val="800080"/>
              </a:buClr>
              <a:buSzPct val="140000"/>
              <a:buFont typeface="Wingdings" pitchFamily="2" charset="2"/>
              <a:buChar char="§"/>
              <a:defRPr sz="2400">
                <a:solidFill>
                  <a:schemeClr val="tx2"/>
                </a:solidFill>
                <a:latin typeface="Calibri" pitchFamily="34" charset="0"/>
                <a:ea typeface="Calibri" pitchFamily="34" charset="0"/>
                <a:cs typeface="Calibri" pitchFamily="34" charset="0"/>
              </a:defRPr>
            </a:lvl2pPr>
            <a:lvl3pPr marL="1162050" indent="-247650" algn="l" rtl="0" eaLnBrk="0" fontAlgn="base" hangingPunct="0">
              <a:spcBef>
                <a:spcPct val="20000"/>
              </a:spcBef>
              <a:spcAft>
                <a:spcPct val="0"/>
              </a:spcAft>
              <a:buClr>
                <a:srgbClr val="800080"/>
              </a:buClr>
              <a:buSzPct val="75000"/>
              <a:buFont typeface="Wingdings" pitchFamily="2" charset="2"/>
              <a:buChar char="v"/>
              <a:defRPr sz="2400">
                <a:solidFill>
                  <a:schemeClr val="tx2"/>
                </a:solidFill>
                <a:latin typeface="Calibri" pitchFamily="34" charset="0"/>
                <a:ea typeface="Calibri" pitchFamily="34" charset="0"/>
                <a:cs typeface="Calibri" pitchFamily="34" charset="0"/>
              </a:defRPr>
            </a:lvl3pPr>
            <a:lvl4pPr marL="1630363" indent="-277813" algn="l" rtl="0" eaLnBrk="0" fontAlgn="base" hangingPunct="0">
              <a:spcBef>
                <a:spcPct val="20000"/>
              </a:spcBef>
              <a:spcAft>
                <a:spcPct val="0"/>
              </a:spcAft>
              <a:buClr>
                <a:srgbClr val="800080"/>
              </a:buClr>
              <a:buSzPct val="75000"/>
              <a:buFont typeface="Wingdings" pitchFamily="2" charset="2"/>
              <a:buChar char="v"/>
              <a:defRPr sz="2400">
                <a:solidFill>
                  <a:schemeClr val="tx2"/>
                </a:solidFill>
                <a:latin typeface="Calibri" pitchFamily="34" charset="0"/>
                <a:ea typeface="Calibri" pitchFamily="34" charset="0"/>
                <a:cs typeface="Calibri" pitchFamily="34" charset="0"/>
              </a:defRPr>
            </a:lvl4pPr>
            <a:lvl5pPr marL="2087563" indent="-228600" algn="l" rtl="0" eaLnBrk="0" fontAlgn="base" hangingPunct="0">
              <a:spcBef>
                <a:spcPct val="20000"/>
              </a:spcBef>
              <a:spcAft>
                <a:spcPct val="0"/>
              </a:spcAft>
              <a:buClr>
                <a:srgbClr val="800080"/>
              </a:buClr>
              <a:buSzPct val="75000"/>
              <a:buFont typeface="Wingdings" pitchFamily="2" charset="2"/>
              <a:buChar char="v"/>
              <a:defRPr sz="2400">
                <a:solidFill>
                  <a:schemeClr val="tx2"/>
                </a:solidFill>
                <a:latin typeface="Calibri" pitchFamily="34" charset="0"/>
                <a:ea typeface="Calibri" pitchFamily="34" charset="0"/>
                <a:cs typeface="Calibri" pitchFamily="34" charset="0"/>
              </a:defRPr>
            </a:lvl5pPr>
            <a:lvl6pPr marL="2544763" indent="-228600" algn="l" rtl="0" fontAlgn="base">
              <a:spcBef>
                <a:spcPct val="20000"/>
              </a:spcBef>
              <a:spcAft>
                <a:spcPct val="0"/>
              </a:spcAft>
              <a:buClr>
                <a:srgbClr val="800080"/>
              </a:buClr>
              <a:buSzPct val="75000"/>
              <a:buFont typeface="Wingdings" pitchFamily="2" charset="2"/>
              <a:buChar char="v"/>
              <a:defRPr sz="2400">
                <a:solidFill>
                  <a:schemeClr val="tx2"/>
                </a:solidFill>
                <a:latin typeface="+mn-lt"/>
              </a:defRPr>
            </a:lvl6pPr>
            <a:lvl7pPr marL="3001963" indent="-228600" algn="l" rtl="0" fontAlgn="base">
              <a:spcBef>
                <a:spcPct val="20000"/>
              </a:spcBef>
              <a:spcAft>
                <a:spcPct val="0"/>
              </a:spcAft>
              <a:buClr>
                <a:srgbClr val="800080"/>
              </a:buClr>
              <a:buSzPct val="75000"/>
              <a:buFont typeface="Wingdings" pitchFamily="2" charset="2"/>
              <a:buChar char="v"/>
              <a:defRPr sz="2400">
                <a:solidFill>
                  <a:schemeClr val="tx2"/>
                </a:solidFill>
                <a:latin typeface="+mn-lt"/>
              </a:defRPr>
            </a:lvl7pPr>
            <a:lvl8pPr marL="3459163" indent="-228600" algn="l" rtl="0" fontAlgn="base">
              <a:spcBef>
                <a:spcPct val="20000"/>
              </a:spcBef>
              <a:spcAft>
                <a:spcPct val="0"/>
              </a:spcAft>
              <a:buClr>
                <a:srgbClr val="800080"/>
              </a:buClr>
              <a:buSzPct val="75000"/>
              <a:buFont typeface="Wingdings" pitchFamily="2" charset="2"/>
              <a:buChar char="v"/>
              <a:defRPr sz="2400">
                <a:solidFill>
                  <a:schemeClr val="tx2"/>
                </a:solidFill>
                <a:latin typeface="+mn-lt"/>
              </a:defRPr>
            </a:lvl8pPr>
            <a:lvl9pPr marL="3916363" indent="-228600" algn="l" rtl="0" fontAlgn="base">
              <a:spcBef>
                <a:spcPct val="20000"/>
              </a:spcBef>
              <a:spcAft>
                <a:spcPct val="0"/>
              </a:spcAft>
              <a:buClr>
                <a:srgbClr val="800080"/>
              </a:buClr>
              <a:buSzPct val="75000"/>
              <a:buFont typeface="Wingdings" pitchFamily="2" charset="2"/>
              <a:buChar char="v"/>
              <a:defRPr sz="2400">
                <a:solidFill>
                  <a:schemeClr val="tx2"/>
                </a:solidFill>
                <a:latin typeface="+mn-lt"/>
              </a:defRPr>
            </a:lvl9pPr>
          </a:lstStyle>
          <a:p>
            <a:pPr marL="0" indent="0" eaLnBrk="1" hangingPunct="1">
              <a:buNone/>
              <a:defRPr/>
            </a:pPr>
            <a:r>
              <a:rPr lang="en-GB" b="1" kern="0" dirty="0">
                <a:solidFill>
                  <a:srgbClr val="FFFF00"/>
                </a:solidFill>
              </a:rPr>
              <a:t>Sources of ionizing radiation are widely used in:</a:t>
            </a:r>
            <a:endParaRPr lang="en-GB" kern="0" dirty="0">
              <a:solidFill>
                <a:srgbClr val="FF0000"/>
              </a:solidFill>
            </a:endParaRPr>
          </a:p>
          <a:p>
            <a:pPr lvl="1" eaLnBrk="1" hangingPunct="1">
              <a:buClr>
                <a:srgbClr val="92D050"/>
              </a:buClr>
              <a:defRPr/>
            </a:pPr>
            <a:r>
              <a:rPr lang="en-GB" sz="3600" b="1" kern="0" dirty="0">
                <a:solidFill>
                  <a:srgbClr val="FF0000"/>
                </a:solidFill>
              </a:rPr>
              <a:t>Medicine</a:t>
            </a:r>
          </a:p>
          <a:p>
            <a:pPr lvl="1" eaLnBrk="1" hangingPunct="1">
              <a:buClr>
                <a:srgbClr val="92D050"/>
              </a:buClr>
              <a:defRPr/>
            </a:pPr>
            <a:r>
              <a:rPr lang="en-GB" sz="3600" b="1" kern="0" dirty="0">
                <a:solidFill>
                  <a:srgbClr val="FF0000"/>
                </a:solidFill>
              </a:rPr>
              <a:t>Agriculture</a:t>
            </a:r>
          </a:p>
          <a:p>
            <a:pPr lvl="1" eaLnBrk="1" hangingPunct="1">
              <a:buClr>
                <a:srgbClr val="92D050"/>
              </a:buClr>
              <a:defRPr/>
            </a:pPr>
            <a:r>
              <a:rPr lang="en-GB" sz="3600" b="1" kern="0" dirty="0">
                <a:solidFill>
                  <a:srgbClr val="FF0000"/>
                </a:solidFill>
              </a:rPr>
              <a:t>Industry</a:t>
            </a:r>
          </a:p>
          <a:p>
            <a:pPr lvl="1" eaLnBrk="1" hangingPunct="1">
              <a:buClr>
                <a:srgbClr val="92D050"/>
              </a:buClr>
              <a:defRPr/>
            </a:pPr>
            <a:r>
              <a:rPr lang="en-GB" sz="3600" b="1" kern="0" dirty="0">
                <a:solidFill>
                  <a:srgbClr val="FF0000"/>
                </a:solidFill>
              </a:rPr>
              <a:t>Research and Education</a:t>
            </a:r>
          </a:p>
          <a:p>
            <a:pPr lvl="1" eaLnBrk="1" hangingPunct="1">
              <a:buClr>
                <a:srgbClr val="92D050"/>
              </a:buClr>
              <a:defRPr/>
            </a:pPr>
            <a:r>
              <a:rPr lang="en-GB" sz="3600" b="1" kern="0" dirty="0">
                <a:solidFill>
                  <a:srgbClr val="FF0000"/>
                </a:solidFill>
              </a:rPr>
              <a:t>Security checks</a:t>
            </a:r>
          </a:p>
        </p:txBody>
      </p:sp>
      <p:sp>
        <p:nvSpPr>
          <p:cNvPr id="3" name="TextBox 2">
            <a:extLst>
              <a:ext uri="{FF2B5EF4-FFF2-40B4-BE49-F238E27FC236}">
                <a16:creationId xmlns:a16="http://schemas.microsoft.com/office/drawing/2014/main" id="{3E900B71-CB99-4E48-9CC5-737CCC9B887D}"/>
              </a:ext>
            </a:extLst>
          </p:cNvPr>
          <p:cNvSpPr txBox="1"/>
          <p:nvPr/>
        </p:nvSpPr>
        <p:spPr>
          <a:xfrm>
            <a:off x="76200" y="6286779"/>
            <a:ext cx="8670680" cy="584775"/>
          </a:xfrm>
          <a:prstGeom prst="rect">
            <a:avLst/>
          </a:prstGeom>
          <a:noFill/>
        </p:spPr>
        <p:txBody>
          <a:bodyPr wrap="square" rtlCol="0">
            <a:spAutoFit/>
          </a:bodyPr>
          <a:lstStyle/>
          <a:p>
            <a:r>
              <a:rPr lang="en-US" sz="3200" dirty="0">
                <a:solidFill>
                  <a:srgbClr val="000000"/>
                </a:solidFill>
              </a:rPr>
              <a:t>Following the Graded Approach  based on Risk </a:t>
            </a:r>
            <a:endParaRPr lang="en-GB" sz="3200" dirty="0">
              <a:solidFill>
                <a:srgbClr val="000000"/>
              </a:solidFill>
            </a:endParaRPr>
          </a:p>
        </p:txBody>
      </p:sp>
    </p:spTree>
    <p:extLst>
      <p:ext uri="{BB962C8B-B14F-4D97-AF65-F5344CB8AC3E}">
        <p14:creationId xmlns:p14="http://schemas.microsoft.com/office/powerpoint/2010/main" val="16843208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2">
                                            <p:txEl>
                                              <p:pRg st="1" end="1"/>
                                            </p:txEl>
                                          </p:spTgt>
                                        </p:tgtEl>
                                        <p:attrNameLst>
                                          <p:attrName>style.visibility</p:attrName>
                                        </p:attrNameLst>
                                      </p:cBhvr>
                                      <p:to>
                                        <p:strVal val="visible"/>
                                      </p:to>
                                    </p:set>
                                    <p:anim calcmode="lin" valueType="num">
                                      <p:cBhvr additive="base">
                                        <p:cTn id="14" dur="500" fill="hold"/>
                                        <p:tgtEl>
                                          <p:spTgt spid="42">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2">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2">
                                            <p:txEl>
                                              <p:pRg st="2" end="2"/>
                                            </p:txEl>
                                          </p:spTgt>
                                        </p:tgtEl>
                                        <p:attrNameLst>
                                          <p:attrName>style.visibility</p:attrName>
                                        </p:attrNameLst>
                                      </p:cBhvr>
                                      <p:to>
                                        <p:strVal val="visible"/>
                                      </p:to>
                                    </p:set>
                                    <p:anim calcmode="lin" valueType="num">
                                      <p:cBhvr additive="base">
                                        <p:cTn id="18" dur="500" fill="hold"/>
                                        <p:tgtEl>
                                          <p:spTgt spid="42">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2">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42">
                                            <p:txEl>
                                              <p:pRg st="3" end="3"/>
                                            </p:txEl>
                                          </p:spTgt>
                                        </p:tgtEl>
                                        <p:attrNameLst>
                                          <p:attrName>style.visibility</p:attrName>
                                        </p:attrNameLst>
                                      </p:cBhvr>
                                      <p:to>
                                        <p:strVal val="visible"/>
                                      </p:to>
                                    </p:set>
                                    <p:anim calcmode="lin" valueType="num">
                                      <p:cBhvr additive="base">
                                        <p:cTn id="22" dur="500" fill="hold"/>
                                        <p:tgtEl>
                                          <p:spTgt spid="42">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2">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42">
                                            <p:txEl>
                                              <p:pRg st="4" end="4"/>
                                            </p:txEl>
                                          </p:spTgt>
                                        </p:tgtEl>
                                        <p:attrNameLst>
                                          <p:attrName>style.visibility</p:attrName>
                                        </p:attrNameLst>
                                      </p:cBhvr>
                                      <p:to>
                                        <p:strVal val="visible"/>
                                      </p:to>
                                    </p:set>
                                    <p:anim calcmode="lin" valueType="num">
                                      <p:cBhvr additive="base">
                                        <p:cTn id="26" dur="500" fill="hold"/>
                                        <p:tgtEl>
                                          <p:spTgt spid="42">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42">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42">
                                            <p:txEl>
                                              <p:pRg st="5" end="5"/>
                                            </p:txEl>
                                          </p:spTgt>
                                        </p:tgtEl>
                                        <p:attrNameLst>
                                          <p:attrName>style.visibility</p:attrName>
                                        </p:attrNameLst>
                                      </p:cBhvr>
                                      <p:to>
                                        <p:strVal val="visible"/>
                                      </p:to>
                                    </p:set>
                                    <p:anim calcmode="lin" valueType="num">
                                      <p:cBhvr additive="base">
                                        <p:cTn id="30" dur="500" fill="hold"/>
                                        <p:tgtEl>
                                          <p:spTgt spid="42">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374" y="3178401"/>
            <a:ext cx="2219970" cy="2922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27984" y="1268760"/>
            <a:ext cx="4176463" cy="5232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800" dirty="0"/>
              <a:t>Avoid  Accidents  </a:t>
            </a:r>
          </a:p>
        </p:txBody>
      </p:sp>
      <p:pic>
        <p:nvPicPr>
          <p:cNvPr id="6" name="Picture 2" descr="D:\2012 Misión a Venezuela\04 P R CT\Imagen exposiciion accidental niño 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73" y="3160422"/>
            <a:ext cx="2557300" cy="177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3-87A Thymoma PA CX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251520" y="1372464"/>
            <a:ext cx="1975895" cy="1871460"/>
          </a:xfrm>
          <a:noFill/>
        </p:spPr>
      </p:pic>
      <p:pic>
        <p:nvPicPr>
          <p:cNvPr id="8" name="Picture 3" descr="3-87A Thymoma PA CXR"/>
          <p:cNvPicPr>
            <a:picLocks noChangeAspect="1" noChangeArrowheads="1"/>
          </p:cNvPicPr>
          <p:nvPr/>
        </p:nvPicPr>
        <p:blipFill>
          <a:blip r:embed="rId4" cstate="print">
            <a:lum bright="-44000"/>
            <a:extLst>
              <a:ext uri="{28A0092B-C50C-407E-A947-70E740481C1C}">
                <a14:useLocalDpi xmlns:a14="http://schemas.microsoft.com/office/drawing/2010/main" val="0"/>
              </a:ext>
            </a:extLst>
          </a:blip>
          <a:srcRect/>
          <a:stretch>
            <a:fillRect/>
          </a:stretch>
        </p:blipFill>
        <p:spPr>
          <a:xfrm>
            <a:off x="1555095" y="2767962"/>
            <a:ext cx="1976319" cy="1871861"/>
          </a:xfrm>
          <a:prstGeom prst="rect">
            <a:avLst/>
          </a:prstGeom>
          <a:noFill/>
        </p:spPr>
      </p:pic>
      <p:sp>
        <p:nvSpPr>
          <p:cNvPr id="9" name="TextBox 8"/>
          <p:cNvSpPr txBox="1"/>
          <p:nvPr/>
        </p:nvSpPr>
        <p:spPr>
          <a:xfrm>
            <a:off x="219046" y="4793374"/>
            <a:ext cx="3312368" cy="95410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en-US"/>
            </a:defPPr>
            <a:lvl1pPr algn="ctr">
              <a:defRPr sz="2800"/>
            </a:lvl1pPr>
          </a:lstStyle>
          <a:p>
            <a:r>
              <a:rPr lang="en-US" dirty="0"/>
              <a:t>Good Practices with less doses </a:t>
            </a:r>
          </a:p>
        </p:txBody>
      </p:sp>
      <p:sp>
        <p:nvSpPr>
          <p:cNvPr id="10" name="TextBox 9"/>
          <p:cNvSpPr txBox="1"/>
          <p:nvPr/>
        </p:nvSpPr>
        <p:spPr>
          <a:xfrm>
            <a:off x="993783" y="116631"/>
            <a:ext cx="7700712" cy="646331"/>
          </a:xfrm>
          <a:prstGeom prst="rect">
            <a:avLst/>
          </a:prstGeom>
          <a:noFill/>
        </p:spPr>
        <p:txBody>
          <a:bodyPr wrap="square" rtlCol="0">
            <a:spAutoFit/>
          </a:bodyPr>
          <a:lstStyle/>
          <a:p>
            <a:r>
              <a:rPr lang="en-GB" sz="3600" dirty="0">
                <a:solidFill>
                  <a:srgbClr val="000099"/>
                </a:solidFill>
              </a:rPr>
              <a:t>Objectives Regulatory Programme</a:t>
            </a:r>
          </a:p>
        </p:txBody>
      </p:sp>
      <p:pic>
        <p:nvPicPr>
          <p:cNvPr id="11"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64088" y="4932860"/>
            <a:ext cx="1929911" cy="185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black">
          <a:xfrm>
            <a:off x="4073898" y="5176615"/>
            <a:ext cx="1387824" cy="110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373" y="3331951"/>
            <a:ext cx="2219970" cy="2922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D:\2012 Misión a Venezuela\04 P R CT\Imagen exposiciion accidental niño 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72" y="3313972"/>
            <a:ext cx="2557300" cy="177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a:off x="3980044" y="1000804"/>
            <a:ext cx="0" cy="58033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6037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8194-47B0-49B0-A347-6D8C2569903E}"/>
              </a:ext>
            </a:extLst>
          </p:cNvPr>
          <p:cNvSpPr>
            <a:spLocks noGrp="1"/>
          </p:cNvSpPr>
          <p:nvPr>
            <p:ph type="title"/>
          </p:nvPr>
        </p:nvSpPr>
        <p:spPr>
          <a:xfrm>
            <a:off x="251520" y="355104"/>
            <a:ext cx="6120680" cy="864096"/>
          </a:xfrm>
        </p:spPr>
        <p:txBody>
          <a:bodyPr>
            <a:normAutofit fontScale="90000"/>
          </a:bodyPr>
          <a:lstStyle/>
          <a:p>
            <a:r>
              <a:rPr lang="en-US" dirty="0"/>
              <a:t>Assessment</a:t>
            </a:r>
            <a:br>
              <a:rPr lang="en-US" dirty="0"/>
            </a:br>
            <a:r>
              <a:rPr lang="en-US" dirty="0"/>
              <a:t>screening in </a:t>
            </a:r>
            <a:br>
              <a:rPr lang="en-US" dirty="0"/>
            </a:br>
            <a:r>
              <a:rPr lang="en-US" dirty="0"/>
              <a:t>mammography </a:t>
            </a:r>
            <a:endParaRPr lang="en-GB" dirty="0"/>
          </a:p>
        </p:txBody>
      </p:sp>
      <p:pic>
        <p:nvPicPr>
          <p:cNvPr id="6" name="Content Placeholder 5">
            <a:extLst>
              <a:ext uri="{FF2B5EF4-FFF2-40B4-BE49-F238E27FC236}">
                <a16:creationId xmlns:a16="http://schemas.microsoft.com/office/drawing/2014/main" id="{BBADA99D-581D-4C37-8F57-979A895FF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743200"/>
            <a:ext cx="5503528" cy="3581400"/>
          </a:xfrm>
        </p:spPr>
      </p:pic>
      <p:sp>
        <p:nvSpPr>
          <p:cNvPr id="4" name="Slide Number Placeholder 3">
            <a:extLst>
              <a:ext uri="{FF2B5EF4-FFF2-40B4-BE49-F238E27FC236}">
                <a16:creationId xmlns:a16="http://schemas.microsoft.com/office/drawing/2014/main" id="{38DB834C-7C52-475A-826B-3A5ECFBC82F5}"/>
              </a:ext>
            </a:extLst>
          </p:cNvPr>
          <p:cNvSpPr>
            <a:spLocks noGrp="1"/>
          </p:cNvSpPr>
          <p:nvPr>
            <p:ph type="sldNum" sz="quarter" idx="12"/>
          </p:nvPr>
        </p:nvSpPr>
        <p:spPr/>
        <p:txBody>
          <a:bodyPr/>
          <a:lstStyle/>
          <a:p>
            <a:fld id="{23A0628E-C12F-4F8C-9895-BCD5E30100D3}" type="slidenum">
              <a:rPr lang="en-US" smtClean="0"/>
              <a:pPr/>
              <a:t>12</a:t>
            </a:fld>
            <a:endParaRPr lang="en-US" dirty="0"/>
          </a:p>
        </p:txBody>
      </p:sp>
      <p:pic>
        <p:nvPicPr>
          <p:cNvPr id="8" name="Picture 7">
            <a:extLst>
              <a:ext uri="{FF2B5EF4-FFF2-40B4-BE49-F238E27FC236}">
                <a16:creationId xmlns:a16="http://schemas.microsoft.com/office/drawing/2014/main" id="{6C892A7F-863F-48AA-9EA0-33DFBA6C5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424128"/>
            <a:ext cx="1265827" cy="955551"/>
          </a:xfrm>
          <a:prstGeom prst="rect">
            <a:avLst/>
          </a:prstGeom>
        </p:spPr>
      </p:pic>
      <p:pic>
        <p:nvPicPr>
          <p:cNvPr id="10" name="Picture 9">
            <a:extLst>
              <a:ext uri="{FF2B5EF4-FFF2-40B4-BE49-F238E27FC236}">
                <a16:creationId xmlns:a16="http://schemas.microsoft.com/office/drawing/2014/main" id="{D433D018-DF93-4864-9B06-2819F2EC11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387604"/>
            <a:ext cx="2580138" cy="799096"/>
          </a:xfrm>
          <a:prstGeom prst="rect">
            <a:avLst/>
          </a:prstGeom>
        </p:spPr>
      </p:pic>
      <p:sp>
        <p:nvSpPr>
          <p:cNvPr id="11" name="TextBox 10">
            <a:extLst>
              <a:ext uri="{FF2B5EF4-FFF2-40B4-BE49-F238E27FC236}">
                <a16:creationId xmlns:a16="http://schemas.microsoft.com/office/drawing/2014/main" id="{8D460661-57F8-42E4-9B5C-43D1B08034EC}"/>
              </a:ext>
            </a:extLst>
          </p:cNvPr>
          <p:cNvSpPr txBox="1"/>
          <p:nvPr/>
        </p:nvSpPr>
        <p:spPr>
          <a:xfrm>
            <a:off x="6172200" y="2517963"/>
            <a:ext cx="2667000" cy="4031873"/>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rPr>
              <a:t>80 %</a:t>
            </a:r>
            <a:r>
              <a:rPr lang="en-US" sz="3200" dirty="0"/>
              <a:t> of the </a:t>
            </a:r>
            <a:r>
              <a:rPr lang="en-US" sz="3200" dirty="0" err="1"/>
              <a:t>equipments</a:t>
            </a:r>
            <a:r>
              <a:rPr lang="en-US" sz="3200" dirty="0"/>
              <a:t> provided an inappropriate image for a Correct Clinical diagnosis </a:t>
            </a:r>
            <a:endParaRPr lang="en-GB" sz="3200" dirty="0"/>
          </a:p>
        </p:txBody>
      </p:sp>
      <p:sp>
        <p:nvSpPr>
          <p:cNvPr id="12" name="TextBox 11">
            <a:extLst>
              <a:ext uri="{FF2B5EF4-FFF2-40B4-BE49-F238E27FC236}">
                <a16:creationId xmlns:a16="http://schemas.microsoft.com/office/drawing/2014/main" id="{1EF3D6E2-2E1B-4E0E-A019-A2D8CCBE40FB}"/>
              </a:ext>
            </a:extLst>
          </p:cNvPr>
          <p:cNvSpPr txBox="1"/>
          <p:nvPr/>
        </p:nvSpPr>
        <p:spPr>
          <a:xfrm>
            <a:off x="350415" y="1683915"/>
            <a:ext cx="4267200" cy="523220"/>
          </a:xfrm>
          <a:prstGeom prst="rect">
            <a:avLst/>
          </a:prstGeom>
          <a:noFill/>
        </p:spPr>
        <p:txBody>
          <a:bodyPr wrap="square" rtlCol="0">
            <a:spAutoFit/>
          </a:bodyPr>
          <a:lstStyle/>
          <a:p>
            <a:r>
              <a:rPr lang="en-US" sz="2800" dirty="0">
                <a:solidFill>
                  <a:srgbClr val="FF0000"/>
                </a:solidFill>
              </a:rPr>
              <a:t>3 Countries </a:t>
            </a:r>
            <a:endParaRPr lang="en-GB" sz="2800" dirty="0">
              <a:solidFill>
                <a:srgbClr val="FF0000"/>
              </a:solidFill>
            </a:endParaRPr>
          </a:p>
        </p:txBody>
      </p:sp>
    </p:spTree>
    <p:extLst>
      <p:ext uri="{BB962C8B-B14F-4D97-AF65-F5344CB8AC3E}">
        <p14:creationId xmlns:p14="http://schemas.microsoft.com/office/powerpoint/2010/main" val="285296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847" y="32978"/>
            <a:ext cx="7921625" cy="908050"/>
          </a:xfrm>
        </p:spPr>
        <p:txBody>
          <a:bodyPr/>
          <a:lstStyle/>
          <a:p>
            <a:r>
              <a:rPr lang="en-US" sz="4000" dirty="0"/>
              <a:t>Objective = Ensure Safety</a:t>
            </a:r>
          </a:p>
        </p:txBody>
      </p:sp>
      <p:sp>
        <p:nvSpPr>
          <p:cNvPr id="3" name="Slide Number Placeholder 2"/>
          <p:cNvSpPr>
            <a:spLocks noGrp="1"/>
          </p:cNvSpPr>
          <p:nvPr>
            <p:ph type="sldNum" sz="quarter" idx="10"/>
          </p:nvPr>
        </p:nvSpPr>
        <p:spPr/>
        <p:txBody>
          <a:bodyPr/>
          <a:lstStyle/>
          <a:p>
            <a:fld id="{BC571F71-7296-43B6-9AEC-18E02CA7A237}" type="slidenum">
              <a:rPr lang="en-GB" smtClean="0"/>
              <a:pPr/>
              <a:t>13</a:t>
            </a:fld>
            <a:endParaRPr lang="en-GB"/>
          </a:p>
        </p:txBody>
      </p:sp>
      <p:pic>
        <p:nvPicPr>
          <p:cNvPr id="3074" name="Picture 2" descr="http://www.amawebs.com/storage/photos/m66br44citxb.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7112" y="879320"/>
            <a:ext cx="5413739" cy="1787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83749"/>
            <a:ext cx="3708412" cy="3785652"/>
          </a:xfrm>
          <a:prstGeom prst="rect">
            <a:avLst/>
          </a:prstGeom>
          <a:noFill/>
        </p:spPr>
        <p:txBody>
          <a:bodyPr wrap="square" rtlCol="0">
            <a:spAutoFit/>
          </a:bodyPr>
          <a:lstStyle/>
          <a:p>
            <a:r>
              <a:rPr lang="en-US" sz="4000" dirty="0">
                <a:solidFill>
                  <a:schemeClr val="tx1"/>
                </a:solidFill>
              </a:rPr>
              <a:t>     Workers</a:t>
            </a:r>
          </a:p>
          <a:p>
            <a:endParaRPr lang="en-US" sz="4000" dirty="0">
              <a:solidFill>
                <a:schemeClr val="tx1"/>
              </a:solidFill>
            </a:endParaRPr>
          </a:p>
          <a:p>
            <a:endParaRPr lang="en-US" sz="4000" dirty="0">
              <a:solidFill>
                <a:schemeClr val="tx1"/>
              </a:solidFill>
            </a:endParaRPr>
          </a:p>
          <a:p>
            <a:endParaRPr lang="en-US" sz="4000" dirty="0">
              <a:solidFill>
                <a:schemeClr val="tx1"/>
              </a:solidFill>
            </a:endParaRPr>
          </a:p>
          <a:p>
            <a:endParaRPr lang="en-US" sz="4000" dirty="0">
              <a:solidFill>
                <a:schemeClr val="tx1"/>
              </a:solidFill>
            </a:endParaRPr>
          </a:p>
          <a:p>
            <a:endParaRPr lang="en-US" sz="4000" dirty="0">
              <a:solidFill>
                <a:schemeClr val="tx1"/>
              </a:solidFill>
            </a:endParaRPr>
          </a:p>
        </p:txBody>
      </p:sp>
      <p:pic>
        <p:nvPicPr>
          <p:cNvPr id="3076" name="Picture 4" descr="http://fotos01.farodevigo.es/2014/04/29/646x260/radioterapia-azul.29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7111" y="2831646"/>
            <a:ext cx="5413739" cy="1467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9646" y="3281299"/>
            <a:ext cx="2592288" cy="1323439"/>
          </a:xfrm>
          <a:prstGeom prst="rect">
            <a:avLst/>
          </a:prstGeom>
          <a:noFill/>
        </p:spPr>
        <p:txBody>
          <a:bodyPr wrap="square" rtlCol="0">
            <a:spAutoFit/>
          </a:bodyPr>
          <a:lstStyle>
            <a:defPPr>
              <a:defRPr lang="en-GB"/>
            </a:defPPr>
            <a:lvl1pPr>
              <a:defRPr sz="4000">
                <a:solidFill>
                  <a:schemeClr val="tx1"/>
                </a:solidFill>
              </a:defRPr>
            </a:lvl1pPr>
          </a:lstStyle>
          <a:p>
            <a:r>
              <a:rPr lang="es-ES_tradnl" dirty="0" err="1"/>
              <a:t>Patients</a:t>
            </a:r>
            <a:endParaRPr lang="es-ES_tradnl" dirty="0"/>
          </a:p>
          <a:p>
            <a:endParaRPr lang="en-GB" dirty="0"/>
          </a:p>
        </p:txBody>
      </p:sp>
      <p:sp>
        <p:nvSpPr>
          <p:cNvPr id="9" name="TextBox 8"/>
          <p:cNvSpPr txBox="1"/>
          <p:nvPr/>
        </p:nvSpPr>
        <p:spPr>
          <a:xfrm>
            <a:off x="683568" y="5164321"/>
            <a:ext cx="2592288" cy="1323439"/>
          </a:xfrm>
          <a:prstGeom prst="rect">
            <a:avLst/>
          </a:prstGeom>
          <a:noFill/>
        </p:spPr>
        <p:txBody>
          <a:bodyPr wrap="square" rtlCol="0">
            <a:spAutoFit/>
          </a:bodyPr>
          <a:lstStyle>
            <a:defPPr>
              <a:defRPr lang="en-GB"/>
            </a:defPPr>
            <a:lvl1pPr>
              <a:defRPr sz="4000">
                <a:solidFill>
                  <a:schemeClr val="tx1"/>
                </a:solidFill>
              </a:defRPr>
            </a:lvl1pPr>
          </a:lstStyle>
          <a:p>
            <a:r>
              <a:rPr lang="es-ES_tradnl" dirty="0" err="1"/>
              <a:t>Públic</a:t>
            </a:r>
            <a:endParaRPr lang="es-ES_tradnl" dirty="0"/>
          </a:p>
          <a:p>
            <a:endParaRPr lang="es-ES_tradnl" dirty="0"/>
          </a:p>
        </p:txBody>
      </p:sp>
      <p:sp>
        <p:nvSpPr>
          <p:cNvPr id="6" name="Rectangle 5"/>
          <p:cNvSpPr/>
          <p:nvPr/>
        </p:nvSpPr>
        <p:spPr bwMode="auto">
          <a:xfrm>
            <a:off x="3463039" y="6597352"/>
            <a:ext cx="5429441" cy="133348"/>
          </a:xfrm>
          <a:prstGeom prst="rect">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3000" b="1" i="0" u="none" strike="noStrike" cap="none" normalizeH="0" baseline="0">
              <a:ln>
                <a:noFill/>
              </a:ln>
              <a:solidFill>
                <a:schemeClr val="bg1"/>
              </a:solidFill>
              <a:effectLst>
                <a:outerShdw blurRad="38100" dist="38100" dir="2700000" algn="tl">
                  <a:srgbClr val="000000">
                    <a:alpha val="43137"/>
                  </a:srgbClr>
                </a:outerShdw>
              </a:effectLst>
              <a:latin typeface="Arial" charset="0"/>
              <a:cs typeface="Arial" charset="0"/>
            </a:endParaRPr>
          </a:p>
        </p:txBody>
      </p:sp>
      <p:pic>
        <p:nvPicPr>
          <p:cNvPr id="10" name="Picture 9">
            <a:extLst>
              <a:ext uri="{FF2B5EF4-FFF2-40B4-BE49-F238E27FC236}">
                <a16:creationId xmlns:a16="http://schemas.microsoft.com/office/drawing/2014/main" id="{08DD6021-49D7-483A-959C-7A928A5F3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7112" y="4575919"/>
            <a:ext cx="5413738" cy="2236631"/>
          </a:xfrm>
          <a:prstGeom prst="rect">
            <a:avLst/>
          </a:prstGeom>
        </p:spPr>
      </p:pic>
    </p:spTree>
    <p:extLst>
      <p:ext uri="{BB962C8B-B14F-4D97-AF65-F5344CB8AC3E}">
        <p14:creationId xmlns:p14="http://schemas.microsoft.com/office/powerpoint/2010/main" val="3070358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SR part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67650"/>
            <a:ext cx="3068774" cy="4595640"/>
          </a:xfrm>
          <a:prstGeom prst="rect">
            <a:avLst/>
          </a:prstGeom>
          <a:solidFill>
            <a:srgbClr val="FFFFFF">
              <a:shade val="85000"/>
            </a:srgbClr>
          </a:solidFill>
          <a:ln w="190500" cap="rnd">
            <a:solidFill>
              <a:srgbClr val="FFFFFF"/>
            </a:solidFill>
          </a:ln>
          <a:effectLst>
            <a:outerShdw blurRad="76200" dir="18900000" sy="23000" kx="-1200000" algn="bl" rotWithShape="0">
              <a:prstClr val="black">
                <a:alpha val="20000"/>
              </a:prst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Rectangle 1"/>
          <p:cNvSpPr/>
          <p:nvPr/>
        </p:nvSpPr>
        <p:spPr>
          <a:xfrm>
            <a:off x="3923928" y="1240397"/>
            <a:ext cx="4932040" cy="861774"/>
          </a:xfrm>
          <a:prstGeom prst="rect">
            <a:avLst/>
          </a:prstGeom>
        </p:spPr>
        <p:txBody>
          <a:bodyPr wrap="square">
            <a:spAutoFit/>
          </a:bodyPr>
          <a:lstStyle/>
          <a:p>
            <a:pPr algn="l"/>
            <a:r>
              <a:rPr lang="en-US" sz="1600" dirty="0">
                <a:solidFill>
                  <a:schemeClr val="tx1"/>
                </a:solidFill>
              </a:rPr>
              <a:t>The </a:t>
            </a:r>
            <a:r>
              <a:rPr lang="en-US" sz="1600" dirty="0">
                <a:solidFill>
                  <a:srgbClr val="FF0000"/>
                </a:solidFill>
              </a:rPr>
              <a:t>prime responsibility </a:t>
            </a:r>
            <a:r>
              <a:rPr lang="en-US" sz="1600" dirty="0">
                <a:solidFill>
                  <a:schemeClr val="tx1"/>
                </a:solidFill>
              </a:rPr>
              <a:t>for safety must rest with the person or organization responsible for facilities and activities.</a:t>
            </a:r>
            <a:endParaRPr lang="en-GB" sz="1600" dirty="0">
              <a:solidFill>
                <a:schemeClr val="tx1"/>
              </a:solidFill>
            </a:endParaRPr>
          </a:p>
        </p:txBody>
      </p:sp>
      <p:sp>
        <p:nvSpPr>
          <p:cNvPr id="3" name="Rectangle 2"/>
          <p:cNvSpPr/>
          <p:nvPr/>
        </p:nvSpPr>
        <p:spPr>
          <a:xfrm>
            <a:off x="3905860" y="2420888"/>
            <a:ext cx="4752528" cy="1323439"/>
          </a:xfrm>
          <a:prstGeom prst="rect">
            <a:avLst/>
          </a:prstGeom>
        </p:spPr>
        <p:txBody>
          <a:bodyPr wrap="square">
            <a:spAutoFit/>
          </a:bodyPr>
          <a:lstStyle/>
          <a:p>
            <a:pPr algn="l"/>
            <a:r>
              <a:rPr lang="en-GB" sz="1600" dirty="0">
                <a:solidFill>
                  <a:schemeClr val="tx1"/>
                </a:solidFill>
              </a:rPr>
              <a:t>In the case </a:t>
            </a:r>
            <a:r>
              <a:rPr lang="en-US" sz="1600" dirty="0">
                <a:solidFill>
                  <a:schemeClr val="tx1"/>
                </a:solidFill>
              </a:rPr>
              <a:t>of medical exposures….., </a:t>
            </a:r>
            <a:r>
              <a:rPr lang="en-US" sz="1600" dirty="0">
                <a:solidFill>
                  <a:srgbClr val="FF0000"/>
                </a:solidFill>
              </a:rPr>
              <a:t>primary responsibility for protection and safety for patients</a:t>
            </a:r>
            <a:r>
              <a:rPr lang="en-US" sz="1600" dirty="0">
                <a:solidFill>
                  <a:schemeClr val="tx1"/>
                </a:solidFill>
              </a:rPr>
              <a:t> lies with the health professional responsible for administration of the radiation dose.</a:t>
            </a:r>
            <a:endParaRPr lang="en-GB" sz="1600" dirty="0">
              <a:solidFill>
                <a:schemeClr val="tx1"/>
              </a:solidFill>
            </a:endParaRPr>
          </a:p>
        </p:txBody>
      </p:sp>
      <p:sp>
        <p:nvSpPr>
          <p:cNvPr id="4" name="Rectangle 3"/>
          <p:cNvSpPr/>
          <p:nvPr/>
        </p:nvSpPr>
        <p:spPr>
          <a:xfrm>
            <a:off x="3905860" y="4019580"/>
            <a:ext cx="4842604" cy="1569660"/>
          </a:xfrm>
          <a:prstGeom prst="rect">
            <a:avLst/>
          </a:prstGeom>
        </p:spPr>
        <p:txBody>
          <a:bodyPr wrap="square">
            <a:spAutoFit/>
          </a:bodyPr>
          <a:lstStyle/>
          <a:p>
            <a:pPr algn="l"/>
            <a:r>
              <a:rPr lang="en-US" sz="1600" dirty="0">
                <a:solidFill>
                  <a:schemeClr val="tx1"/>
                </a:solidFill>
              </a:rPr>
              <a:t>There is a need for generic </a:t>
            </a:r>
            <a:r>
              <a:rPr lang="en-US" sz="1600" dirty="0">
                <a:solidFill>
                  <a:srgbClr val="FF0000"/>
                </a:solidFill>
              </a:rPr>
              <a:t>justification</a:t>
            </a:r>
            <a:r>
              <a:rPr lang="en-US" sz="1600" dirty="0">
                <a:solidFill>
                  <a:schemeClr val="tx1"/>
                </a:solidFill>
              </a:rPr>
              <a:t>, to be carried out by the health authority in conjunction with appropriate professional bodies, of a given radiological procedure. This applies to the justification of new technologies and techniques as they evolve</a:t>
            </a:r>
            <a:endParaRPr lang="en-GB" sz="1600" dirty="0">
              <a:solidFill>
                <a:schemeClr val="tx1"/>
              </a:solidFill>
            </a:endParaRPr>
          </a:p>
        </p:txBody>
      </p:sp>
      <p:sp>
        <p:nvSpPr>
          <p:cNvPr id="5" name="TextBox 4">
            <a:extLst>
              <a:ext uri="{FF2B5EF4-FFF2-40B4-BE49-F238E27FC236}">
                <a16:creationId xmlns:a16="http://schemas.microsoft.com/office/drawing/2014/main" id="{6A5C5E36-65A7-431B-9A16-C6A3A964F903}"/>
              </a:ext>
            </a:extLst>
          </p:cNvPr>
          <p:cNvSpPr txBox="1"/>
          <p:nvPr/>
        </p:nvSpPr>
        <p:spPr>
          <a:xfrm rot="16200000">
            <a:off x="4236997" y="-3779565"/>
            <a:ext cx="553998" cy="8598344"/>
          </a:xfrm>
          <a:prstGeom prst="rect">
            <a:avLst/>
          </a:prstGeom>
          <a:noFill/>
        </p:spPr>
        <p:txBody>
          <a:bodyPr vert="eaVert" wrap="square" rtlCol="0">
            <a:spAutoFit/>
          </a:bodyPr>
          <a:lstStyle/>
          <a:p>
            <a:r>
              <a:rPr lang="en-US" sz="2400" dirty="0"/>
              <a:t>Regulatory </a:t>
            </a:r>
            <a:r>
              <a:rPr lang="en-US" sz="2400" dirty="0" err="1"/>
              <a:t>Programme</a:t>
            </a:r>
            <a:r>
              <a:rPr lang="en-US" sz="2400" dirty="0"/>
              <a:t> should provide adequate requirements </a:t>
            </a:r>
            <a:endParaRPr lang="en-GB" sz="2400" dirty="0"/>
          </a:p>
        </p:txBody>
      </p:sp>
    </p:spTree>
    <p:extLst>
      <p:ext uri="{BB962C8B-B14F-4D97-AF65-F5344CB8AC3E}">
        <p14:creationId xmlns:p14="http://schemas.microsoft.com/office/powerpoint/2010/main" val="299784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2"/>
          <p:cNvSpPr>
            <a:spLocks noGrp="1" noChangeArrowheads="1"/>
          </p:cNvSpPr>
          <p:nvPr>
            <p:ph type="title"/>
          </p:nvPr>
        </p:nvSpPr>
        <p:spPr/>
        <p:txBody>
          <a:bodyPr>
            <a:normAutofit fontScale="90000"/>
          </a:bodyPr>
          <a:lstStyle/>
          <a:p>
            <a:pPr eaLnBrk="1" hangingPunct="1"/>
            <a:r>
              <a:rPr lang="en-GB" dirty="0"/>
              <a:t>Avoid Radiological accidents</a:t>
            </a:r>
            <a:endParaRPr lang="fi-FI" dirty="0"/>
          </a:p>
        </p:txBody>
      </p:sp>
      <p:pic>
        <p:nvPicPr>
          <p:cNvPr id="65539"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71" y="1308844"/>
            <a:ext cx="1981200" cy="304641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7131" y="1377949"/>
            <a:ext cx="2019300" cy="3037633"/>
          </a:xfrm>
          <a:prstGeom prst="rect">
            <a:avLst/>
          </a:prstGeom>
          <a:noFill/>
          <a:ln w="3175">
            <a:solidFill>
              <a:schemeClr val="tx1"/>
            </a:solid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1"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008" y="1340768"/>
            <a:ext cx="2044212" cy="3070225"/>
          </a:xfrm>
          <a:prstGeom prst="rect">
            <a:avLst/>
          </a:prstGeom>
          <a:noFill/>
          <a:ln w="3175">
            <a:solidFill>
              <a:schemeClr val="tx1"/>
            </a:solid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2"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50477" y="1308844"/>
            <a:ext cx="2033954" cy="3106738"/>
          </a:xfrm>
          <a:prstGeom prst="rect">
            <a:avLst/>
          </a:prstGeom>
          <a:noFill/>
          <a:ln w="3175">
            <a:solidFill>
              <a:schemeClr val="tx1"/>
            </a:solid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3" name="Picture 8"/>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36296" y="3304743"/>
            <a:ext cx="1981200" cy="3048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4" name="Picture 9"/>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39008" y="3311093"/>
            <a:ext cx="1905000" cy="30416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5"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0217" y="3289828"/>
            <a:ext cx="2113551" cy="3062916"/>
          </a:xfrm>
          <a:prstGeom prst="rect">
            <a:avLst/>
          </a:prstGeom>
          <a:noFill/>
          <a:ln w="3175">
            <a:solidFill>
              <a:schemeClr val="tx1"/>
            </a:solid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6" name="Picture 11"/>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55931" y="3304743"/>
            <a:ext cx="1981200" cy="3048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3"/>
          <p:cNvSpPr>
            <a:spLocks noGrp="1"/>
          </p:cNvSpPr>
          <p:nvPr>
            <p:ph type="sldNum" sz="quarter" idx="10"/>
          </p:nvPr>
        </p:nvSpPr>
        <p:spPr>
          <a:xfrm>
            <a:off x="7843838" y="6475413"/>
            <a:ext cx="658812" cy="476250"/>
          </a:xfrm>
        </p:spPr>
        <p:txBody>
          <a:bodyPr/>
          <a:lstStyle/>
          <a:p>
            <a:pPr eaLnBrk="1" hangingPunct="1"/>
            <a:fld id="{EAC00555-1992-4629-ADBB-830AA6984D32}" type="slidenum">
              <a:rPr lang="en-GB" sz="1400" b="0" smtClean="0">
                <a:solidFill>
                  <a:schemeClr val="accent2"/>
                </a:solidFill>
              </a:rPr>
              <a:pPr eaLnBrk="1" hangingPunct="1"/>
              <a:t>15</a:t>
            </a:fld>
            <a:endParaRPr lang="en-GB" sz="1400" b="0" dirty="0">
              <a:solidFill>
                <a:schemeClr val="accent2"/>
              </a:solidFill>
            </a:endParaRPr>
          </a:p>
        </p:txBody>
      </p:sp>
    </p:spTree>
    <p:extLst>
      <p:ext uri="{BB962C8B-B14F-4D97-AF65-F5344CB8AC3E}">
        <p14:creationId xmlns:p14="http://schemas.microsoft.com/office/powerpoint/2010/main" val="31238042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a:t>Costa Rica</a:t>
            </a:r>
            <a:br>
              <a:rPr lang="en-GB" dirty="0"/>
            </a:br>
            <a:r>
              <a:rPr lang="en-US" dirty="0"/>
              <a:t>Miscalibration of beam</a:t>
            </a:r>
            <a:r>
              <a:rPr lang="en-GB" dirty="0"/>
              <a:t> </a:t>
            </a:r>
          </a:p>
        </p:txBody>
      </p:sp>
      <p:sp>
        <p:nvSpPr>
          <p:cNvPr id="5" name="Rectangle 3"/>
          <p:cNvSpPr txBox="1">
            <a:spLocks noChangeArrowheads="1"/>
          </p:cNvSpPr>
          <p:nvPr/>
        </p:nvSpPr>
        <p:spPr>
          <a:xfrm>
            <a:off x="250582" y="1268760"/>
            <a:ext cx="4393223" cy="4176464"/>
          </a:xfrm>
          <a:prstGeom prst="rect">
            <a:avLst/>
          </a:prstGeom>
          <a:noFill/>
          <a:ln/>
        </p:spPr>
        <p:txBody>
          <a:bodyPr lIns="92075" tIns="46038" rIns="92075" bIns="46038"/>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ts val="1800"/>
              </a:spcAft>
              <a:buFont typeface="Arial" pitchFamily="34" charset="0"/>
              <a:buNone/>
              <a:defRPr/>
            </a:pPr>
            <a:r>
              <a:rPr lang="en-US" sz="2400" dirty="0">
                <a:solidFill>
                  <a:srgbClr val="FF0000"/>
                </a:solidFill>
              </a:rPr>
              <a:t>115 patients overexposed </a:t>
            </a:r>
          </a:p>
          <a:p>
            <a:pPr marL="0" indent="0">
              <a:spcBef>
                <a:spcPct val="0"/>
              </a:spcBef>
              <a:spcAft>
                <a:spcPts val="1800"/>
              </a:spcAft>
              <a:buFont typeface="Arial" pitchFamily="34" charset="0"/>
              <a:buNone/>
              <a:defRPr/>
            </a:pPr>
            <a:r>
              <a:rPr lang="en-US" sz="2800" dirty="0">
                <a:solidFill>
                  <a:srgbClr val="000000"/>
                </a:solidFill>
              </a:rPr>
              <a:t>Clinical consequences:</a:t>
            </a:r>
          </a:p>
          <a:p>
            <a:pPr>
              <a:spcBef>
                <a:spcPct val="0"/>
              </a:spcBef>
              <a:defRPr/>
            </a:pPr>
            <a:r>
              <a:rPr lang="en-US" sz="2400" dirty="0">
                <a:solidFill>
                  <a:srgbClr val="000000"/>
                </a:solidFill>
              </a:rPr>
              <a:t>64 have Died becouse the overdose</a:t>
            </a:r>
          </a:p>
          <a:p>
            <a:pPr>
              <a:spcBef>
                <a:spcPct val="0"/>
              </a:spcBef>
              <a:defRPr/>
            </a:pPr>
            <a:r>
              <a:rPr lang="en-US" sz="2400" dirty="0">
                <a:solidFill>
                  <a:srgbClr val="000000"/>
                </a:solidFill>
              </a:rPr>
              <a:t>15 overdose to brain and spinal cord  with loss of ability to speak , see and walk</a:t>
            </a:r>
          </a:p>
          <a:p>
            <a:pPr>
              <a:spcBef>
                <a:spcPct val="0"/>
              </a:spcBef>
              <a:defRPr/>
            </a:pPr>
            <a:r>
              <a:rPr lang="en-US" sz="2400" dirty="0">
                <a:solidFill>
                  <a:srgbClr val="000000"/>
                </a:solidFill>
              </a:rPr>
              <a:t>People with quadriplegic results</a:t>
            </a:r>
          </a:p>
          <a:p>
            <a:pPr>
              <a:spcBef>
                <a:spcPct val="0"/>
              </a:spcBef>
              <a:defRPr/>
            </a:pPr>
            <a:r>
              <a:rPr lang="en-US" sz="2400" dirty="0">
                <a:solidFill>
                  <a:srgbClr val="000000"/>
                </a:solidFill>
              </a:rPr>
              <a:t>92 with Skin burned  </a:t>
            </a:r>
          </a:p>
          <a:p>
            <a:pPr marL="342900" lvl="1" indent="-342900">
              <a:spcBef>
                <a:spcPct val="0"/>
              </a:spcBef>
              <a:buFont typeface="Arial" pitchFamily="34" charset="0"/>
              <a:buChar char="•"/>
              <a:defRPr/>
            </a:pPr>
            <a:r>
              <a:rPr lang="en-US" sz="2400" dirty="0">
                <a:solidFill>
                  <a:srgbClr val="000000"/>
                </a:solidFill>
              </a:rPr>
              <a:t>Severe bloody diarrhea</a:t>
            </a:r>
          </a:p>
          <a:p>
            <a:pPr>
              <a:spcBef>
                <a:spcPct val="0"/>
              </a:spcBef>
              <a:defRPr/>
            </a:pPr>
            <a:endParaRPr lang="en-US" sz="2400" dirty="0">
              <a:solidFill>
                <a:schemeClr val="accent6"/>
              </a:solidFill>
            </a:endParaRPr>
          </a:p>
          <a:p>
            <a:pPr>
              <a:spcBef>
                <a:spcPct val="0"/>
              </a:spcBef>
              <a:defRPr/>
            </a:pPr>
            <a:endParaRPr lang="en-US" sz="2400" dirty="0">
              <a:solidFill>
                <a:schemeClr val="accent6"/>
              </a:solidFill>
            </a:endParaRPr>
          </a:p>
          <a:p>
            <a:pPr>
              <a:spcBef>
                <a:spcPct val="0"/>
              </a:spcBef>
              <a:defRPr/>
            </a:pPr>
            <a:endParaRPr lang="en-US" sz="2400" dirty="0">
              <a:solidFill>
                <a:schemeClr val="accent6"/>
              </a:solidFill>
            </a:endParaRPr>
          </a:p>
          <a:p>
            <a:pPr marL="0" indent="0">
              <a:spcBef>
                <a:spcPct val="0"/>
              </a:spcBef>
              <a:buFont typeface="Arial" pitchFamily="34" charset="0"/>
              <a:buNone/>
              <a:defRPr/>
            </a:pPr>
            <a:endParaRPr lang="en-US" sz="2400" dirty="0">
              <a:solidFill>
                <a:schemeClr val="accent6"/>
              </a:solidFill>
            </a:endParaRPr>
          </a:p>
          <a:p>
            <a:pPr>
              <a:spcBef>
                <a:spcPct val="0"/>
              </a:spcBef>
              <a:defRPr/>
            </a:pPr>
            <a:endParaRPr lang="en-US" sz="2400" dirty="0">
              <a:solidFill>
                <a:schemeClr val="accent6"/>
              </a:solidFill>
            </a:endParaRPr>
          </a:p>
        </p:txBody>
      </p:sp>
      <p:pic>
        <p:nvPicPr>
          <p:cNvPr id="66564" name="Picture 8"/>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5057043" y="1487489"/>
            <a:ext cx="2775438" cy="2662237"/>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pic>
        <p:nvPicPr>
          <p:cNvPr id="66565" name="Picture 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black">
          <a:xfrm>
            <a:off x="4904643" y="4149725"/>
            <a:ext cx="1995854"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6875585" y="3879851"/>
            <a:ext cx="1614854" cy="1808163"/>
            <a:chOff x="6875585" y="3879851"/>
            <a:chExt cx="1614854" cy="1808163"/>
          </a:xfrm>
        </p:grpSpPr>
        <p:graphicFrame>
          <p:nvGraphicFramePr>
            <p:cNvPr id="66566" name="Object 6"/>
            <p:cNvGraphicFramePr>
              <a:graphicFrameLocks/>
            </p:cNvGraphicFramePr>
            <p:nvPr>
              <p:extLst/>
            </p:nvPr>
          </p:nvGraphicFramePr>
          <p:xfrm>
            <a:off x="6875585" y="3879851"/>
            <a:ext cx="1614854" cy="1808163"/>
          </p:xfrm>
          <a:graphic>
            <a:graphicData uri="http://schemas.openxmlformats.org/presentationml/2006/ole">
              <mc:AlternateContent xmlns:mc="http://schemas.openxmlformats.org/markup-compatibility/2006">
                <mc:Choice xmlns:v="urn:schemas-microsoft-com:vml" Requires="v">
                  <p:oleObj spid="_x0000_s1039" name="Image Document" r:id="rId5" imgW="3899792" imgH="2085821" progId="WangImage.Document">
                    <p:embed/>
                  </p:oleObj>
                </mc:Choice>
                <mc:Fallback>
                  <p:oleObj name="Image Document" r:id="rId5" imgW="3899792" imgH="2085821" progId="WangImage.Document">
                    <p:embed/>
                    <p:pic>
                      <p:nvPicPr>
                        <p:cNvPr id="66566"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585" y="3879851"/>
                          <a:ext cx="1614854" cy="18081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7" name="Rectangle 7"/>
            <p:cNvSpPr>
              <a:spLocks noChangeArrowheads="1"/>
            </p:cNvSpPr>
            <p:nvPr/>
          </p:nvSpPr>
          <p:spPr bwMode="auto">
            <a:xfrm rot="16931541">
              <a:off x="7389691" y="4594958"/>
              <a:ext cx="539750" cy="246185"/>
            </a:xfrm>
            <a:prstGeom prst="rect">
              <a:avLst/>
            </a:prstGeom>
            <a:solidFill>
              <a:srgbClr val="C0C0C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 name="Slide Number Placeholder 3"/>
          <p:cNvSpPr>
            <a:spLocks noGrp="1"/>
          </p:cNvSpPr>
          <p:nvPr>
            <p:ph type="sldNum" sz="quarter" idx="10"/>
          </p:nvPr>
        </p:nvSpPr>
        <p:spPr>
          <a:xfrm>
            <a:off x="7843838" y="6475413"/>
            <a:ext cx="658812" cy="476250"/>
          </a:xfrm>
        </p:spPr>
        <p:txBody>
          <a:bodyPr/>
          <a:lstStyle/>
          <a:p>
            <a:pPr eaLnBrk="1" hangingPunct="1"/>
            <a:fld id="{EAC00555-1992-4629-ADBB-830AA6984D32}" type="slidenum">
              <a:rPr lang="en-GB" sz="1400" b="0" smtClean="0">
                <a:solidFill>
                  <a:schemeClr val="accent2"/>
                </a:solidFill>
              </a:rPr>
              <a:pPr eaLnBrk="1" hangingPunct="1"/>
              <a:t>16</a:t>
            </a:fld>
            <a:endParaRPr lang="en-GB" sz="1400" b="0" dirty="0">
              <a:solidFill>
                <a:schemeClr val="accent2"/>
              </a:solidFill>
            </a:endParaRPr>
          </a:p>
        </p:txBody>
      </p:sp>
    </p:spTree>
    <p:extLst>
      <p:ext uri="{BB962C8B-B14F-4D97-AF65-F5344CB8AC3E}">
        <p14:creationId xmlns:p14="http://schemas.microsoft.com/office/powerpoint/2010/main" val="419039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Incorrect repair of accelerator (Spain)</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17</a:t>
            </a:fld>
            <a:endParaRPr lang="en-GB" sz="1400" b="0" dirty="0">
              <a:solidFill>
                <a:schemeClr val="accent2"/>
              </a:solidFill>
            </a:endParaRPr>
          </a:p>
        </p:txBody>
      </p:sp>
      <p:sp>
        <p:nvSpPr>
          <p:cNvPr id="5" name="Content Placeholder 2"/>
          <p:cNvSpPr>
            <a:spLocks noGrp="1"/>
          </p:cNvSpPr>
          <p:nvPr>
            <p:ph idx="1"/>
          </p:nvPr>
        </p:nvSpPr>
        <p:spPr>
          <a:xfrm>
            <a:off x="158261" y="1419226"/>
            <a:ext cx="4753708" cy="4525963"/>
          </a:xfrm>
        </p:spPr>
        <p:txBody>
          <a:bodyPr/>
          <a:lstStyle/>
          <a:p>
            <a:pPr marL="0" lvl="1" indent="0" eaLnBrk="1" hangingPunct="1">
              <a:lnSpc>
                <a:spcPct val="90000"/>
              </a:lnSpc>
              <a:buFontTx/>
              <a:buNone/>
              <a:defRPr/>
            </a:pPr>
            <a:r>
              <a:rPr lang="en-US" sz="2800" i="0" dirty="0">
                <a:solidFill>
                  <a:srgbClr val="FF0000"/>
                </a:solidFill>
              </a:rPr>
              <a:t>27 patients were treated </a:t>
            </a:r>
            <a:r>
              <a:rPr lang="en-US" sz="2800" i="0" dirty="0"/>
              <a:t>using electrons with the faulty equipment</a:t>
            </a:r>
          </a:p>
          <a:p>
            <a:pPr lvl="1" eaLnBrk="1" hangingPunct="1">
              <a:lnSpc>
                <a:spcPct val="90000"/>
              </a:lnSpc>
              <a:defRPr/>
            </a:pPr>
            <a:endParaRPr lang="en-US" sz="2400" i="0" dirty="0"/>
          </a:p>
          <a:p>
            <a:pPr marL="0" indent="0" eaLnBrk="1" hangingPunct="1">
              <a:lnSpc>
                <a:spcPct val="90000"/>
              </a:lnSpc>
              <a:spcAft>
                <a:spcPts val="1800"/>
              </a:spcAft>
              <a:buNone/>
              <a:defRPr/>
            </a:pPr>
            <a:r>
              <a:rPr lang="en-US" sz="2400" b="0" dirty="0"/>
              <a:t>From the 27 patients:</a:t>
            </a:r>
          </a:p>
          <a:p>
            <a:pPr marL="354013" lvl="1" indent="-265113" eaLnBrk="1" hangingPunct="1">
              <a:lnSpc>
                <a:spcPct val="90000"/>
              </a:lnSpc>
              <a:buFont typeface="Arial" pitchFamily="34" charset="0"/>
              <a:buChar char="•"/>
              <a:defRPr/>
            </a:pPr>
            <a:r>
              <a:rPr lang="en-US" sz="2400" i="0" dirty="0">
                <a:solidFill>
                  <a:srgbClr val="FF0000"/>
                </a:solidFill>
              </a:rPr>
              <a:t>15 died </a:t>
            </a:r>
            <a:r>
              <a:rPr lang="en-US" sz="2400" i="0" dirty="0"/>
              <a:t>as a consequence of the overexposure</a:t>
            </a:r>
          </a:p>
          <a:p>
            <a:pPr marL="354013" lvl="1" indent="-265113" eaLnBrk="1" hangingPunct="1">
              <a:lnSpc>
                <a:spcPct val="90000"/>
              </a:lnSpc>
              <a:buFont typeface="Arial" pitchFamily="34" charset="0"/>
              <a:buChar char="•"/>
              <a:defRPr/>
            </a:pPr>
            <a:r>
              <a:rPr lang="en-US" sz="2400" i="0" dirty="0"/>
              <a:t>Radiation injuries of the lung and spinal cord</a:t>
            </a:r>
            <a:endParaRPr lang="en-US" sz="2400" i="0" dirty="0">
              <a:solidFill>
                <a:srgbClr val="FF0000"/>
              </a:solidFill>
            </a:endParaRPr>
          </a:p>
          <a:p>
            <a:pPr eaLnBrk="1" hangingPunct="1">
              <a:defRPr/>
            </a:pPr>
            <a:endParaRPr lang="en-GB" sz="2400" b="0" dirty="0"/>
          </a:p>
        </p:txBody>
      </p:sp>
      <p:pic>
        <p:nvPicPr>
          <p:cNvPr id="6" name="Picture 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5868144" y="2132856"/>
            <a:ext cx="1979734" cy="143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pic>
      <p:pic>
        <p:nvPicPr>
          <p:cNvPr id="7" name="Picture 2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black">
          <a:xfrm>
            <a:off x="4865821" y="3641874"/>
            <a:ext cx="2003180" cy="1452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pic>
      <p:pic>
        <p:nvPicPr>
          <p:cNvPr id="8" name="Picture 2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black">
          <a:xfrm>
            <a:off x="6961321" y="3652302"/>
            <a:ext cx="1987062" cy="1439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555105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8800"/>
            <a:ext cx="6120680" cy="864096"/>
          </a:xfrm>
        </p:spPr>
        <p:txBody>
          <a:bodyPr>
            <a:normAutofit fontScale="90000"/>
          </a:bodyPr>
          <a:lstStyle/>
          <a:p>
            <a:r>
              <a:rPr lang="en-GB" dirty="0"/>
              <a:t>Panama Accident</a:t>
            </a:r>
            <a:br>
              <a:rPr lang="en-GB" dirty="0"/>
            </a:br>
            <a:r>
              <a:rPr lang="en-GB" dirty="0"/>
              <a:t>Error in TPS data entry (Panama) </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18</a:t>
            </a:fld>
            <a:endParaRPr lang="en-GB" sz="1400" b="0" dirty="0">
              <a:solidFill>
                <a:schemeClr val="accent2"/>
              </a:solidFill>
            </a:endParaRPr>
          </a:p>
        </p:txBody>
      </p:sp>
      <p:pic>
        <p:nvPicPr>
          <p:cNvPr id="5"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1640" y="1628800"/>
            <a:ext cx="2299188" cy="1997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0174" y="3697592"/>
            <a:ext cx="2300654" cy="208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6105" y="2781300"/>
            <a:ext cx="2592265" cy="185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8" name="Rectangle 3"/>
          <p:cNvSpPr txBox="1">
            <a:spLocks noChangeArrowheads="1"/>
          </p:cNvSpPr>
          <p:nvPr/>
        </p:nvSpPr>
        <p:spPr bwMode="auto">
          <a:xfrm>
            <a:off x="517282" y="1957387"/>
            <a:ext cx="3478823"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indent="0" algn="l" eaLnBrk="1" hangingPunct="1">
              <a:spcBef>
                <a:spcPct val="20000"/>
              </a:spcBef>
            </a:pPr>
            <a:r>
              <a:rPr lang="en-US" sz="2800" b="0" dirty="0">
                <a:solidFill>
                  <a:schemeClr val="accent6"/>
                </a:solidFill>
              </a:rPr>
              <a:t>Effects:</a:t>
            </a:r>
          </a:p>
          <a:p>
            <a:pPr marL="354013" indent="-354013" algn="l" eaLnBrk="1" hangingPunct="1">
              <a:spcBef>
                <a:spcPct val="20000"/>
              </a:spcBef>
              <a:buFont typeface="Arial" pitchFamily="34" charset="0"/>
              <a:buChar char="•"/>
            </a:pPr>
            <a:r>
              <a:rPr lang="en-US" b="0" dirty="0">
                <a:solidFill>
                  <a:srgbClr val="FF0000"/>
                </a:solidFill>
              </a:rPr>
              <a:t>8</a:t>
            </a:r>
            <a:r>
              <a:rPr lang="en-US" b="0" dirty="0">
                <a:solidFill>
                  <a:schemeClr val="accent6"/>
                </a:solidFill>
              </a:rPr>
              <a:t> deaths of 28 patients</a:t>
            </a:r>
          </a:p>
          <a:p>
            <a:pPr algn="l" eaLnBrk="1" hangingPunct="1">
              <a:spcBef>
                <a:spcPct val="20000"/>
              </a:spcBef>
              <a:buFont typeface="Arial" charset="0"/>
              <a:buChar char="•"/>
            </a:pPr>
            <a:r>
              <a:rPr lang="de-AT" b="0" i="1" dirty="0" err="1">
                <a:solidFill>
                  <a:schemeClr val="accent6"/>
                </a:solidFill>
              </a:rPr>
              <a:t>Radiodermitis</a:t>
            </a:r>
            <a:r>
              <a:rPr lang="de-AT" b="0" dirty="0">
                <a:solidFill>
                  <a:schemeClr val="accent6"/>
                </a:solidFill>
              </a:rPr>
              <a:t> inflammatory or dystrophic </a:t>
            </a:r>
            <a:r>
              <a:rPr lang="de-AT" b="0" dirty="0" err="1">
                <a:solidFill>
                  <a:schemeClr val="accent6"/>
                </a:solidFill>
              </a:rPr>
              <a:t>skin</a:t>
            </a:r>
            <a:r>
              <a:rPr lang="de-AT" b="0" dirty="0">
                <a:solidFill>
                  <a:schemeClr val="accent6"/>
                </a:solidFill>
              </a:rPr>
              <a:t> </a:t>
            </a:r>
            <a:r>
              <a:rPr lang="de-AT" b="0" dirty="0" err="1">
                <a:solidFill>
                  <a:schemeClr val="accent6"/>
                </a:solidFill>
              </a:rPr>
              <a:t>processes</a:t>
            </a:r>
            <a:r>
              <a:rPr lang="de-AT" b="0" dirty="0">
                <a:solidFill>
                  <a:schemeClr val="accent6"/>
                </a:solidFill>
              </a:rPr>
              <a:t> </a:t>
            </a:r>
            <a:endParaRPr lang="en-US" b="0" dirty="0">
              <a:solidFill>
                <a:schemeClr val="accent6"/>
              </a:solidFill>
            </a:endParaRPr>
          </a:p>
        </p:txBody>
      </p:sp>
    </p:spTree>
    <p:extLst>
      <p:ext uri="{BB962C8B-B14F-4D97-AF65-F5344CB8AC3E}">
        <p14:creationId xmlns:p14="http://schemas.microsoft.com/office/powerpoint/2010/main" val="8447395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368480" cy="864096"/>
          </a:xfrm>
        </p:spPr>
        <p:txBody>
          <a:bodyPr>
            <a:normAutofit fontScale="90000"/>
          </a:bodyPr>
          <a:lstStyle/>
          <a:p>
            <a:r>
              <a:rPr lang="en-GB" dirty="0"/>
              <a:t>Accidents due to loss of control of sources in Industrial Applications </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19</a:t>
            </a:fld>
            <a:endParaRPr lang="en-GB" sz="1400" b="0" dirty="0">
              <a:solidFill>
                <a:schemeClr val="accent2"/>
              </a:solidFill>
            </a:endParaRPr>
          </a:p>
        </p:txBody>
      </p:sp>
      <p:pic>
        <p:nvPicPr>
          <p:cNvPr id="5" name="Picture 3"/>
          <p:cNvPicPr>
            <a:picLocks noChangeArrowheads="1"/>
          </p:cNvPicPr>
          <p:nvPr/>
        </p:nvPicPr>
        <p:blipFill>
          <a:blip r:embed="rId2" cstate="email">
            <a:lum bright="12000"/>
            <a:extLst>
              <a:ext uri="{28A0092B-C50C-407E-A947-70E740481C1C}">
                <a14:useLocalDpi xmlns:a14="http://schemas.microsoft.com/office/drawing/2010/main"/>
              </a:ext>
            </a:extLst>
          </a:blip>
          <a:srcRect r="7018"/>
          <a:stretch>
            <a:fillRect/>
          </a:stretch>
        </p:blipFill>
        <p:spPr bwMode="auto">
          <a:xfrm>
            <a:off x="361310" y="1108075"/>
            <a:ext cx="4038600" cy="3371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11"/>
          <p:cNvSpPr txBox="1">
            <a:spLocks noChangeArrowheads="1"/>
          </p:cNvSpPr>
          <p:nvPr/>
        </p:nvSpPr>
        <p:spPr>
          <a:xfrm>
            <a:off x="4572000" y="1766841"/>
            <a:ext cx="4232031" cy="2376264"/>
          </a:xfrm>
          <a:prstGeom prst="rect">
            <a:avLst/>
          </a:prstGeom>
        </p:spPr>
        <p:txBody>
          <a:bodyPr/>
          <a:lst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600" i="1">
                <a:solidFill>
                  <a:schemeClr val="accent2"/>
                </a:solidFill>
                <a:latin typeface="+mn-lt"/>
                <a:cs typeface="+mn-cs"/>
              </a:defRPr>
            </a:lvl2pPr>
            <a:lvl3pPr marL="1143000" indent="-228600" algn="l" rtl="0" eaLnBrk="0" fontAlgn="base" hangingPunct="0">
              <a:spcBef>
                <a:spcPct val="20000"/>
              </a:spcBef>
              <a:spcAft>
                <a:spcPct val="0"/>
              </a:spcAft>
              <a:buChar char="•"/>
              <a:defRPr sz="2200">
                <a:solidFill>
                  <a:schemeClr val="accent2"/>
                </a:solidFill>
                <a:latin typeface="+mn-lt"/>
                <a:cs typeface="+mn-cs"/>
              </a:defRPr>
            </a:lvl3pPr>
            <a:lvl4pPr marL="1600200" indent="-228600" algn="l" rtl="0" eaLnBrk="0" fontAlgn="base" hangingPunct="0">
              <a:spcBef>
                <a:spcPct val="20000"/>
              </a:spcBef>
              <a:spcAft>
                <a:spcPct val="0"/>
              </a:spcAft>
              <a:buChar char="–"/>
              <a:defRPr>
                <a:solidFill>
                  <a:schemeClr val="accent2"/>
                </a:solidFill>
                <a:latin typeface="+mn-lt"/>
                <a:cs typeface="+mn-cs"/>
              </a:defRPr>
            </a:lvl4pPr>
            <a:lvl5pPr marL="2057400" indent="-228600" algn="l" rtl="0" eaLnBrk="0" fontAlgn="base" hangingPunct="0">
              <a:spcBef>
                <a:spcPct val="20000"/>
              </a:spcBef>
              <a:spcAft>
                <a:spcPct val="0"/>
              </a:spcAft>
              <a:buChar char="»"/>
              <a:defRPr i="1">
                <a:solidFill>
                  <a:schemeClr val="accent2"/>
                </a:solidFill>
                <a:latin typeface="+mn-lt"/>
                <a:cs typeface="+mn-cs"/>
              </a:defRPr>
            </a:lvl5pPr>
            <a:lvl6pPr marL="2514600" indent="-228600" algn="l" rtl="0" fontAlgn="base">
              <a:spcBef>
                <a:spcPct val="20000"/>
              </a:spcBef>
              <a:spcAft>
                <a:spcPct val="0"/>
              </a:spcAft>
              <a:buChar char="»"/>
              <a:defRPr i="1">
                <a:solidFill>
                  <a:schemeClr val="accent2"/>
                </a:solidFill>
                <a:latin typeface="+mn-lt"/>
                <a:cs typeface="+mn-cs"/>
              </a:defRPr>
            </a:lvl6pPr>
            <a:lvl7pPr marL="2971800" indent="-228600" algn="l" rtl="0" fontAlgn="base">
              <a:spcBef>
                <a:spcPct val="20000"/>
              </a:spcBef>
              <a:spcAft>
                <a:spcPct val="0"/>
              </a:spcAft>
              <a:buChar char="»"/>
              <a:defRPr i="1">
                <a:solidFill>
                  <a:schemeClr val="accent2"/>
                </a:solidFill>
                <a:latin typeface="+mn-lt"/>
                <a:cs typeface="+mn-cs"/>
              </a:defRPr>
            </a:lvl7pPr>
            <a:lvl8pPr marL="3429000" indent="-228600" algn="l" rtl="0" fontAlgn="base">
              <a:spcBef>
                <a:spcPct val="20000"/>
              </a:spcBef>
              <a:spcAft>
                <a:spcPct val="0"/>
              </a:spcAft>
              <a:buChar char="»"/>
              <a:defRPr i="1">
                <a:solidFill>
                  <a:schemeClr val="accent2"/>
                </a:solidFill>
                <a:latin typeface="+mn-lt"/>
                <a:cs typeface="+mn-cs"/>
              </a:defRPr>
            </a:lvl8pPr>
            <a:lvl9pPr marL="3886200" indent="-228600" algn="l" rtl="0" fontAlgn="base">
              <a:spcBef>
                <a:spcPct val="20000"/>
              </a:spcBef>
              <a:spcAft>
                <a:spcPct val="0"/>
              </a:spcAft>
              <a:buChar char="»"/>
              <a:defRPr i="1">
                <a:solidFill>
                  <a:schemeClr val="accent2"/>
                </a:solidFill>
                <a:latin typeface="+mn-lt"/>
                <a:cs typeface="+mn-cs"/>
              </a:defRPr>
            </a:lvl9pPr>
          </a:lstStyle>
          <a:p>
            <a:pPr eaLnBrk="1" hangingPunct="1"/>
            <a:endParaRPr lang="en-GB" sz="2400" kern="0" dirty="0">
              <a:solidFill>
                <a:schemeClr val="tx1"/>
              </a:solidFill>
            </a:endParaRPr>
          </a:p>
          <a:p>
            <a:pPr eaLnBrk="1" hangingPunct="1"/>
            <a:r>
              <a:rPr lang="en-GB" sz="2400" kern="0" dirty="0">
                <a:solidFill>
                  <a:schemeClr val="accent6"/>
                </a:solidFill>
              </a:rPr>
              <a:t>Generally </a:t>
            </a:r>
            <a:r>
              <a:rPr lang="en-GB" sz="2400" kern="0" dirty="0">
                <a:solidFill>
                  <a:srgbClr val="92D050"/>
                </a:solidFill>
              </a:rPr>
              <a:t>involve the public</a:t>
            </a:r>
            <a:r>
              <a:rPr lang="en-GB" sz="2400" kern="0" dirty="0">
                <a:solidFill>
                  <a:schemeClr val="accent6"/>
                </a:solidFill>
              </a:rPr>
              <a:t>; and</a:t>
            </a:r>
          </a:p>
          <a:p>
            <a:pPr eaLnBrk="1" hangingPunct="1"/>
            <a:endParaRPr lang="en-GB" sz="1200" kern="0" dirty="0">
              <a:solidFill>
                <a:schemeClr val="accent6"/>
              </a:solidFill>
            </a:endParaRPr>
          </a:p>
          <a:p>
            <a:pPr eaLnBrk="1" hangingPunct="1"/>
            <a:r>
              <a:rPr lang="en-GB" sz="2400" kern="0" dirty="0">
                <a:solidFill>
                  <a:srgbClr val="92D050"/>
                </a:solidFill>
              </a:rPr>
              <a:t>Lack</a:t>
            </a:r>
            <a:r>
              <a:rPr lang="en-GB" sz="2400" kern="0" dirty="0">
                <a:solidFill>
                  <a:schemeClr val="accent6"/>
                </a:solidFill>
              </a:rPr>
              <a:t> of Procedures</a:t>
            </a:r>
            <a:endParaRPr lang="en-GB" sz="2400" kern="0" dirty="0">
              <a:solidFill>
                <a:srgbClr val="FF0000"/>
              </a:solidFill>
            </a:endParaRPr>
          </a:p>
        </p:txBody>
      </p:sp>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8839" y="4479925"/>
            <a:ext cx="3111012" cy="191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Lst>
        </p:spPr>
      </p:pic>
      <p:pic>
        <p:nvPicPr>
          <p:cNvPr id="8" name="Picture 2" descr="Fasciotomy thigh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1338" y="4144964"/>
            <a:ext cx="3166697" cy="2574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65077" y="1043782"/>
            <a:ext cx="2527789" cy="1004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175" algn="ctr">
                <a:solidFill>
                  <a:srgbClr val="0000FF"/>
                </a:solidFill>
                <a:miter lim="800000"/>
                <a:headEnd/>
                <a:tailEnd/>
              </a14:hiddenLine>
            </a:ext>
          </a:extLst>
        </p:spPr>
      </p:pic>
      <p:sp>
        <p:nvSpPr>
          <p:cNvPr id="10" name="TextBox 1"/>
          <p:cNvSpPr txBox="1">
            <a:spLocks noChangeArrowheads="1"/>
          </p:cNvSpPr>
          <p:nvPr/>
        </p:nvSpPr>
        <p:spPr bwMode="auto">
          <a:xfrm>
            <a:off x="7297616" y="1284289"/>
            <a:ext cx="1673469"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GB" sz="1100" b="1" dirty="0">
                <a:solidFill>
                  <a:srgbClr val="C00000"/>
                </a:solidFill>
                <a:cs typeface="Arial" charset="0"/>
              </a:rPr>
              <a:t>Small size of source</a:t>
            </a:r>
          </a:p>
        </p:txBody>
      </p:sp>
    </p:spTree>
    <p:extLst>
      <p:ext uri="{BB962C8B-B14F-4D97-AF65-F5344CB8AC3E}">
        <p14:creationId xmlns:p14="http://schemas.microsoft.com/office/powerpoint/2010/main" val="39067792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FE2A-A0A0-4E1A-91DC-43959A9978FF}"/>
              </a:ext>
            </a:extLst>
          </p:cNvPr>
          <p:cNvSpPr>
            <a:spLocks noGrp="1"/>
          </p:cNvSpPr>
          <p:nvPr>
            <p:ph type="title"/>
          </p:nvPr>
        </p:nvSpPr>
        <p:spPr/>
        <p:txBody>
          <a:bodyPr/>
          <a:lstStyle/>
          <a:p>
            <a:r>
              <a:rPr lang="en-GB"/>
              <a:t>Content</a:t>
            </a:r>
            <a:endParaRPr lang="en-GB" dirty="0"/>
          </a:p>
        </p:txBody>
      </p:sp>
      <p:sp>
        <p:nvSpPr>
          <p:cNvPr id="3" name="Content Placeholder 2">
            <a:extLst>
              <a:ext uri="{FF2B5EF4-FFF2-40B4-BE49-F238E27FC236}">
                <a16:creationId xmlns:a16="http://schemas.microsoft.com/office/drawing/2014/main" id="{B6F9ADA2-5F5A-477C-8F76-969E8A772914}"/>
              </a:ext>
            </a:extLst>
          </p:cNvPr>
          <p:cNvSpPr>
            <a:spLocks noGrp="1"/>
          </p:cNvSpPr>
          <p:nvPr>
            <p:ph idx="1"/>
          </p:nvPr>
        </p:nvSpPr>
        <p:spPr>
          <a:xfrm>
            <a:off x="76200" y="1303025"/>
            <a:ext cx="8882955" cy="4857403"/>
          </a:xfrm>
        </p:spPr>
        <p:txBody>
          <a:bodyPr>
            <a:normAutofit/>
          </a:bodyPr>
          <a:lstStyle/>
          <a:p>
            <a:pPr>
              <a:spcBef>
                <a:spcPts val="2400"/>
              </a:spcBef>
            </a:pPr>
            <a:r>
              <a:rPr lang="en-GB" sz="3200" dirty="0"/>
              <a:t>Importance of a Regulatory System</a:t>
            </a:r>
          </a:p>
          <a:p>
            <a:pPr>
              <a:spcBef>
                <a:spcPts val="2400"/>
              </a:spcBef>
            </a:pPr>
            <a:r>
              <a:rPr lang="en-GB" sz="3200" dirty="0"/>
              <a:t>IAEA support to Member States </a:t>
            </a:r>
          </a:p>
          <a:p>
            <a:pPr>
              <a:spcBef>
                <a:spcPts val="2400"/>
              </a:spcBef>
            </a:pPr>
            <a:r>
              <a:rPr lang="en-US" sz="3200" dirty="0"/>
              <a:t>Vietnam’s Regulatory situation </a:t>
            </a:r>
            <a:r>
              <a:rPr lang="en-US" dirty="0"/>
              <a:t>(IRRS- RASIMS)</a:t>
            </a:r>
            <a:endParaRPr lang="en-US" sz="3200" dirty="0"/>
          </a:p>
          <a:p>
            <a:endParaRPr lang="en-GB" sz="3200" dirty="0"/>
          </a:p>
        </p:txBody>
      </p:sp>
      <p:sp>
        <p:nvSpPr>
          <p:cNvPr id="4" name="Footer Placeholder 1">
            <a:extLst>
              <a:ext uri="{FF2B5EF4-FFF2-40B4-BE49-F238E27FC236}">
                <a16:creationId xmlns:a16="http://schemas.microsoft.com/office/drawing/2014/main" id="{AEAF6525-E4C5-4507-A344-6505238D157E}"/>
              </a:ext>
            </a:extLst>
          </p:cNvPr>
          <p:cNvSpPr>
            <a:spLocks noGrp="1"/>
          </p:cNvSpPr>
          <p:nvPr>
            <p:ph type="ftr" sz="quarter" idx="11"/>
          </p:nvPr>
        </p:nvSpPr>
        <p:spPr/>
        <p:txBody>
          <a:bodyPr/>
          <a:lstStyle/>
          <a:p>
            <a:r>
              <a:rPr lang="en-US"/>
              <a:t>Technical Briefing on Guidance, 6 July 2018</a:t>
            </a:r>
            <a:endParaRPr lang="en-US" dirty="0"/>
          </a:p>
        </p:txBody>
      </p:sp>
      <p:sp>
        <p:nvSpPr>
          <p:cNvPr id="6" name="Slide Number Placeholder 5">
            <a:extLst>
              <a:ext uri="{FF2B5EF4-FFF2-40B4-BE49-F238E27FC236}">
                <a16:creationId xmlns:a16="http://schemas.microsoft.com/office/drawing/2014/main" id="{0FC38F90-B4ED-4571-BA26-E9DDD1C66641}"/>
              </a:ext>
            </a:extLst>
          </p:cNvPr>
          <p:cNvSpPr>
            <a:spLocks noGrp="1"/>
          </p:cNvSpPr>
          <p:nvPr>
            <p:ph type="sldNum" sz="quarter" idx="12"/>
          </p:nvPr>
        </p:nvSpPr>
        <p:spPr/>
        <p:txBody>
          <a:bodyPr/>
          <a:lstStyle/>
          <a:p>
            <a:fld id="{23A0628E-C12F-4F8C-9895-BCD5E30100D3}" type="slidenum">
              <a:rPr lang="en-US" smtClean="0"/>
              <a:pPr/>
              <a:t>2</a:t>
            </a:fld>
            <a:endParaRPr lang="en-US" dirty="0"/>
          </a:p>
        </p:txBody>
      </p:sp>
    </p:spTree>
    <p:extLst>
      <p:ext uri="{BB962C8B-B14F-4D97-AF65-F5344CB8AC3E}">
        <p14:creationId xmlns:p14="http://schemas.microsoft.com/office/powerpoint/2010/main" val="3089647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Deterministic Effects in Diagnostic Radiology</a:t>
            </a:r>
          </a:p>
        </p:txBody>
      </p:sp>
      <p:sp>
        <p:nvSpPr>
          <p:cNvPr id="3" name="Slide Number Placeholder 2"/>
          <p:cNvSpPr>
            <a:spLocks noGrp="1"/>
          </p:cNvSpPr>
          <p:nvPr>
            <p:ph type="sldNum" sz="quarter" idx="10"/>
          </p:nvPr>
        </p:nvSpPr>
        <p:spPr/>
        <p:txBody>
          <a:bodyPr/>
          <a:lstStyle/>
          <a:p>
            <a:fld id="{BC571F71-7296-43B6-9AEC-18E02CA7A237}" type="slidenum">
              <a:rPr lang="en-GB" smtClean="0"/>
              <a:pPr/>
              <a:t>20</a:t>
            </a:fld>
            <a:endParaRPr lang="en-GB"/>
          </a:p>
        </p:txBody>
      </p:sp>
      <p:pic>
        <p:nvPicPr>
          <p:cNvPr id="4" name="Picture 3" descr="fluoroscopy_burn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466164"/>
            <a:ext cx="3417277" cy="4553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14"/>
          <p:cNvSpPr txBox="1">
            <a:spLocks noChangeArrowheads="1"/>
          </p:cNvSpPr>
          <p:nvPr/>
        </p:nvSpPr>
        <p:spPr>
          <a:xfrm>
            <a:off x="4427985" y="1962150"/>
            <a:ext cx="4444920" cy="4895850"/>
          </a:xfrm>
          <a:prstGeom prst="rect">
            <a:avLst/>
          </a:prstGeom>
        </p:spPr>
        <p:txBody>
          <a:bodyPr/>
          <a:lst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600" i="1">
                <a:solidFill>
                  <a:schemeClr val="accent2"/>
                </a:solidFill>
                <a:latin typeface="+mn-lt"/>
                <a:cs typeface="+mn-cs"/>
              </a:defRPr>
            </a:lvl2pPr>
            <a:lvl3pPr marL="1143000" indent="-228600" algn="l" rtl="0" eaLnBrk="0" fontAlgn="base" hangingPunct="0">
              <a:spcBef>
                <a:spcPct val="20000"/>
              </a:spcBef>
              <a:spcAft>
                <a:spcPct val="0"/>
              </a:spcAft>
              <a:buChar char="•"/>
              <a:defRPr sz="2200">
                <a:solidFill>
                  <a:schemeClr val="accent2"/>
                </a:solidFill>
                <a:latin typeface="+mn-lt"/>
                <a:cs typeface="+mn-cs"/>
              </a:defRPr>
            </a:lvl3pPr>
            <a:lvl4pPr marL="1600200" indent="-228600" algn="l" rtl="0" eaLnBrk="0" fontAlgn="base" hangingPunct="0">
              <a:spcBef>
                <a:spcPct val="20000"/>
              </a:spcBef>
              <a:spcAft>
                <a:spcPct val="0"/>
              </a:spcAft>
              <a:buChar char="–"/>
              <a:defRPr>
                <a:solidFill>
                  <a:schemeClr val="accent2"/>
                </a:solidFill>
                <a:latin typeface="+mn-lt"/>
                <a:cs typeface="+mn-cs"/>
              </a:defRPr>
            </a:lvl4pPr>
            <a:lvl5pPr marL="2057400" indent="-228600" algn="l" rtl="0" eaLnBrk="0" fontAlgn="base" hangingPunct="0">
              <a:spcBef>
                <a:spcPct val="20000"/>
              </a:spcBef>
              <a:spcAft>
                <a:spcPct val="0"/>
              </a:spcAft>
              <a:buChar char="»"/>
              <a:defRPr i="1">
                <a:solidFill>
                  <a:schemeClr val="accent2"/>
                </a:solidFill>
                <a:latin typeface="+mn-lt"/>
                <a:cs typeface="+mn-cs"/>
              </a:defRPr>
            </a:lvl5pPr>
            <a:lvl6pPr marL="2514600" indent="-228600" algn="l" rtl="0" fontAlgn="base">
              <a:spcBef>
                <a:spcPct val="20000"/>
              </a:spcBef>
              <a:spcAft>
                <a:spcPct val="0"/>
              </a:spcAft>
              <a:buChar char="»"/>
              <a:defRPr i="1">
                <a:solidFill>
                  <a:schemeClr val="accent2"/>
                </a:solidFill>
                <a:latin typeface="+mn-lt"/>
                <a:cs typeface="+mn-cs"/>
              </a:defRPr>
            </a:lvl6pPr>
            <a:lvl7pPr marL="2971800" indent="-228600" algn="l" rtl="0" fontAlgn="base">
              <a:spcBef>
                <a:spcPct val="20000"/>
              </a:spcBef>
              <a:spcAft>
                <a:spcPct val="0"/>
              </a:spcAft>
              <a:buChar char="»"/>
              <a:defRPr i="1">
                <a:solidFill>
                  <a:schemeClr val="accent2"/>
                </a:solidFill>
                <a:latin typeface="+mn-lt"/>
                <a:cs typeface="+mn-cs"/>
              </a:defRPr>
            </a:lvl7pPr>
            <a:lvl8pPr marL="3429000" indent="-228600" algn="l" rtl="0" fontAlgn="base">
              <a:spcBef>
                <a:spcPct val="20000"/>
              </a:spcBef>
              <a:spcAft>
                <a:spcPct val="0"/>
              </a:spcAft>
              <a:buChar char="»"/>
              <a:defRPr i="1">
                <a:solidFill>
                  <a:schemeClr val="accent2"/>
                </a:solidFill>
                <a:latin typeface="+mn-lt"/>
                <a:cs typeface="+mn-cs"/>
              </a:defRPr>
            </a:lvl8pPr>
            <a:lvl9pPr marL="3886200" indent="-228600" algn="l" rtl="0" fontAlgn="base">
              <a:spcBef>
                <a:spcPct val="20000"/>
              </a:spcBef>
              <a:spcAft>
                <a:spcPct val="0"/>
              </a:spcAft>
              <a:buChar char="»"/>
              <a:defRPr i="1">
                <a:solidFill>
                  <a:schemeClr val="accent2"/>
                </a:solidFill>
                <a:latin typeface="+mn-lt"/>
                <a:cs typeface="+mn-cs"/>
              </a:defRPr>
            </a:lvl9pPr>
          </a:lstStyle>
          <a:p>
            <a:pPr eaLnBrk="1" hangingPunct="1"/>
            <a:endParaRPr lang="en-AU" sz="2400" kern="0" dirty="0"/>
          </a:p>
          <a:p>
            <a:pPr eaLnBrk="1" hangingPunct="1"/>
            <a:r>
              <a:rPr lang="en-AU" sz="2400" kern="0" dirty="0"/>
              <a:t>Skin damage 18-21 months after this 40 year old patient underwent 2 </a:t>
            </a:r>
            <a:r>
              <a:rPr lang="en-AU" sz="2400" kern="0" dirty="0">
                <a:solidFill>
                  <a:srgbClr val="000000"/>
                </a:solidFill>
              </a:rPr>
              <a:t>coronary angiograms and a coronary angioplasty </a:t>
            </a:r>
            <a:r>
              <a:rPr lang="en-AU" sz="2400" kern="0" dirty="0"/>
              <a:t>in one day</a:t>
            </a:r>
          </a:p>
          <a:p>
            <a:pPr eaLnBrk="1" hangingPunct="1"/>
            <a:endParaRPr lang="en-AU" sz="2400" kern="0" dirty="0"/>
          </a:p>
          <a:p>
            <a:pPr eaLnBrk="1" hangingPunct="1"/>
            <a:r>
              <a:rPr lang="en-AU" sz="2400" kern="0" dirty="0"/>
              <a:t>Estimated skin dose </a:t>
            </a:r>
            <a:r>
              <a:rPr lang="en-AU" sz="2400" kern="0" dirty="0">
                <a:solidFill>
                  <a:srgbClr val="FF0000"/>
                </a:solidFill>
              </a:rPr>
              <a:t>&gt; 20 </a:t>
            </a:r>
            <a:r>
              <a:rPr lang="en-AU" sz="2400" kern="0" dirty="0" err="1">
                <a:solidFill>
                  <a:srgbClr val="FF0000"/>
                </a:solidFill>
              </a:rPr>
              <a:t>Gy</a:t>
            </a:r>
            <a:endParaRPr lang="en-AU" sz="2400" kern="0" dirty="0">
              <a:solidFill>
                <a:srgbClr val="FF0000"/>
              </a:solidFill>
            </a:endParaRPr>
          </a:p>
          <a:p>
            <a:pPr eaLnBrk="1" hangingPunct="1"/>
            <a:endParaRPr lang="en-AU" sz="2400" kern="0" dirty="0">
              <a:solidFill>
                <a:srgbClr val="FF0000"/>
              </a:solidFill>
            </a:endParaRPr>
          </a:p>
          <a:p>
            <a:pPr eaLnBrk="1" hangingPunct="1"/>
            <a:endParaRPr lang="en-GB" sz="2400" kern="0" dirty="0"/>
          </a:p>
        </p:txBody>
      </p:sp>
      <p:sp>
        <p:nvSpPr>
          <p:cNvPr id="6" name="Text Box 5"/>
          <p:cNvSpPr txBox="1">
            <a:spLocks noChangeArrowheads="1"/>
          </p:cNvSpPr>
          <p:nvPr/>
        </p:nvSpPr>
        <p:spPr bwMode="auto">
          <a:xfrm>
            <a:off x="5821456" y="5830888"/>
            <a:ext cx="30480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0050" indent="-40005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a:r>
              <a:rPr lang="en-AU" sz="800" b="1" dirty="0"/>
              <a:t>Source: Radiation Induced Skin Injuries from Fluoroscopy</a:t>
            </a:r>
          </a:p>
          <a:p>
            <a:pPr algn="l"/>
            <a:r>
              <a:rPr lang="en-AU" sz="800" b="1" dirty="0"/>
              <a:t>	Thomas B </a:t>
            </a:r>
            <a:r>
              <a:rPr lang="en-AU" sz="800" b="1" dirty="0" err="1"/>
              <a:t>Shope</a:t>
            </a:r>
            <a:r>
              <a:rPr lang="en-AU" sz="800" b="1" dirty="0"/>
              <a:t> 1995</a:t>
            </a:r>
          </a:p>
          <a:p>
            <a:pPr algn="l"/>
            <a:r>
              <a:rPr lang="en-AU" sz="800" b="1" dirty="0"/>
              <a:t>	USFDA </a:t>
            </a:r>
            <a:r>
              <a:rPr lang="en-AU" sz="800" b="1" dirty="0" err="1"/>
              <a:t>Center</a:t>
            </a:r>
            <a:r>
              <a:rPr lang="en-AU" sz="800" b="1" dirty="0"/>
              <a:t> for Devices and Radiological Health</a:t>
            </a:r>
          </a:p>
        </p:txBody>
      </p:sp>
      <p:sp>
        <p:nvSpPr>
          <p:cNvPr id="7" name="TextBox 6">
            <a:extLst>
              <a:ext uri="{FF2B5EF4-FFF2-40B4-BE49-F238E27FC236}">
                <a16:creationId xmlns:a16="http://schemas.microsoft.com/office/drawing/2014/main" id="{6CF38D88-1FC2-442B-A760-CB73CE45D029}"/>
              </a:ext>
            </a:extLst>
          </p:cNvPr>
          <p:cNvSpPr txBox="1"/>
          <p:nvPr/>
        </p:nvSpPr>
        <p:spPr>
          <a:xfrm>
            <a:off x="4427985" y="1173778"/>
            <a:ext cx="4639815" cy="1200329"/>
          </a:xfrm>
          <a:prstGeom prst="rect">
            <a:avLst/>
          </a:prstGeom>
          <a:noFill/>
        </p:spPr>
        <p:txBody>
          <a:bodyPr wrap="square" rtlCol="0">
            <a:spAutoFit/>
          </a:bodyPr>
          <a:lstStyle/>
          <a:p>
            <a:r>
              <a:rPr lang="en-US" sz="2400" dirty="0"/>
              <a:t>17 MSs has requested IAEA support on this issue from 2015-2018</a:t>
            </a:r>
            <a:endParaRPr lang="en-GB" sz="2400" dirty="0"/>
          </a:p>
        </p:txBody>
      </p:sp>
    </p:spTree>
    <p:extLst>
      <p:ext uri="{BB962C8B-B14F-4D97-AF65-F5344CB8AC3E}">
        <p14:creationId xmlns:p14="http://schemas.microsoft.com/office/powerpoint/2010/main" val="1622896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1DA6-CA33-4ADC-9ACB-1A3F364A77EB}"/>
              </a:ext>
            </a:extLst>
          </p:cNvPr>
          <p:cNvSpPr>
            <a:spLocks noGrp="1"/>
          </p:cNvSpPr>
          <p:nvPr>
            <p:ph type="title"/>
          </p:nvPr>
        </p:nvSpPr>
        <p:spPr>
          <a:xfrm>
            <a:off x="381000" y="914400"/>
            <a:ext cx="7315200" cy="864096"/>
          </a:xfrm>
        </p:spPr>
        <p:txBody>
          <a:bodyPr>
            <a:normAutofit fontScale="90000"/>
          </a:bodyPr>
          <a:lstStyle/>
          <a:p>
            <a:r>
              <a:rPr lang="en-US" dirty="0"/>
              <a:t>What is the Situation in the World in the establishment of Regulatory Systems ?</a:t>
            </a:r>
            <a:endParaRPr lang="en-GB" dirty="0"/>
          </a:p>
        </p:txBody>
      </p:sp>
      <p:sp>
        <p:nvSpPr>
          <p:cNvPr id="3" name="Slide Number Placeholder 2">
            <a:extLst>
              <a:ext uri="{FF2B5EF4-FFF2-40B4-BE49-F238E27FC236}">
                <a16:creationId xmlns:a16="http://schemas.microsoft.com/office/drawing/2014/main" id="{F3EF3EF7-C6BA-4D4E-8ABA-48B877760C25}"/>
              </a:ext>
            </a:extLst>
          </p:cNvPr>
          <p:cNvSpPr>
            <a:spLocks noGrp="1"/>
          </p:cNvSpPr>
          <p:nvPr>
            <p:ph type="sldNum" sz="quarter" idx="12"/>
          </p:nvPr>
        </p:nvSpPr>
        <p:spPr/>
        <p:txBody>
          <a:bodyPr/>
          <a:lstStyle/>
          <a:p>
            <a:fld id="{23A0628E-C12F-4F8C-9895-BCD5E30100D3}" type="slidenum">
              <a:rPr lang="en-US" smtClean="0"/>
              <a:pPr/>
              <a:t>21</a:t>
            </a:fld>
            <a:endParaRPr lang="en-US" dirty="0"/>
          </a:p>
        </p:txBody>
      </p:sp>
      <p:pic>
        <p:nvPicPr>
          <p:cNvPr id="9" name="Picture 8">
            <a:extLst>
              <a:ext uri="{FF2B5EF4-FFF2-40B4-BE49-F238E27FC236}">
                <a16:creationId xmlns:a16="http://schemas.microsoft.com/office/drawing/2014/main" id="{83129D9F-C1E1-4C94-8A1A-F087BF7C3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5925" y="2362200"/>
            <a:ext cx="3648075" cy="3810000"/>
          </a:xfrm>
          <a:prstGeom prst="rect">
            <a:avLst/>
          </a:prstGeom>
        </p:spPr>
      </p:pic>
      <p:pic>
        <p:nvPicPr>
          <p:cNvPr id="11" name="Picture 10">
            <a:extLst>
              <a:ext uri="{FF2B5EF4-FFF2-40B4-BE49-F238E27FC236}">
                <a16:creationId xmlns:a16="http://schemas.microsoft.com/office/drawing/2014/main" id="{2563F88A-3E6C-4642-86D6-C99546ED1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590800"/>
            <a:ext cx="5562600" cy="3218498"/>
          </a:xfrm>
          <a:prstGeom prst="rect">
            <a:avLst/>
          </a:prstGeom>
        </p:spPr>
      </p:pic>
    </p:spTree>
    <p:extLst>
      <p:ext uri="{BB962C8B-B14F-4D97-AF65-F5344CB8AC3E}">
        <p14:creationId xmlns:p14="http://schemas.microsoft.com/office/powerpoint/2010/main" val="1978841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asims.iaea.org/ChartImage.axd?UseSession=true&amp;ChartID=85aef3c0-3d4e-4f24-92b2-6cd144922187_chart_dnn$ctr539$Aggregator$ctr390$PIRegionChart$ChartImage$ChartImage&amp;imageFormat=Png&amp;random=b24f8d9c-a5a3-4fb6-b492-f6f0594533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47" y="0"/>
            <a:ext cx="4470569"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rasims.iaea.org/ChartImage.axd?UseSession=true&amp;ChartID=ee7974df-c928-40cf-a848-bc224fe62d88_chart_dnn$ctr539$Aggregator$ctr390$PIRegionChart$ChartImage$ChartImage&amp;imageFormat=Png&amp;random=d820790f-9eb3-4d07-afab-6243e8427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75" y="3573016"/>
            <a:ext cx="4539541"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rasims.iaea.org/ChartImage.axd?UseSession=true&amp;ChartID=8052b5bd-f480-4641-8b50-49239d4ddd0b_chart_dnn$ctr539$Aggregator$ctr390$PIRegionChart$ChartImage$ChartImage&amp;imageFormat=Png&amp;random=2e9dbf0f-412c-46a5-a7c9-e9fd1b1725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959" y="0"/>
            <a:ext cx="4290041"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rasims.iaea.org/ChartImage.axd?UseSession=true&amp;ChartID=be79ddde-ed18-4950-b0e9-5586f6869500_chart_dnn$ctr539$Aggregator$ctr390$PIRegionChart$ChartImage$ChartImage&amp;imageFormat=Png&amp;random=ef369364-b53f-486b-9149-85ee6efef7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958" y="3573016"/>
            <a:ext cx="4110529" cy="3140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65826" y="2814027"/>
            <a:ext cx="1986294" cy="830997"/>
          </a:xfrm>
          <a:prstGeom prst="rect">
            <a:avLst/>
          </a:prstGeom>
          <a:solidFill>
            <a:srgbClr val="FF5050"/>
          </a:solidFill>
        </p:spPr>
        <p:txBody>
          <a:bodyPr wrap="square" rtlCol="0">
            <a:spAutoFit/>
          </a:bodyPr>
          <a:lstStyle/>
          <a:p>
            <a:r>
              <a:rPr lang="en-GB" sz="2400" b="1" dirty="0">
                <a:solidFill>
                  <a:schemeClr val="bg1"/>
                </a:solidFill>
              </a:rPr>
              <a:t>40%  Low Progress</a:t>
            </a:r>
          </a:p>
        </p:txBody>
      </p:sp>
      <p:sp>
        <p:nvSpPr>
          <p:cNvPr id="6" name="TextBox 5"/>
          <p:cNvSpPr txBox="1"/>
          <p:nvPr/>
        </p:nvSpPr>
        <p:spPr>
          <a:xfrm>
            <a:off x="2500515" y="404664"/>
            <a:ext cx="5421640" cy="400110"/>
          </a:xfrm>
          <a:prstGeom prst="rect">
            <a:avLst/>
          </a:prstGeom>
          <a:noFill/>
        </p:spPr>
        <p:txBody>
          <a:bodyPr wrap="square" rtlCol="0">
            <a:spAutoFit/>
          </a:bodyPr>
          <a:lstStyle/>
          <a:p>
            <a:r>
              <a:rPr lang="en-GB" sz="2000" b="1" dirty="0"/>
              <a:t>Status of the Regulatory Infrastructure </a:t>
            </a:r>
          </a:p>
        </p:txBody>
      </p:sp>
    </p:spTree>
    <p:extLst>
      <p:ext uri="{BB962C8B-B14F-4D97-AF65-F5344CB8AC3E}">
        <p14:creationId xmlns:p14="http://schemas.microsoft.com/office/powerpoint/2010/main" val="309298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FE2A-A0A0-4E1A-91DC-43959A9978FF}"/>
              </a:ext>
            </a:extLst>
          </p:cNvPr>
          <p:cNvSpPr>
            <a:spLocks noGrp="1"/>
          </p:cNvSpPr>
          <p:nvPr>
            <p:ph type="title"/>
          </p:nvPr>
        </p:nvSpPr>
        <p:spPr/>
        <p:txBody>
          <a:bodyPr/>
          <a:lstStyle/>
          <a:p>
            <a:r>
              <a:rPr lang="en-GB"/>
              <a:t>Content</a:t>
            </a:r>
            <a:endParaRPr lang="en-GB" dirty="0"/>
          </a:p>
        </p:txBody>
      </p:sp>
      <p:sp>
        <p:nvSpPr>
          <p:cNvPr id="3" name="Content Placeholder 2">
            <a:extLst>
              <a:ext uri="{FF2B5EF4-FFF2-40B4-BE49-F238E27FC236}">
                <a16:creationId xmlns:a16="http://schemas.microsoft.com/office/drawing/2014/main" id="{B6F9ADA2-5F5A-477C-8F76-969E8A772914}"/>
              </a:ext>
            </a:extLst>
          </p:cNvPr>
          <p:cNvSpPr>
            <a:spLocks noGrp="1"/>
          </p:cNvSpPr>
          <p:nvPr>
            <p:ph idx="1"/>
          </p:nvPr>
        </p:nvSpPr>
        <p:spPr>
          <a:xfrm>
            <a:off x="76200" y="1303025"/>
            <a:ext cx="8730555" cy="4857403"/>
          </a:xfrm>
        </p:spPr>
        <p:txBody>
          <a:bodyPr>
            <a:normAutofit/>
          </a:bodyPr>
          <a:lstStyle/>
          <a:p>
            <a:pPr>
              <a:spcBef>
                <a:spcPts val="2400"/>
              </a:spcBef>
            </a:pPr>
            <a:r>
              <a:rPr lang="en-GB" sz="3200" dirty="0">
                <a:solidFill>
                  <a:schemeClr val="tx1">
                    <a:lumMod val="20000"/>
                    <a:lumOff val="80000"/>
                  </a:schemeClr>
                </a:solidFill>
              </a:rPr>
              <a:t>Importance of a Regulatory System</a:t>
            </a:r>
          </a:p>
          <a:p>
            <a:pPr>
              <a:spcBef>
                <a:spcPts val="2400"/>
              </a:spcBef>
            </a:pPr>
            <a:r>
              <a:rPr lang="en-GB" sz="3200" dirty="0"/>
              <a:t>IAEA support to Member States </a:t>
            </a:r>
          </a:p>
          <a:p>
            <a:pPr>
              <a:spcBef>
                <a:spcPts val="2400"/>
              </a:spcBef>
            </a:pPr>
            <a:r>
              <a:rPr lang="en-US" sz="3200" dirty="0">
                <a:solidFill>
                  <a:schemeClr val="tx1">
                    <a:lumMod val="20000"/>
                    <a:lumOff val="80000"/>
                  </a:schemeClr>
                </a:solidFill>
              </a:rPr>
              <a:t>Vietnam’s Regulatory situation </a:t>
            </a:r>
            <a:r>
              <a:rPr lang="en-US" dirty="0">
                <a:solidFill>
                  <a:schemeClr val="tx1">
                    <a:lumMod val="20000"/>
                    <a:lumOff val="80000"/>
                  </a:schemeClr>
                </a:solidFill>
              </a:rPr>
              <a:t>(IRRS- RASIMS</a:t>
            </a:r>
            <a:endParaRPr lang="en-US" sz="3200" dirty="0">
              <a:solidFill>
                <a:schemeClr val="tx1">
                  <a:lumMod val="20000"/>
                  <a:lumOff val="80000"/>
                </a:schemeClr>
              </a:solidFill>
            </a:endParaRPr>
          </a:p>
          <a:p>
            <a:endParaRPr lang="en-GB" sz="3200" dirty="0"/>
          </a:p>
        </p:txBody>
      </p:sp>
      <p:sp>
        <p:nvSpPr>
          <p:cNvPr id="4" name="Footer Placeholder 1">
            <a:extLst>
              <a:ext uri="{FF2B5EF4-FFF2-40B4-BE49-F238E27FC236}">
                <a16:creationId xmlns:a16="http://schemas.microsoft.com/office/drawing/2014/main" id="{AEAF6525-E4C5-4507-A344-6505238D157E}"/>
              </a:ext>
            </a:extLst>
          </p:cNvPr>
          <p:cNvSpPr>
            <a:spLocks noGrp="1"/>
          </p:cNvSpPr>
          <p:nvPr>
            <p:ph type="ftr" sz="quarter" idx="11"/>
          </p:nvPr>
        </p:nvSpPr>
        <p:spPr/>
        <p:txBody>
          <a:bodyPr/>
          <a:lstStyle/>
          <a:p>
            <a:r>
              <a:rPr lang="en-US"/>
              <a:t>Technical Briefing on Guidance, 6 July 2018</a:t>
            </a:r>
            <a:endParaRPr lang="en-US" dirty="0"/>
          </a:p>
        </p:txBody>
      </p:sp>
      <p:sp>
        <p:nvSpPr>
          <p:cNvPr id="6" name="Slide Number Placeholder 5">
            <a:extLst>
              <a:ext uri="{FF2B5EF4-FFF2-40B4-BE49-F238E27FC236}">
                <a16:creationId xmlns:a16="http://schemas.microsoft.com/office/drawing/2014/main" id="{0FC38F90-B4ED-4571-BA26-E9DDD1C66641}"/>
              </a:ext>
            </a:extLst>
          </p:cNvPr>
          <p:cNvSpPr>
            <a:spLocks noGrp="1"/>
          </p:cNvSpPr>
          <p:nvPr>
            <p:ph type="sldNum" sz="quarter" idx="12"/>
          </p:nvPr>
        </p:nvSpPr>
        <p:spPr/>
        <p:txBody>
          <a:bodyPr/>
          <a:lstStyle/>
          <a:p>
            <a:fld id="{23A0628E-C12F-4F8C-9895-BCD5E30100D3}" type="slidenum">
              <a:rPr lang="en-US" smtClean="0"/>
              <a:pPr/>
              <a:t>23</a:t>
            </a:fld>
            <a:endParaRPr lang="en-US" dirty="0"/>
          </a:p>
        </p:txBody>
      </p:sp>
    </p:spTree>
    <p:extLst>
      <p:ext uri="{BB962C8B-B14F-4D97-AF65-F5344CB8AC3E}">
        <p14:creationId xmlns:p14="http://schemas.microsoft.com/office/powerpoint/2010/main" val="1973121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16"/>
          <p:cNvSpPr>
            <a:spLocks noGrp="1" noChangeArrowheads="1"/>
          </p:cNvSpPr>
          <p:nvPr>
            <p:ph type="title"/>
          </p:nvPr>
        </p:nvSpPr>
        <p:spPr>
          <a:xfrm>
            <a:off x="282575" y="98425"/>
            <a:ext cx="8534400" cy="547688"/>
          </a:xfrm>
        </p:spPr>
        <p:txBody>
          <a:bodyPr>
            <a:normAutofit fontScale="90000"/>
          </a:bodyPr>
          <a:lstStyle/>
          <a:p>
            <a:pPr>
              <a:defRPr/>
            </a:pPr>
            <a:r>
              <a:rPr lang="en-US"/>
              <a:t>IAEA Safety functions </a:t>
            </a:r>
          </a:p>
        </p:txBody>
      </p:sp>
      <p:sp>
        <p:nvSpPr>
          <p:cNvPr id="6147" name="Freeform 7"/>
          <p:cNvSpPr>
            <a:spLocks/>
          </p:cNvSpPr>
          <p:nvPr/>
        </p:nvSpPr>
        <p:spPr bwMode="gray">
          <a:xfrm>
            <a:off x="2843213" y="1625600"/>
            <a:ext cx="1016000" cy="1155700"/>
          </a:xfrm>
          <a:custGeom>
            <a:avLst/>
            <a:gdLst>
              <a:gd name="T0" fmla="*/ 2147483647 w 1104"/>
              <a:gd name="T1" fmla="*/ 2147483647 h 1256"/>
              <a:gd name="T2" fmla="*/ 2147483647 w 1104"/>
              <a:gd name="T3" fmla="*/ 0 h 1256"/>
              <a:gd name="T4" fmla="*/ 0 w 1104"/>
              <a:gd name="T5" fmla="*/ 0 h 1256"/>
              <a:gd name="T6" fmla="*/ 0 w 1104"/>
              <a:gd name="T7" fmla="*/ 2147483647 h 1256"/>
              <a:gd name="T8" fmla="*/ 2147483647 w 1104"/>
              <a:gd name="T9" fmla="*/ 2147483647 h 1256"/>
              <a:gd name="T10" fmla="*/ 2147483647 w 1104"/>
              <a:gd name="T11" fmla="*/ 2147483647 h 1256"/>
              <a:gd name="T12" fmla="*/ 2147483647 w 1104"/>
              <a:gd name="T13" fmla="*/ 2147483647 h 1256"/>
              <a:gd name="T14" fmla="*/ 0 60000 65536"/>
              <a:gd name="T15" fmla="*/ 0 60000 65536"/>
              <a:gd name="T16" fmla="*/ 0 60000 65536"/>
              <a:gd name="T17" fmla="*/ 0 60000 65536"/>
              <a:gd name="T18" fmla="*/ 0 60000 65536"/>
              <a:gd name="T19" fmla="*/ 0 60000 65536"/>
              <a:gd name="T20" fmla="*/ 0 60000 65536"/>
              <a:gd name="T21" fmla="*/ 0 w 1104"/>
              <a:gd name="T22" fmla="*/ 0 h 1256"/>
              <a:gd name="T23" fmla="*/ 1104 w 1104"/>
              <a:gd name="T24" fmla="*/ 1256 h 1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FFCC66"/>
              </a:gs>
              <a:gs pos="50000">
                <a:srgbClr val="FFF4DF"/>
              </a:gs>
              <a:gs pos="100000">
                <a:srgbClr val="FFCC66"/>
              </a:gs>
            </a:gsLst>
            <a:lin ang="0" scaled="1"/>
          </a:gradFill>
          <a:ln w="0">
            <a:solidFill>
              <a:srgbClr val="DFE29A"/>
            </a:solidFill>
            <a:round/>
            <a:headEnd/>
            <a:tailEnd/>
          </a:ln>
        </p:spPr>
        <p:txBody>
          <a:bodyPr/>
          <a:lstStyle/>
          <a:p>
            <a:endParaRPr lang="en-GB"/>
          </a:p>
        </p:txBody>
      </p:sp>
      <p:sp>
        <p:nvSpPr>
          <p:cNvPr id="6148" name="Freeform 8"/>
          <p:cNvSpPr>
            <a:spLocks/>
          </p:cNvSpPr>
          <p:nvPr/>
        </p:nvSpPr>
        <p:spPr bwMode="gray">
          <a:xfrm rot="10800000">
            <a:off x="5211763" y="1196975"/>
            <a:ext cx="1016000" cy="1155700"/>
          </a:xfrm>
          <a:custGeom>
            <a:avLst/>
            <a:gdLst>
              <a:gd name="T0" fmla="*/ 2147483647 w 1104"/>
              <a:gd name="T1" fmla="*/ 2147483647 h 1256"/>
              <a:gd name="T2" fmla="*/ 2147483647 w 1104"/>
              <a:gd name="T3" fmla="*/ 0 h 1256"/>
              <a:gd name="T4" fmla="*/ 0 w 1104"/>
              <a:gd name="T5" fmla="*/ 0 h 1256"/>
              <a:gd name="T6" fmla="*/ 0 w 1104"/>
              <a:gd name="T7" fmla="*/ 2147483647 h 1256"/>
              <a:gd name="T8" fmla="*/ 2147483647 w 1104"/>
              <a:gd name="T9" fmla="*/ 2147483647 h 1256"/>
              <a:gd name="T10" fmla="*/ 2147483647 w 1104"/>
              <a:gd name="T11" fmla="*/ 2147483647 h 1256"/>
              <a:gd name="T12" fmla="*/ 2147483647 w 1104"/>
              <a:gd name="T13" fmla="*/ 2147483647 h 1256"/>
              <a:gd name="T14" fmla="*/ 0 60000 65536"/>
              <a:gd name="T15" fmla="*/ 0 60000 65536"/>
              <a:gd name="T16" fmla="*/ 0 60000 65536"/>
              <a:gd name="T17" fmla="*/ 0 60000 65536"/>
              <a:gd name="T18" fmla="*/ 0 60000 65536"/>
              <a:gd name="T19" fmla="*/ 0 60000 65536"/>
              <a:gd name="T20" fmla="*/ 0 60000 65536"/>
              <a:gd name="T21" fmla="*/ 0 w 1104"/>
              <a:gd name="T22" fmla="*/ 0 h 1256"/>
              <a:gd name="T23" fmla="*/ 1104 w 1104"/>
              <a:gd name="T24" fmla="*/ 1256 h 1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1256">
                <a:moveTo>
                  <a:pt x="88" y="1160"/>
                </a:moveTo>
                <a:lnTo>
                  <a:pt x="88" y="0"/>
                </a:lnTo>
                <a:lnTo>
                  <a:pt x="0" y="0"/>
                </a:lnTo>
                <a:lnTo>
                  <a:pt x="0" y="1256"/>
                </a:lnTo>
                <a:lnTo>
                  <a:pt x="1104" y="1256"/>
                </a:lnTo>
                <a:lnTo>
                  <a:pt x="1104" y="1160"/>
                </a:lnTo>
                <a:lnTo>
                  <a:pt x="88" y="1160"/>
                </a:lnTo>
                <a:close/>
              </a:path>
            </a:pathLst>
          </a:custGeom>
          <a:gradFill rotWithShape="1">
            <a:gsLst>
              <a:gs pos="0">
                <a:srgbClr val="FFCC66"/>
              </a:gs>
              <a:gs pos="50000">
                <a:srgbClr val="FFF4DF"/>
              </a:gs>
              <a:gs pos="100000">
                <a:srgbClr val="FFCC66"/>
              </a:gs>
            </a:gsLst>
            <a:lin ang="0" scaled="1"/>
          </a:gradFill>
          <a:ln w="0">
            <a:solidFill>
              <a:srgbClr val="DFE29A"/>
            </a:solidFill>
            <a:round/>
            <a:headEnd/>
            <a:tailEnd/>
          </a:ln>
        </p:spPr>
        <p:txBody>
          <a:bodyPr/>
          <a:lstStyle/>
          <a:p>
            <a:endParaRPr lang="en-GB"/>
          </a:p>
        </p:txBody>
      </p:sp>
      <p:sp>
        <p:nvSpPr>
          <p:cNvPr id="6149" name="Rectangle 9"/>
          <p:cNvSpPr>
            <a:spLocks noChangeArrowheads="1"/>
          </p:cNvSpPr>
          <p:nvPr/>
        </p:nvSpPr>
        <p:spPr bwMode="gray">
          <a:xfrm>
            <a:off x="2987675" y="1330325"/>
            <a:ext cx="3111500" cy="1279525"/>
          </a:xfrm>
          <a:prstGeom prst="rect">
            <a:avLst/>
          </a:prstGeom>
          <a:gradFill rotWithShape="1">
            <a:gsLst>
              <a:gs pos="0">
                <a:srgbClr val="642C13"/>
              </a:gs>
              <a:gs pos="50000">
                <a:srgbClr val="D85E28"/>
              </a:gs>
              <a:gs pos="100000">
                <a:srgbClr val="642C13"/>
              </a:gs>
            </a:gsLst>
            <a:lin ang="2700000" scaled="1"/>
          </a:gradFill>
          <a:ln w="9525">
            <a:solidFill>
              <a:srgbClr val="FFFFFF"/>
            </a:solidFill>
            <a:miter lim="800000"/>
            <a:headEnd/>
            <a:tailEnd/>
          </a:ln>
        </p:spPr>
        <p:txBody>
          <a:bodyPr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spcBef>
                <a:spcPct val="0"/>
              </a:spcBef>
              <a:buClrTx/>
              <a:buSzTx/>
              <a:buFontTx/>
              <a:buNone/>
            </a:pPr>
            <a:r>
              <a:rPr lang="en-GB" altLang="en-US" sz="2000" b="0" i="1">
                <a:solidFill>
                  <a:srgbClr val="FFFFFF"/>
                </a:solidFill>
                <a:latin typeface="Calibri" pitchFamily="34" charset="0"/>
              </a:rPr>
              <a:t>IAEA Functions in </a:t>
            </a:r>
          </a:p>
          <a:p>
            <a:pPr algn="ctr" eaLnBrk="1" hangingPunct="1">
              <a:spcBef>
                <a:spcPct val="0"/>
              </a:spcBef>
              <a:buClrTx/>
              <a:buSzTx/>
              <a:buFontTx/>
              <a:buNone/>
            </a:pPr>
            <a:r>
              <a:rPr lang="en-GB" altLang="en-US" sz="2000" b="0" i="1">
                <a:solidFill>
                  <a:srgbClr val="FFFFFF"/>
                </a:solidFill>
                <a:latin typeface="Calibri" pitchFamily="34" charset="0"/>
              </a:rPr>
              <a:t>Radiation &amp; Waste Safety</a:t>
            </a:r>
          </a:p>
          <a:p>
            <a:pPr algn="ctr" eaLnBrk="1" hangingPunct="1">
              <a:spcBef>
                <a:spcPct val="0"/>
              </a:spcBef>
              <a:buClrTx/>
              <a:buSzTx/>
              <a:buFontTx/>
              <a:buNone/>
            </a:pPr>
            <a:r>
              <a:rPr lang="en-US" altLang="en-US" sz="2000" b="0" i="1">
                <a:solidFill>
                  <a:srgbClr val="FFFFFF"/>
                </a:solidFill>
                <a:latin typeface="Calibri" pitchFamily="34" charset="0"/>
              </a:rPr>
              <a:t>(Article III.A.6)</a:t>
            </a:r>
          </a:p>
        </p:txBody>
      </p:sp>
      <p:grpSp>
        <p:nvGrpSpPr>
          <p:cNvPr id="21" name="Group 11"/>
          <p:cNvGrpSpPr>
            <a:grpSpLocks/>
          </p:cNvGrpSpPr>
          <p:nvPr/>
        </p:nvGrpSpPr>
        <p:grpSpPr bwMode="auto">
          <a:xfrm>
            <a:off x="971550" y="4233863"/>
            <a:ext cx="2952750" cy="1447800"/>
            <a:chOff x="-1474" y="2407"/>
            <a:chExt cx="2928" cy="912"/>
          </a:xfrm>
        </p:grpSpPr>
        <p:sp>
          <p:nvSpPr>
            <p:cNvPr id="9247" name="AutoShape 12"/>
            <p:cNvSpPr>
              <a:spLocks noChangeArrowheads="1"/>
            </p:cNvSpPr>
            <p:nvPr/>
          </p:nvSpPr>
          <p:spPr bwMode="blackWhite">
            <a:xfrm>
              <a:off x="-1474" y="2407"/>
              <a:ext cx="2928" cy="912"/>
            </a:xfrm>
            <a:prstGeom prst="roundRect">
              <a:avLst>
                <a:gd name="adj" fmla="val 9106"/>
              </a:avLst>
            </a:prstGeom>
            <a:gradFill rotWithShape="1">
              <a:gsLst>
                <a:gs pos="0">
                  <a:srgbClr val="31492C"/>
                </a:gs>
                <a:gs pos="50000">
                  <a:srgbClr val="699D5F"/>
                </a:gs>
                <a:gs pos="100000">
                  <a:srgbClr val="31492C"/>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a:spcBef>
                  <a:spcPct val="0"/>
                </a:spcBef>
                <a:buClrTx/>
                <a:buSzTx/>
                <a:buFontTx/>
                <a:buNone/>
              </a:pPr>
              <a:endParaRPr lang="es-ES" altLang="en-US" sz="2000">
                <a:solidFill>
                  <a:srgbClr val="FFFFFF"/>
                </a:solidFill>
              </a:endParaRPr>
            </a:p>
          </p:txBody>
        </p:sp>
        <p:sp>
          <p:nvSpPr>
            <p:cNvPr id="9248" name="Text Box 13"/>
            <p:cNvSpPr txBox="1">
              <a:spLocks noChangeArrowheads="1"/>
            </p:cNvSpPr>
            <p:nvPr/>
          </p:nvSpPr>
          <p:spPr bwMode="auto">
            <a:xfrm>
              <a:off x="-1412" y="2543"/>
              <a:ext cx="278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spcBef>
                  <a:spcPct val="0"/>
                </a:spcBef>
                <a:buClrTx/>
                <a:buSzTx/>
                <a:buFontTx/>
                <a:buNone/>
              </a:pPr>
              <a:r>
                <a:rPr lang="en-GB" altLang="en-US" sz="2000">
                  <a:solidFill>
                    <a:srgbClr val="FFFFCC"/>
                  </a:solidFill>
                </a:rPr>
                <a:t>To establish</a:t>
              </a:r>
            </a:p>
            <a:p>
              <a:pPr algn="ctr" eaLnBrk="1" hangingPunct="1">
                <a:spcBef>
                  <a:spcPct val="0"/>
                </a:spcBef>
                <a:buClrTx/>
                <a:buSzTx/>
                <a:buFontTx/>
                <a:buNone/>
              </a:pPr>
              <a:r>
                <a:rPr lang="en-GB" altLang="en-US" sz="2000">
                  <a:solidFill>
                    <a:srgbClr val="FFFFCC"/>
                  </a:solidFill>
                </a:rPr>
                <a:t>standards of</a:t>
              </a:r>
            </a:p>
            <a:p>
              <a:pPr algn="ctr" eaLnBrk="1" hangingPunct="1">
                <a:spcBef>
                  <a:spcPct val="0"/>
                </a:spcBef>
                <a:buClrTx/>
                <a:buSzTx/>
                <a:buFontTx/>
                <a:buNone/>
              </a:pPr>
              <a:r>
                <a:rPr lang="en-GB" altLang="en-US" sz="2000">
                  <a:solidFill>
                    <a:srgbClr val="FFFFCC"/>
                  </a:solidFill>
                </a:rPr>
                <a:t>safety</a:t>
              </a:r>
              <a:endParaRPr lang="es-ES" altLang="en-US" sz="2000">
                <a:solidFill>
                  <a:srgbClr val="FFFFCC"/>
                </a:solidFill>
              </a:endParaRPr>
            </a:p>
          </p:txBody>
        </p:sp>
      </p:grpSp>
      <p:grpSp>
        <p:nvGrpSpPr>
          <p:cNvPr id="24" name="Group 14"/>
          <p:cNvGrpSpPr>
            <a:grpSpLocks/>
          </p:cNvGrpSpPr>
          <p:nvPr/>
        </p:nvGrpSpPr>
        <p:grpSpPr bwMode="auto">
          <a:xfrm>
            <a:off x="5211763" y="4178300"/>
            <a:ext cx="2978150" cy="1439863"/>
            <a:chOff x="2736" y="2784"/>
            <a:chExt cx="2928" cy="624"/>
          </a:xfrm>
        </p:grpSpPr>
        <p:sp>
          <p:nvSpPr>
            <p:cNvPr id="9245" name="AutoShape 15"/>
            <p:cNvSpPr>
              <a:spLocks noChangeArrowheads="1"/>
            </p:cNvSpPr>
            <p:nvPr/>
          </p:nvSpPr>
          <p:spPr bwMode="blackWhite">
            <a:xfrm>
              <a:off x="2736" y="2784"/>
              <a:ext cx="2928" cy="624"/>
            </a:xfrm>
            <a:prstGeom prst="roundRect">
              <a:avLst>
                <a:gd name="adj" fmla="val 9106"/>
              </a:avLst>
            </a:prstGeom>
            <a:gradFill rotWithShape="1">
              <a:gsLst>
                <a:gs pos="0">
                  <a:srgbClr val="274B63"/>
                </a:gs>
                <a:gs pos="50000">
                  <a:srgbClr val="55A2D7"/>
                </a:gs>
                <a:gs pos="100000">
                  <a:srgbClr val="274B63"/>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a:spcBef>
                  <a:spcPct val="0"/>
                </a:spcBef>
                <a:buClrTx/>
                <a:buSzTx/>
                <a:buFontTx/>
                <a:buNone/>
              </a:pPr>
              <a:endParaRPr lang="es-ES" altLang="en-US" sz="1800">
                <a:solidFill>
                  <a:srgbClr val="FFFFFF"/>
                </a:solidFill>
              </a:endParaRPr>
            </a:p>
          </p:txBody>
        </p:sp>
        <p:sp>
          <p:nvSpPr>
            <p:cNvPr id="9246" name="Text Box 16"/>
            <p:cNvSpPr txBox="1">
              <a:spLocks noChangeArrowheads="1"/>
            </p:cNvSpPr>
            <p:nvPr/>
          </p:nvSpPr>
          <p:spPr bwMode="auto">
            <a:xfrm>
              <a:off x="2832" y="2832"/>
              <a:ext cx="264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lnSpc>
                  <a:spcPct val="105000"/>
                </a:lnSpc>
                <a:spcBef>
                  <a:spcPct val="0"/>
                </a:spcBef>
                <a:buClrTx/>
                <a:buSzTx/>
                <a:buFontTx/>
                <a:buNone/>
              </a:pPr>
              <a:r>
                <a:rPr lang="en-GB" altLang="en-US" sz="2000">
                  <a:solidFill>
                    <a:srgbClr val="FFFFCC"/>
                  </a:solidFill>
                </a:rPr>
                <a:t>To provide for</a:t>
              </a:r>
            </a:p>
            <a:p>
              <a:pPr algn="ctr" eaLnBrk="1" hangingPunct="1">
                <a:lnSpc>
                  <a:spcPct val="105000"/>
                </a:lnSpc>
                <a:spcBef>
                  <a:spcPct val="0"/>
                </a:spcBef>
                <a:buClrTx/>
                <a:buSzTx/>
                <a:buFontTx/>
                <a:buNone/>
              </a:pPr>
              <a:r>
                <a:rPr lang="en-GB" altLang="en-US" sz="2000">
                  <a:solidFill>
                    <a:srgbClr val="FFFFCC"/>
                  </a:solidFill>
                </a:rPr>
                <a:t> the application of </a:t>
              </a:r>
            </a:p>
            <a:p>
              <a:pPr algn="ctr" eaLnBrk="1" hangingPunct="1">
                <a:lnSpc>
                  <a:spcPct val="105000"/>
                </a:lnSpc>
                <a:spcBef>
                  <a:spcPct val="0"/>
                </a:spcBef>
                <a:buClrTx/>
                <a:buSzTx/>
                <a:buFontTx/>
                <a:buNone/>
              </a:pPr>
              <a:r>
                <a:rPr lang="en-GB" altLang="en-US" sz="2000">
                  <a:solidFill>
                    <a:srgbClr val="FFFFCC"/>
                  </a:solidFill>
                </a:rPr>
                <a:t>standards</a:t>
              </a:r>
              <a:endParaRPr lang="en-US" altLang="en-US" sz="2000">
                <a:solidFill>
                  <a:srgbClr val="FFFFCC"/>
                </a:solidFill>
              </a:endParaRPr>
            </a:p>
          </p:txBody>
        </p:sp>
      </p:grpSp>
      <p:grpSp>
        <p:nvGrpSpPr>
          <p:cNvPr id="18" name="Group 2"/>
          <p:cNvGrpSpPr>
            <a:grpSpLocks/>
          </p:cNvGrpSpPr>
          <p:nvPr/>
        </p:nvGrpSpPr>
        <p:grpSpPr bwMode="auto">
          <a:xfrm>
            <a:off x="1416050" y="1625600"/>
            <a:ext cx="6981825" cy="1628775"/>
            <a:chOff x="722" y="1134"/>
            <a:chExt cx="4398" cy="1026"/>
          </a:xfrm>
        </p:grpSpPr>
        <p:sp>
          <p:nvSpPr>
            <p:cNvPr id="9242" name="Rectangle 3"/>
            <p:cNvSpPr>
              <a:spLocks noChangeArrowheads="1"/>
            </p:cNvSpPr>
            <p:nvPr/>
          </p:nvSpPr>
          <p:spPr bwMode="auto">
            <a:xfrm>
              <a:off x="1632" y="1134"/>
              <a:ext cx="2496" cy="641"/>
            </a:xfrm>
            <a:prstGeom prst="rect">
              <a:avLst/>
            </a:prstGeom>
            <a:gradFill rotWithShape="1">
              <a:gsLst>
                <a:gs pos="0">
                  <a:srgbClr val="274B63"/>
                </a:gs>
                <a:gs pos="50000">
                  <a:srgbClr val="55A2D7"/>
                </a:gs>
                <a:gs pos="100000">
                  <a:srgbClr val="274B63"/>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a:spcBef>
                  <a:spcPct val="0"/>
                </a:spcBef>
                <a:buClrTx/>
                <a:buSzTx/>
                <a:buFontTx/>
                <a:buNone/>
              </a:pPr>
              <a:r>
                <a:rPr lang="en-GB" altLang="en-US" sz="1800">
                  <a:solidFill>
                    <a:srgbClr val="FFFFFF"/>
                  </a:solidFill>
                </a:rPr>
                <a:t>INTERNATIONAL MECHANISMS</a:t>
              </a:r>
            </a:p>
            <a:p>
              <a:pPr algn="ctr">
                <a:spcBef>
                  <a:spcPct val="0"/>
                </a:spcBef>
                <a:buClrTx/>
                <a:buSzTx/>
                <a:buFontTx/>
                <a:buNone/>
              </a:pPr>
              <a:r>
                <a:rPr lang="en-GB" altLang="en-US" sz="1800">
                  <a:solidFill>
                    <a:srgbClr val="FFFFFF"/>
                  </a:solidFill>
                </a:rPr>
                <a:t>FOR APPLYING STANDARDS</a:t>
              </a:r>
              <a:endParaRPr lang="en-US" altLang="en-US" sz="1800">
                <a:solidFill>
                  <a:srgbClr val="FFFFFF"/>
                </a:solidFill>
              </a:endParaRPr>
            </a:p>
          </p:txBody>
        </p:sp>
        <p:sp>
          <p:nvSpPr>
            <p:cNvPr id="9243" name="Line 4"/>
            <p:cNvSpPr>
              <a:spLocks noChangeShapeType="1"/>
            </p:cNvSpPr>
            <p:nvPr/>
          </p:nvSpPr>
          <p:spPr bwMode="auto">
            <a:xfrm>
              <a:off x="2880" y="1774"/>
              <a:ext cx="0" cy="386"/>
            </a:xfrm>
            <a:prstGeom prst="line">
              <a:avLst/>
            </a:prstGeom>
            <a:noFill/>
            <a:ln w="25400">
              <a:solidFill>
                <a:srgbClr val="FFFFFF"/>
              </a:solid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9244" name="Line 5"/>
            <p:cNvSpPr>
              <a:spLocks noChangeShapeType="1"/>
            </p:cNvSpPr>
            <p:nvPr/>
          </p:nvSpPr>
          <p:spPr bwMode="auto">
            <a:xfrm>
              <a:off x="722" y="2160"/>
              <a:ext cx="4398" cy="0"/>
            </a:xfrm>
            <a:prstGeom prst="line">
              <a:avLst/>
            </a:prstGeom>
            <a:noFill/>
            <a:ln w="25400">
              <a:solidFill>
                <a:srgbClr val="FFFFFF"/>
              </a:solid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en-GB"/>
            </a:p>
          </p:txBody>
        </p:sp>
      </p:grpSp>
      <p:grpSp>
        <p:nvGrpSpPr>
          <p:cNvPr id="23" name="Group 6"/>
          <p:cNvGrpSpPr>
            <a:grpSpLocks/>
          </p:cNvGrpSpPr>
          <p:nvPr/>
        </p:nvGrpSpPr>
        <p:grpSpPr bwMode="auto">
          <a:xfrm>
            <a:off x="2271713" y="3254375"/>
            <a:ext cx="1643062" cy="1736725"/>
            <a:chOff x="1261" y="2160"/>
            <a:chExt cx="1035" cy="1094"/>
          </a:xfrm>
        </p:grpSpPr>
        <p:sp>
          <p:nvSpPr>
            <p:cNvPr id="9240" name="Line 7"/>
            <p:cNvSpPr>
              <a:spLocks noChangeShapeType="1"/>
            </p:cNvSpPr>
            <p:nvPr/>
          </p:nvSpPr>
          <p:spPr bwMode="auto">
            <a:xfrm>
              <a:off x="1801" y="2160"/>
              <a:ext cx="0" cy="281"/>
            </a:xfrm>
            <a:prstGeom prst="line">
              <a:avLst/>
            </a:prstGeom>
            <a:noFill/>
            <a:ln w="635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93" name="Rectangle 8"/>
            <p:cNvSpPr>
              <a:spLocks noChangeArrowheads="1"/>
            </p:cNvSpPr>
            <p:nvPr/>
          </p:nvSpPr>
          <p:spPr bwMode="auto">
            <a:xfrm>
              <a:off x="1261" y="2430"/>
              <a:ext cx="1035" cy="824"/>
            </a:xfrm>
            <a:prstGeom prst="rect">
              <a:avLst/>
            </a:prstGeom>
            <a:solidFill>
              <a:schemeClr val="tx1"/>
            </a:soli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sz="1600" b="1" dirty="0">
                  <a:solidFill>
                    <a:schemeClr val="bg1"/>
                  </a:solidFill>
                  <a:cs typeface="+mn-cs"/>
                </a:rPr>
                <a:t>Providing</a:t>
              </a:r>
            </a:p>
            <a:p>
              <a:pPr algn="ctr">
                <a:defRPr/>
              </a:pPr>
              <a:r>
                <a:rPr lang="en-GB" sz="1600" b="1" dirty="0">
                  <a:solidFill>
                    <a:schemeClr val="bg1"/>
                  </a:solidFill>
                  <a:cs typeface="+mn-cs"/>
                </a:rPr>
                <a:t>TECHNICAL</a:t>
              </a:r>
            </a:p>
            <a:p>
              <a:pPr algn="ctr">
                <a:defRPr/>
              </a:pPr>
              <a:r>
                <a:rPr lang="en-GB" sz="1600" b="1" dirty="0">
                  <a:solidFill>
                    <a:schemeClr val="bg1"/>
                  </a:solidFill>
                  <a:cs typeface="+mn-cs"/>
                </a:rPr>
                <a:t>COOPERATION</a:t>
              </a:r>
              <a:endParaRPr lang="en-US" sz="1600" b="1" dirty="0">
                <a:solidFill>
                  <a:schemeClr val="bg1"/>
                </a:solidFill>
                <a:cs typeface="+mn-cs"/>
              </a:endParaRPr>
            </a:p>
          </p:txBody>
        </p:sp>
      </p:grpSp>
      <p:grpSp>
        <p:nvGrpSpPr>
          <p:cNvPr id="27" name="Group 9"/>
          <p:cNvGrpSpPr>
            <a:grpSpLocks/>
          </p:cNvGrpSpPr>
          <p:nvPr/>
        </p:nvGrpSpPr>
        <p:grpSpPr bwMode="auto">
          <a:xfrm>
            <a:off x="606425" y="3249613"/>
            <a:ext cx="1498600" cy="1751012"/>
            <a:chOff x="224" y="2157"/>
            <a:chExt cx="944" cy="1103"/>
          </a:xfrm>
        </p:grpSpPr>
        <p:sp>
          <p:nvSpPr>
            <p:cNvPr id="9238" name="Rectangle 10"/>
            <p:cNvSpPr>
              <a:spLocks noChangeArrowheads="1"/>
            </p:cNvSpPr>
            <p:nvPr/>
          </p:nvSpPr>
          <p:spPr bwMode="auto">
            <a:xfrm>
              <a:off x="224" y="2436"/>
              <a:ext cx="944" cy="824"/>
            </a:xfrm>
            <a:prstGeom prst="rect">
              <a:avLst/>
            </a:prstGeom>
            <a:solidFill>
              <a:schemeClr val="tx1"/>
            </a:soli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spcBef>
                  <a:spcPct val="0"/>
                </a:spcBef>
                <a:buClrTx/>
                <a:buSzTx/>
                <a:buFontTx/>
                <a:buNone/>
              </a:pPr>
              <a:r>
                <a:rPr lang="en-GB" altLang="en-US" sz="1600">
                  <a:solidFill>
                    <a:schemeClr val="bg1"/>
                  </a:solidFill>
                </a:rPr>
                <a:t>Rendering </a:t>
              </a:r>
            </a:p>
            <a:p>
              <a:pPr algn="ctr" eaLnBrk="1" hangingPunct="1">
                <a:spcBef>
                  <a:spcPct val="0"/>
                </a:spcBef>
                <a:buClrTx/>
                <a:buSzTx/>
                <a:buFontTx/>
                <a:buNone/>
              </a:pPr>
              <a:r>
                <a:rPr lang="en-GB" altLang="en-US" sz="1600">
                  <a:solidFill>
                    <a:schemeClr val="bg1"/>
                  </a:solidFill>
                </a:rPr>
                <a:t>RADIATION</a:t>
              </a:r>
            </a:p>
            <a:p>
              <a:pPr algn="ctr" eaLnBrk="1" hangingPunct="1">
                <a:spcBef>
                  <a:spcPct val="0"/>
                </a:spcBef>
                <a:buClrTx/>
                <a:buSzTx/>
                <a:buFontTx/>
                <a:buNone/>
              </a:pPr>
              <a:r>
                <a:rPr lang="en-GB" altLang="en-US" sz="1600">
                  <a:solidFill>
                    <a:schemeClr val="bg1"/>
                  </a:solidFill>
                </a:rPr>
                <a:t>SAFETY</a:t>
              </a:r>
            </a:p>
            <a:p>
              <a:pPr algn="ctr" eaLnBrk="1" hangingPunct="1">
                <a:spcBef>
                  <a:spcPct val="0"/>
                </a:spcBef>
                <a:buClrTx/>
                <a:buSzTx/>
                <a:buFontTx/>
                <a:buNone/>
              </a:pPr>
              <a:r>
                <a:rPr lang="en-GB" altLang="en-US" sz="1600">
                  <a:solidFill>
                    <a:schemeClr val="bg1"/>
                  </a:solidFill>
                </a:rPr>
                <a:t>SERVICES</a:t>
              </a:r>
              <a:endParaRPr lang="en-US" altLang="en-US" sz="1600">
                <a:solidFill>
                  <a:schemeClr val="bg1"/>
                </a:solidFill>
              </a:endParaRPr>
            </a:p>
          </p:txBody>
        </p:sp>
        <p:sp>
          <p:nvSpPr>
            <p:cNvPr id="9239" name="Line 11"/>
            <p:cNvSpPr>
              <a:spLocks noChangeShapeType="1"/>
            </p:cNvSpPr>
            <p:nvPr/>
          </p:nvSpPr>
          <p:spPr bwMode="auto">
            <a:xfrm>
              <a:off x="727" y="2157"/>
              <a:ext cx="0" cy="281"/>
            </a:xfrm>
            <a:prstGeom prst="line">
              <a:avLst/>
            </a:prstGeom>
            <a:noFill/>
            <a:ln w="635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0" name="Group 12"/>
          <p:cNvGrpSpPr>
            <a:grpSpLocks/>
          </p:cNvGrpSpPr>
          <p:nvPr/>
        </p:nvGrpSpPr>
        <p:grpSpPr bwMode="auto">
          <a:xfrm>
            <a:off x="5778500" y="3249613"/>
            <a:ext cx="1647825" cy="1754187"/>
            <a:chOff x="4603" y="2151"/>
            <a:chExt cx="1038" cy="1105"/>
          </a:xfrm>
        </p:grpSpPr>
        <p:sp>
          <p:nvSpPr>
            <p:cNvPr id="9236" name="Rectangle 13"/>
            <p:cNvSpPr>
              <a:spLocks noChangeArrowheads="1"/>
            </p:cNvSpPr>
            <p:nvPr/>
          </p:nvSpPr>
          <p:spPr bwMode="auto">
            <a:xfrm>
              <a:off x="4603" y="2432"/>
              <a:ext cx="1038" cy="824"/>
            </a:xfrm>
            <a:prstGeom prst="rect">
              <a:avLst/>
            </a:prstGeom>
            <a:solidFill>
              <a:schemeClr val="tx1"/>
            </a:soli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spcBef>
                  <a:spcPct val="0"/>
                </a:spcBef>
                <a:buClrTx/>
                <a:buSzTx/>
                <a:buFontTx/>
                <a:buNone/>
              </a:pPr>
              <a:r>
                <a:rPr lang="en-US" altLang="en-US" sz="1600">
                  <a:solidFill>
                    <a:schemeClr val="bg1"/>
                  </a:solidFill>
                </a:rPr>
                <a:t>Knowledge </a:t>
              </a:r>
            </a:p>
            <a:p>
              <a:pPr algn="ctr" eaLnBrk="1" hangingPunct="1">
                <a:spcBef>
                  <a:spcPct val="0"/>
                </a:spcBef>
                <a:buClrTx/>
                <a:buSzTx/>
                <a:buFontTx/>
                <a:buNone/>
              </a:pPr>
              <a:r>
                <a:rPr lang="en-US" altLang="en-US" sz="1600">
                  <a:solidFill>
                    <a:schemeClr val="bg1"/>
                  </a:solidFill>
                </a:rPr>
                <a:t>Management &amp;</a:t>
              </a:r>
            </a:p>
            <a:p>
              <a:pPr algn="ctr" eaLnBrk="1" hangingPunct="1">
                <a:spcBef>
                  <a:spcPct val="0"/>
                </a:spcBef>
                <a:buClrTx/>
                <a:buSzTx/>
                <a:buFontTx/>
                <a:buNone/>
              </a:pPr>
              <a:r>
                <a:rPr lang="en-US" altLang="en-US" sz="1600">
                  <a:solidFill>
                    <a:schemeClr val="bg1"/>
                  </a:solidFill>
                </a:rPr>
                <a:t>Networking</a:t>
              </a:r>
            </a:p>
          </p:txBody>
        </p:sp>
        <p:sp>
          <p:nvSpPr>
            <p:cNvPr id="9237" name="Line 14"/>
            <p:cNvSpPr>
              <a:spLocks noChangeShapeType="1"/>
            </p:cNvSpPr>
            <p:nvPr/>
          </p:nvSpPr>
          <p:spPr bwMode="auto">
            <a:xfrm>
              <a:off x="5111" y="2151"/>
              <a:ext cx="0" cy="281"/>
            </a:xfrm>
            <a:prstGeom prst="line">
              <a:avLst/>
            </a:prstGeom>
            <a:noFill/>
            <a:ln w="635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3" name="Group 15"/>
          <p:cNvGrpSpPr>
            <a:grpSpLocks/>
          </p:cNvGrpSpPr>
          <p:nvPr/>
        </p:nvGrpSpPr>
        <p:grpSpPr bwMode="auto">
          <a:xfrm>
            <a:off x="7591425" y="3244850"/>
            <a:ext cx="1498600" cy="1793875"/>
            <a:chOff x="3510" y="2157"/>
            <a:chExt cx="944" cy="1095"/>
          </a:xfrm>
        </p:grpSpPr>
        <p:sp>
          <p:nvSpPr>
            <p:cNvPr id="9234" name="Rectangle 16"/>
            <p:cNvSpPr>
              <a:spLocks noChangeArrowheads="1"/>
            </p:cNvSpPr>
            <p:nvPr/>
          </p:nvSpPr>
          <p:spPr bwMode="auto">
            <a:xfrm>
              <a:off x="3510" y="2428"/>
              <a:ext cx="944" cy="824"/>
            </a:xfrm>
            <a:prstGeom prst="rect">
              <a:avLst/>
            </a:prstGeom>
            <a:solidFill>
              <a:schemeClr val="tx1"/>
            </a:soli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spcBef>
                  <a:spcPct val="0"/>
                </a:spcBef>
                <a:buClrTx/>
                <a:buSzTx/>
                <a:buFontTx/>
                <a:buNone/>
              </a:pPr>
              <a:r>
                <a:rPr lang="en-GB" altLang="en-US" sz="1600">
                  <a:solidFill>
                    <a:srgbClr val="FFFFFF"/>
                  </a:solidFill>
                </a:rPr>
                <a:t>Promoting</a:t>
              </a:r>
            </a:p>
            <a:p>
              <a:pPr algn="ctr" eaLnBrk="1" hangingPunct="1">
                <a:spcBef>
                  <a:spcPct val="0"/>
                </a:spcBef>
                <a:buClrTx/>
                <a:buSzTx/>
                <a:buFontTx/>
                <a:buNone/>
              </a:pPr>
              <a:r>
                <a:rPr lang="en-GB" altLang="en-US" sz="1600">
                  <a:solidFill>
                    <a:srgbClr val="FFFFFF"/>
                  </a:solidFill>
                </a:rPr>
                <a:t>EDUCATION </a:t>
              </a:r>
            </a:p>
            <a:p>
              <a:pPr algn="ctr" eaLnBrk="1" hangingPunct="1">
                <a:spcBef>
                  <a:spcPct val="0"/>
                </a:spcBef>
                <a:buClrTx/>
                <a:buSzTx/>
                <a:buFontTx/>
                <a:buNone/>
              </a:pPr>
              <a:r>
                <a:rPr lang="en-GB" altLang="en-US" sz="1600">
                  <a:solidFill>
                    <a:srgbClr val="FFFFFF"/>
                  </a:solidFill>
                </a:rPr>
                <a:t>&amp; TRAINING</a:t>
              </a:r>
              <a:endParaRPr lang="en-US" altLang="en-US" sz="1600">
                <a:solidFill>
                  <a:srgbClr val="FFFFFF"/>
                </a:solidFill>
              </a:endParaRPr>
            </a:p>
          </p:txBody>
        </p:sp>
        <p:sp>
          <p:nvSpPr>
            <p:cNvPr id="9235" name="Line 17"/>
            <p:cNvSpPr>
              <a:spLocks noChangeShapeType="1"/>
            </p:cNvSpPr>
            <p:nvPr/>
          </p:nvSpPr>
          <p:spPr bwMode="auto">
            <a:xfrm>
              <a:off x="3992" y="2157"/>
              <a:ext cx="0" cy="281"/>
            </a:xfrm>
            <a:prstGeom prst="line">
              <a:avLst/>
            </a:prstGeom>
            <a:noFill/>
            <a:ln w="635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6" name="Group 18"/>
          <p:cNvGrpSpPr>
            <a:grpSpLocks/>
          </p:cNvGrpSpPr>
          <p:nvPr/>
        </p:nvGrpSpPr>
        <p:grpSpPr bwMode="auto">
          <a:xfrm>
            <a:off x="4092575" y="3244850"/>
            <a:ext cx="1498600" cy="1751013"/>
            <a:chOff x="2408" y="2154"/>
            <a:chExt cx="944" cy="1103"/>
          </a:xfrm>
        </p:grpSpPr>
        <p:sp>
          <p:nvSpPr>
            <p:cNvPr id="9232" name="Rectangle 19"/>
            <p:cNvSpPr>
              <a:spLocks noChangeArrowheads="1"/>
            </p:cNvSpPr>
            <p:nvPr/>
          </p:nvSpPr>
          <p:spPr bwMode="auto">
            <a:xfrm>
              <a:off x="2408" y="2433"/>
              <a:ext cx="944" cy="824"/>
            </a:xfrm>
            <a:prstGeom prst="rect">
              <a:avLst/>
            </a:prstGeom>
            <a:solidFill>
              <a:schemeClr val="tx1"/>
            </a:soli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spcBef>
                  <a:spcPct val="0"/>
                </a:spcBef>
                <a:buClrTx/>
                <a:buSzTx/>
                <a:buFontTx/>
                <a:buNone/>
              </a:pPr>
              <a:r>
                <a:rPr lang="en-GB" altLang="en-US" sz="1600">
                  <a:solidFill>
                    <a:schemeClr val="bg1"/>
                  </a:solidFill>
                </a:rPr>
                <a:t>Fostering</a:t>
              </a:r>
            </a:p>
            <a:p>
              <a:pPr algn="ctr" eaLnBrk="1" hangingPunct="1">
                <a:spcBef>
                  <a:spcPct val="0"/>
                </a:spcBef>
                <a:buClrTx/>
                <a:buSzTx/>
                <a:buFontTx/>
                <a:buNone/>
              </a:pPr>
              <a:r>
                <a:rPr lang="en-GB" altLang="en-US" sz="1600">
                  <a:solidFill>
                    <a:schemeClr val="bg1"/>
                  </a:solidFill>
                </a:rPr>
                <a:t>INFORMATION</a:t>
              </a:r>
            </a:p>
            <a:p>
              <a:pPr algn="ctr" eaLnBrk="1" hangingPunct="1">
                <a:spcBef>
                  <a:spcPct val="0"/>
                </a:spcBef>
                <a:buClrTx/>
                <a:buSzTx/>
                <a:buFontTx/>
                <a:buNone/>
              </a:pPr>
              <a:r>
                <a:rPr lang="en-GB" altLang="en-US" sz="1600">
                  <a:solidFill>
                    <a:schemeClr val="bg1"/>
                  </a:solidFill>
                </a:rPr>
                <a:t>EXCHANGE</a:t>
              </a:r>
              <a:endParaRPr lang="en-US" altLang="en-US" sz="1600">
                <a:solidFill>
                  <a:schemeClr val="bg1"/>
                </a:solidFill>
              </a:endParaRPr>
            </a:p>
          </p:txBody>
        </p:sp>
        <p:sp>
          <p:nvSpPr>
            <p:cNvPr id="9233" name="Line 20"/>
            <p:cNvSpPr>
              <a:spLocks noChangeShapeType="1"/>
            </p:cNvSpPr>
            <p:nvPr/>
          </p:nvSpPr>
          <p:spPr bwMode="auto">
            <a:xfrm>
              <a:off x="2882" y="2154"/>
              <a:ext cx="0" cy="281"/>
            </a:xfrm>
            <a:prstGeom prst="line">
              <a:avLst/>
            </a:prstGeom>
            <a:noFill/>
            <a:ln w="635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39" name="Rectangle 22"/>
          <p:cNvSpPr>
            <a:spLocks noChangeArrowheads="1"/>
          </p:cNvSpPr>
          <p:nvPr/>
        </p:nvSpPr>
        <p:spPr bwMode="auto">
          <a:xfrm>
            <a:off x="1187624" y="5445125"/>
            <a:ext cx="7775575"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2575" indent="-282575" algn="ctr">
              <a:lnSpc>
                <a:spcPct val="90000"/>
              </a:lnSpc>
              <a:spcBef>
                <a:spcPct val="20000"/>
              </a:spcBef>
              <a:buClr>
                <a:schemeClr val="tx1"/>
              </a:buClr>
              <a:buSzPct val="150000"/>
              <a:defRPr/>
            </a:pPr>
            <a:r>
              <a:rPr lang="en-GB" sz="2000" b="1" i="1" dirty="0">
                <a:effectLst>
                  <a:outerShdw blurRad="38100" dist="38100" dir="2700000" algn="tl">
                    <a:srgbClr val="000000">
                      <a:alpha val="43137"/>
                    </a:srgbClr>
                  </a:outerShdw>
                </a:effectLst>
                <a:cs typeface="+mn-cs"/>
              </a:rPr>
              <a:t>TECHNICAL COOPERATION</a:t>
            </a:r>
          </a:p>
          <a:p>
            <a:pPr marL="282575" indent="-282575" algn="ctr">
              <a:lnSpc>
                <a:spcPct val="90000"/>
              </a:lnSpc>
              <a:spcBef>
                <a:spcPct val="20000"/>
              </a:spcBef>
              <a:buClr>
                <a:schemeClr val="tx1"/>
              </a:buClr>
              <a:buSzPct val="150000"/>
              <a:defRPr/>
            </a:pPr>
            <a:r>
              <a:rPr lang="en-GB" sz="2000" i="1" dirty="0">
                <a:cs typeface="+mn-cs"/>
              </a:rPr>
              <a:t>is  </a:t>
            </a:r>
            <a:r>
              <a:rPr lang="en-GB" sz="2000" i="1" dirty="0">
                <a:solidFill>
                  <a:schemeClr val="accent2"/>
                </a:solidFill>
                <a:cs typeface="+mn-cs"/>
              </a:rPr>
              <a:t>the  main mechanism and primary strategy </a:t>
            </a:r>
          </a:p>
          <a:p>
            <a:pPr marL="282575" indent="-282575" algn="ctr">
              <a:lnSpc>
                <a:spcPct val="90000"/>
              </a:lnSpc>
              <a:spcBef>
                <a:spcPct val="20000"/>
              </a:spcBef>
              <a:buClr>
                <a:schemeClr val="tx1"/>
              </a:buClr>
              <a:buSzPct val="150000"/>
              <a:defRPr/>
            </a:pPr>
            <a:r>
              <a:rPr lang="en-GB" sz="2000" i="1" dirty="0">
                <a:solidFill>
                  <a:schemeClr val="accent2"/>
                </a:solidFill>
                <a:cs typeface="+mn-cs"/>
              </a:rPr>
              <a:t>for assisting Member States </a:t>
            </a:r>
          </a:p>
          <a:p>
            <a:pPr marL="282575" indent="-282575" algn="ctr">
              <a:lnSpc>
                <a:spcPct val="90000"/>
              </a:lnSpc>
              <a:spcBef>
                <a:spcPct val="20000"/>
              </a:spcBef>
              <a:buClr>
                <a:schemeClr val="tx1"/>
              </a:buClr>
              <a:buSzPct val="150000"/>
              <a:defRPr/>
            </a:pPr>
            <a:r>
              <a:rPr lang="en-GB" sz="2000" i="1" dirty="0">
                <a:solidFill>
                  <a:schemeClr val="accent2"/>
                </a:solidFill>
                <a:cs typeface="+mn-cs"/>
              </a:rPr>
              <a:t>in the application of the standards</a:t>
            </a:r>
            <a:endParaRPr lang="it-IT" sz="2000" i="1" dirty="0">
              <a:solidFill>
                <a:schemeClr val="accent2"/>
              </a:solidFill>
              <a:cs typeface="+mn-cs"/>
            </a:endParaRPr>
          </a:p>
        </p:txBody>
      </p:sp>
      <p:pic>
        <p:nvPicPr>
          <p:cNvPr id="924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575" y="3683000"/>
            <a:ext cx="4787900" cy="254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4">
            <a:extLst>
              <a:ext uri="{28A0092B-C50C-407E-A947-70E740481C1C}">
                <a14:useLocalDpi xmlns:a14="http://schemas.microsoft.com/office/drawing/2010/main" val="0"/>
              </a:ext>
            </a:extLst>
          </a:blip>
          <a:srcRect l="25034" t="35521" r="28789" b="13814"/>
          <a:stretch>
            <a:fillRect/>
          </a:stretch>
        </p:blipFill>
        <p:spPr bwMode="auto">
          <a:xfrm>
            <a:off x="7714156" y="116632"/>
            <a:ext cx="1253138" cy="1853455"/>
          </a:xfrm>
          <a:prstGeom prst="rect">
            <a:avLst/>
          </a:prstGeom>
          <a:noFill/>
          <a:ln w="3175">
            <a:solidFill>
              <a:srgbClr val="000000"/>
            </a:solidFill>
            <a:miter lim="800000"/>
            <a:headEnd type="none" w="sm" len="sm"/>
            <a:tailEnd type="none" w="sm" len="sm"/>
          </a:ln>
          <a:effectLst>
            <a:outerShdw dist="107763"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98855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24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9249"/>
                                        </p:tgtEl>
                                      </p:cBhvr>
                                    </p:animEffect>
                                    <p:set>
                                      <p:cBhvr>
                                        <p:cTn id="16" dur="1" fill="hold">
                                          <p:stCondLst>
                                            <p:cond delay="499"/>
                                          </p:stCondLst>
                                        </p:cTn>
                                        <p:tgtEl>
                                          <p:spTgt spid="9249"/>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6149"/>
                                        </p:tgtEl>
                                      </p:cBhvr>
                                    </p:animEffect>
                                    <p:set>
                                      <p:cBhvr>
                                        <p:cTn id="25" dur="1" fill="hold">
                                          <p:stCondLst>
                                            <p:cond delay="499"/>
                                          </p:stCondLst>
                                        </p:cTn>
                                        <p:tgtEl>
                                          <p:spTgt spid="614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148"/>
                                        </p:tgtEl>
                                      </p:cBhvr>
                                    </p:animEffect>
                                    <p:set>
                                      <p:cBhvr>
                                        <p:cTn id="28" dur="1" fill="hold">
                                          <p:stCondLst>
                                            <p:cond delay="499"/>
                                          </p:stCondLst>
                                        </p:cTn>
                                        <p:tgtEl>
                                          <p:spTgt spid="614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147"/>
                                        </p:tgtEl>
                                      </p:cBhvr>
                                    </p:animEffect>
                                    <p:set>
                                      <p:cBhvr>
                                        <p:cTn id="31" dur="1" fill="hold">
                                          <p:stCondLst>
                                            <p:cond delay="499"/>
                                          </p:stCondLst>
                                        </p:cTn>
                                        <p:tgtEl>
                                          <p:spTgt spid="614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1.94444E-6 1.11022E-16 L -0.53299 -0.5125 " pathEditMode="relative" rAng="0" ptsTypes="AA">
                                      <p:cBhvr>
                                        <p:cTn id="36" dur="2000" fill="hold"/>
                                        <p:tgtEl>
                                          <p:spTgt spid="24"/>
                                        </p:tgtEl>
                                        <p:attrNameLst>
                                          <p:attrName>ppt_x</p:attrName>
                                          <p:attrName>ppt_y</p:attrName>
                                        </p:attrNameLst>
                                      </p:cBhvr>
                                      <p:rCtr x="-26649" y="-25625"/>
                                    </p:animMotion>
                                  </p:childTnLst>
                                </p:cTn>
                              </p:par>
                            </p:childTnLst>
                          </p:cTn>
                        </p:par>
                        <p:par>
                          <p:cTn id="37" fill="hold" nodeType="afterGroup">
                            <p:stCondLst>
                              <p:cond delay="2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0-#ppt_w/2"/>
                                          </p:val>
                                        </p:tav>
                                        <p:tav tm="100000">
                                          <p:val>
                                            <p:strVal val="#ppt_x"/>
                                          </p:val>
                                        </p:tav>
                                      </p:tavLst>
                                    </p:anim>
                                    <p:anim calcmode="lin" valueType="num">
                                      <p:cBhvr additive="base">
                                        <p:cTn id="5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0-#ppt_w/2"/>
                                          </p:val>
                                        </p:tav>
                                        <p:tav tm="100000">
                                          <p:val>
                                            <p:strVal val="#ppt_x"/>
                                          </p:val>
                                        </p:tav>
                                      </p:tavLst>
                                    </p:anim>
                                    <p:anim calcmode="lin" valueType="num">
                                      <p:cBhvr additive="base">
                                        <p:cTn id="6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0-#ppt_w/2"/>
                                          </p:val>
                                        </p:tav>
                                        <p:tav tm="100000">
                                          <p:val>
                                            <p:strVal val="#ppt_x"/>
                                          </p:val>
                                        </p:tav>
                                      </p:tavLst>
                                    </p:anim>
                                    <p:anim calcmode="lin" valueType="num">
                                      <p:cBhvr additive="base">
                                        <p:cTn id="7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dissolve">
                                      <p:cBhvr>
                                        <p:cTn id="7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8" grpId="0" animBg="1"/>
      <p:bldP spid="6149" grpId="0" animBg="1"/>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A44E6C8-3FE5-4373-B0D3-49CE6610CC79}"/>
              </a:ext>
            </a:extLst>
          </p:cNvPr>
          <p:cNvSpPr>
            <a:spLocks noGrp="1" noChangeArrowheads="1"/>
          </p:cNvSpPr>
          <p:nvPr>
            <p:ph type="body" idx="4294967295"/>
          </p:nvPr>
        </p:nvSpPr>
        <p:spPr>
          <a:xfrm>
            <a:off x="550863" y="1298575"/>
            <a:ext cx="8593137" cy="4572000"/>
          </a:xfrm>
        </p:spPr>
        <p:txBody>
          <a:bodyPr lIns="92075" tIns="46038" rIns="92075" bIns="46038"/>
          <a:lstStyle/>
          <a:p>
            <a:pPr>
              <a:buFontTx/>
              <a:buNone/>
            </a:pPr>
            <a:r>
              <a:rPr lang="en-GB" altLang="en-US" sz="4000"/>
              <a:t> </a:t>
            </a:r>
            <a:endParaRPr lang="en-US" altLang="en-US" sz="4000"/>
          </a:p>
        </p:txBody>
      </p:sp>
      <p:sp>
        <p:nvSpPr>
          <p:cNvPr id="4099" name="Rectangle 3">
            <a:extLst>
              <a:ext uri="{FF2B5EF4-FFF2-40B4-BE49-F238E27FC236}">
                <a16:creationId xmlns:a16="http://schemas.microsoft.com/office/drawing/2014/main" id="{3811B7CF-3BEC-4F95-8FF7-6D73BC36705C}"/>
              </a:ext>
            </a:extLst>
          </p:cNvPr>
          <p:cNvSpPr>
            <a:spLocks noGrp="1" noChangeArrowheads="1"/>
          </p:cNvSpPr>
          <p:nvPr>
            <p:ph type="title" idx="4294967295"/>
          </p:nvPr>
        </p:nvSpPr>
        <p:spPr>
          <a:xfrm>
            <a:off x="3568700" y="137617"/>
            <a:ext cx="6120680" cy="864096"/>
          </a:xfrm>
          <a:noFill/>
        </p:spPr>
        <p:txBody>
          <a:bodyPr>
            <a:normAutofit fontScale="90000"/>
          </a:bodyPr>
          <a:lstStyle/>
          <a:p>
            <a:r>
              <a:rPr lang="en-US" altLang="en-US" dirty="0">
                <a:solidFill>
                  <a:schemeClr val="bg1"/>
                </a:solidFill>
              </a:rPr>
              <a:t>Safety Standards Categories/Hierarchy</a:t>
            </a:r>
          </a:p>
        </p:txBody>
      </p:sp>
      <p:grpSp>
        <p:nvGrpSpPr>
          <p:cNvPr id="2" name="Group 4">
            <a:extLst>
              <a:ext uri="{FF2B5EF4-FFF2-40B4-BE49-F238E27FC236}">
                <a16:creationId xmlns:a16="http://schemas.microsoft.com/office/drawing/2014/main" id="{4344DE59-4FBE-4DEF-9968-C2BB47EDC10C}"/>
              </a:ext>
            </a:extLst>
          </p:cNvPr>
          <p:cNvGrpSpPr>
            <a:grpSpLocks/>
          </p:cNvGrpSpPr>
          <p:nvPr/>
        </p:nvGrpSpPr>
        <p:grpSpPr bwMode="auto">
          <a:xfrm>
            <a:off x="2339975" y="4106863"/>
            <a:ext cx="4327525" cy="1843087"/>
            <a:chOff x="1436" y="2574"/>
            <a:chExt cx="2726" cy="1161"/>
          </a:xfrm>
        </p:grpSpPr>
        <p:sp>
          <p:nvSpPr>
            <p:cNvPr id="4118" name="Freeform 5">
              <a:extLst>
                <a:ext uri="{FF2B5EF4-FFF2-40B4-BE49-F238E27FC236}">
                  <a16:creationId xmlns:a16="http://schemas.microsoft.com/office/drawing/2014/main" id="{647F86C5-A20D-42F5-8D12-7EEBDF28E5EC}"/>
                </a:ext>
              </a:extLst>
            </p:cNvPr>
            <p:cNvSpPr>
              <a:spLocks/>
            </p:cNvSpPr>
            <p:nvPr/>
          </p:nvSpPr>
          <p:spPr bwMode="auto">
            <a:xfrm>
              <a:off x="1823" y="2574"/>
              <a:ext cx="1948" cy="387"/>
            </a:xfrm>
            <a:custGeom>
              <a:avLst/>
              <a:gdLst>
                <a:gd name="T0" fmla="*/ 0 w 1948"/>
                <a:gd name="T1" fmla="*/ 387 h 387"/>
                <a:gd name="T2" fmla="*/ 1561 w 1948"/>
                <a:gd name="T3" fmla="*/ 387 h 387"/>
                <a:gd name="T4" fmla="*/ 1948 w 1948"/>
                <a:gd name="T5" fmla="*/ 0 h 387"/>
                <a:gd name="T6" fmla="*/ 387 w 1948"/>
                <a:gd name="T7" fmla="*/ 0 h 387"/>
                <a:gd name="T8" fmla="*/ 0 w 1948"/>
                <a:gd name="T9" fmla="*/ 387 h 387"/>
                <a:gd name="T10" fmla="*/ 0 60000 65536"/>
                <a:gd name="T11" fmla="*/ 0 60000 65536"/>
                <a:gd name="T12" fmla="*/ 0 60000 65536"/>
                <a:gd name="T13" fmla="*/ 0 60000 65536"/>
                <a:gd name="T14" fmla="*/ 0 60000 65536"/>
                <a:gd name="T15" fmla="*/ 0 w 1948"/>
                <a:gd name="T16" fmla="*/ 0 h 387"/>
                <a:gd name="T17" fmla="*/ 1948 w 1948"/>
                <a:gd name="T18" fmla="*/ 387 h 387"/>
              </a:gdLst>
              <a:ahLst/>
              <a:cxnLst>
                <a:cxn ang="T10">
                  <a:pos x="T0" y="T1"/>
                </a:cxn>
                <a:cxn ang="T11">
                  <a:pos x="T2" y="T3"/>
                </a:cxn>
                <a:cxn ang="T12">
                  <a:pos x="T4" y="T5"/>
                </a:cxn>
                <a:cxn ang="T13">
                  <a:pos x="T6" y="T7"/>
                </a:cxn>
                <a:cxn ang="T14">
                  <a:pos x="T8" y="T9"/>
                </a:cxn>
              </a:cxnLst>
              <a:rect l="T15" t="T16" r="T17" b="T18"/>
              <a:pathLst>
                <a:path w="1948" h="387">
                  <a:moveTo>
                    <a:pt x="0" y="387"/>
                  </a:moveTo>
                  <a:lnTo>
                    <a:pt x="1561" y="387"/>
                  </a:lnTo>
                  <a:lnTo>
                    <a:pt x="1948" y="0"/>
                  </a:lnTo>
                  <a:lnTo>
                    <a:pt x="387" y="0"/>
                  </a:lnTo>
                  <a:lnTo>
                    <a:pt x="0" y="387"/>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19" name="Freeform 6">
              <a:extLst>
                <a:ext uri="{FF2B5EF4-FFF2-40B4-BE49-F238E27FC236}">
                  <a16:creationId xmlns:a16="http://schemas.microsoft.com/office/drawing/2014/main" id="{FE451466-2FEC-47CC-9EC9-D438B4D253AB}"/>
                </a:ext>
              </a:extLst>
            </p:cNvPr>
            <p:cNvSpPr>
              <a:spLocks/>
            </p:cNvSpPr>
            <p:nvPr/>
          </p:nvSpPr>
          <p:spPr bwMode="auto">
            <a:xfrm>
              <a:off x="1823" y="2574"/>
              <a:ext cx="1948" cy="387"/>
            </a:xfrm>
            <a:custGeom>
              <a:avLst/>
              <a:gdLst>
                <a:gd name="T0" fmla="*/ 0 w 1948"/>
                <a:gd name="T1" fmla="*/ 387 h 387"/>
                <a:gd name="T2" fmla="*/ 1561 w 1948"/>
                <a:gd name="T3" fmla="*/ 387 h 387"/>
                <a:gd name="T4" fmla="*/ 1948 w 1948"/>
                <a:gd name="T5" fmla="*/ 0 h 387"/>
                <a:gd name="T6" fmla="*/ 387 w 1948"/>
                <a:gd name="T7" fmla="*/ 0 h 387"/>
                <a:gd name="T8" fmla="*/ 0 w 1948"/>
                <a:gd name="T9" fmla="*/ 387 h 387"/>
                <a:gd name="T10" fmla="*/ 0 60000 65536"/>
                <a:gd name="T11" fmla="*/ 0 60000 65536"/>
                <a:gd name="T12" fmla="*/ 0 60000 65536"/>
                <a:gd name="T13" fmla="*/ 0 60000 65536"/>
                <a:gd name="T14" fmla="*/ 0 60000 65536"/>
                <a:gd name="T15" fmla="*/ 0 w 1948"/>
                <a:gd name="T16" fmla="*/ 0 h 387"/>
                <a:gd name="T17" fmla="*/ 1948 w 1948"/>
                <a:gd name="T18" fmla="*/ 387 h 387"/>
              </a:gdLst>
              <a:ahLst/>
              <a:cxnLst>
                <a:cxn ang="T10">
                  <a:pos x="T0" y="T1"/>
                </a:cxn>
                <a:cxn ang="T11">
                  <a:pos x="T2" y="T3"/>
                </a:cxn>
                <a:cxn ang="T12">
                  <a:pos x="T4" y="T5"/>
                </a:cxn>
                <a:cxn ang="T13">
                  <a:pos x="T6" y="T7"/>
                </a:cxn>
                <a:cxn ang="T14">
                  <a:pos x="T8" y="T9"/>
                </a:cxn>
              </a:cxnLst>
              <a:rect l="T15" t="T16" r="T17" b="T18"/>
              <a:pathLst>
                <a:path w="1948" h="387">
                  <a:moveTo>
                    <a:pt x="0" y="387"/>
                  </a:moveTo>
                  <a:lnTo>
                    <a:pt x="1561" y="387"/>
                  </a:lnTo>
                  <a:lnTo>
                    <a:pt x="1948" y="0"/>
                  </a:lnTo>
                  <a:lnTo>
                    <a:pt x="387" y="0"/>
                  </a:lnTo>
                  <a:lnTo>
                    <a:pt x="0" y="38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20" name="Freeform 7">
              <a:extLst>
                <a:ext uri="{FF2B5EF4-FFF2-40B4-BE49-F238E27FC236}">
                  <a16:creationId xmlns:a16="http://schemas.microsoft.com/office/drawing/2014/main" id="{4B903C3C-4196-4E55-A328-7CCFAAA82D6D}"/>
                </a:ext>
              </a:extLst>
            </p:cNvPr>
            <p:cNvSpPr>
              <a:spLocks/>
            </p:cNvSpPr>
            <p:nvPr/>
          </p:nvSpPr>
          <p:spPr bwMode="auto">
            <a:xfrm>
              <a:off x="3384" y="2574"/>
              <a:ext cx="778" cy="1161"/>
            </a:xfrm>
            <a:custGeom>
              <a:avLst/>
              <a:gdLst>
                <a:gd name="T0" fmla="*/ 0 w 778"/>
                <a:gd name="T1" fmla="*/ 387 h 1161"/>
                <a:gd name="T2" fmla="*/ 391 w 778"/>
                <a:gd name="T3" fmla="*/ 1161 h 1161"/>
                <a:gd name="T4" fmla="*/ 778 w 778"/>
                <a:gd name="T5" fmla="*/ 774 h 1161"/>
                <a:gd name="T6" fmla="*/ 387 w 778"/>
                <a:gd name="T7" fmla="*/ 0 h 1161"/>
                <a:gd name="T8" fmla="*/ 0 w 778"/>
                <a:gd name="T9" fmla="*/ 387 h 1161"/>
                <a:gd name="T10" fmla="*/ 0 60000 65536"/>
                <a:gd name="T11" fmla="*/ 0 60000 65536"/>
                <a:gd name="T12" fmla="*/ 0 60000 65536"/>
                <a:gd name="T13" fmla="*/ 0 60000 65536"/>
                <a:gd name="T14" fmla="*/ 0 60000 65536"/>
                <a:gd name="T15" fmla="*/ 0 w 778"/>
                <a:gd name="T16" fmla="*/ 0 h 1161"/>
                <a:gd name="T17" fmla="*/ 778 w 778"/>
                <a:gd name="T18" fmla="*/ 1161 h 1161"/>
              </a:gdLst>
              <a:ahLst/>
              <a:cxnLst>
                <a:cxn ang="T10">
                  <a:pos x="T0" y="T1"/>
                </a:cxn>
                <a:cxn ang="T11">
                  <a:pos x="T2" y="T3"/>
                </a:cxn>
                <a:cxn ang="T12">
                  <a:pos x="T4" y="T5"/>
                </a:cxn>
                <a:cxn ang="T13">
                  <a:pos x="T6" y="T7"/>
                </a:cxn>
                <a:cxn ang="T14">
                  <a:pos x="T8" y="T9"/>
                </a:cxn>
              </a:cxnLst>
              <a:rect l="T15" t="T16" r="T17" b="T18"/>
              <a:pathLst>
                <a:path w="778" h="1161">
                  <a:moveTo>
                    <a:pt x="0" y="387"/>
                  </a:moveTo>
                  <a:lnTo>
                    <a:pt x="391" y="1161"/>
                  </a:lnTo>
                  <a:lnTo>
                    <a:pt x="778" y="774"/>
                  </a:lnTo>
                  <a:lnTo>
                    <a:pt x="387" y="0"/>
                  </a:lnTo>
                  <a:lnTo>
                    <a:pt x="0" y="387"/>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21" name="Freeform 8">
              <a:extLst>
                <a:ext uri="{FF2B5EF4-FFF2-40B4-BE49-F238E27FC236}">
                  <a16:creationId xmlns:a16="http://schemas.microsoft.com/office/drawing/2014/main" id="{CD5D7623-172D-4BEA-8BCA-5878128CC8B7}"/>
                </a:ext>
              </a:extLst>
            </p:cNvPr>
            <p:cNvSpPr>
              <a:spLocks/>
            </p:cNvSpPr>
            <p:nvPr/>
          </p:nvSpPr>
          <p:spPr bwMode="auto">
            <a:xfrm>
              <a:off x="3384" y="2574"/>
              <a:ext cx="778" cy="1161"/>
            </a:xfrm>
            <a:custGeom>
              <a:avLst/>
              <a:gdLst>
                <a:gd name="T0" fmla="*/ 0 w 778"/>
                <a:gd name="T1" fmla="*/ 387 h 1161"/>
                <a:gd name="T2" fmla="*/ 391 w 778"/>
                <a:gd name="T3" fmla="*/ 1161 h 1161"/>
                <a:gd name="T4" fmla="*/ 778 w 778"/>
                <a:gd name="T5" fmla="*/ 774 h 1161"/>
                <a:gd name="T6" fmla="*/ 387 w 778"/>
                <a:gd name="T7" fmla="*/ 0 h 1161"/>
                <a:gd name="T8" fmla="*/ 0 w 778"/>
                <a:gd name="T9" fmla="*/ 387 h 1161"/>
                <a:gd name="T10" fmla="*/ 0 60000 65536"/>
                <a:gd name="T11" fmla="*/ 0 60000 65536"/>
                <a:gd name="T12" fmla="*/ 0 60000 65536"/>
                <a:gd name="T13" fmla="*/ 0 60000 65536"/>
                <a:gd name="T14" fmla="*/ 0 60000 65536"/>
                <a:gd name="T15" fmla="*/ 0 w 778"/>
                <a:gd name="T16" fmla="*/ 0 h 1161"/>
                <a:gd name="T17" fmla="*/ 778 w 778"/>
                <a:gd name="T18" fmla="*/ 1161 h 1161"/>
              </a:gdLst>
              <a:ahLst/>
              <a:cxnLst>
                <a:cxn ang="T10">
                  <a:pos x="T0" y="T1"/>
                </a:cxn>
                <a:cxn ang="T11">
                  <a:pos x="T2" y="T3"/>
                </a:cxn>
                <a:cxn ang="T12">
                  <a:pos x="T4" y="T5"/>
                </a:cxn>
                <a:cxn ang="T13">
                  <a:pos x="T6" y="T7"/>
                </a:cxn>
                <a:cxn ang="T14">
                  <a:pos x="T8" y="T9"/>
                </a:cxn>
              </a:cxnLst>
              <a:rect l="T15" t="T16" r="T17" b="T18"/>
              <a:pathLst>
                <a:path w="778" h="1161">
                  <a:moveTo>
                    <a:pt x="0" y="387"/>
                  </a:moveTo>
                  <a:lnTo>
                    <a:pt x="391" y="1161"/>
                  </a:lnTo>
                  <a:lnTo>
                    <a:pt x="778" y="774"/>
                  </a:lnTo>
                  <a:lnTo>
                    <a:pt x="387" y="0"/>
                  </a:lnTo>
                  <a:lnTo>
                    <a:pt x="0" y="38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22" name="Freeform 9">
              <a:extLst>
                <a:ext uri="{FF2B5EF4-FFF2-40B4-BE49-F238E27FC236}">
                  <a16:creationId xmlns:a16="http://schemas.microsoft.com/office/drawing/2014/main" id="{F56C0DD0-D8B5-4906-B8F8-DA73D4F4251F}"/>
                </a:ext>
              </a:extLst>
            </p:cNvPr>
            <p:cNvSpPr>
              <a:spLocks/>
            </p:cNvSpPr>
            <p:nvPr/>
          </p:nvSpPr>
          <p:spPr bwMode="auto">
            <a:xfrm>
              <a:off x="1436" y="2961"/>
              <a:ext cx="2339" cy="774"/>
            </a:xfrm>
            <a:custGeom>
              <a:avLst/>
              <a:gdLst>
                <a:gd name="T0" fmla="*/ 387 w 2339"/>
                <a:gd name="T1" fmla="*/ 0 h 774"/>
                <a:gd name="T2" fmla="*/ 1948 w 2339"/>
                <a:gd name="T3" fmla="*/ 0 h 774"/>
                <a:gd name="T4" fmla="*/ 2339 w 2339"/>
                <a:gd name="T5" fmla="*/ 774 h 774"/>
                <a:gd name="T6" fmla="*/ 0 w 2339"/>
                <a:gd name="T7" fmla="*/ 774 h 774"/>
                <a:gd name="T8" fmla="*/ 387 w 2339"/>
                <a:gd name="T9" fmla="*/ 0 h 774"/>
                <a:gd name="T10" fmla="*/ 0 60000 65536"/>
                <a:gd name="T11" fmla="*/ 0 60000 65536"/>
                <a:gd name="T12" fmla="*/ 0 60000 65536"/>
                <a:gd name="T13" fmla="*/ 0 60000 65536"/>
                <a:gd name="T14" fmla="*/ 0 60000 65536"/>
                <a:gd name="T15" fmla="*/ 0 w 2339"/>
                <a:gd name="T16" fmla="*/ 0 h 774"/>
                <a:gd name="T17" fmla="*/ 2339 w 2339"/>
                <a:gd name="T18" fmla="*/ 774 h 774"/>
              </a:gdLst>
              <a:ahLst/>
              <a:cxnLst>
                <a:cxn ang="T10">
                  <a:pos x="T0" y="T1"/>
                </a:cxn>
                <a:cxn ang="T11">
                  <a:pos x="T2" y="T3"/>
                </a:cxn>
                <a:cxn ang="T12">
                  <a:pos x="T4" y="T5"/>
                </a:cxn>
                <a:cxn ang="T13">
                  <a:pos x="T6" y="T7"/>
                </a:cxn>
                <a:cxn ang="T14">
                  <a:pos x="T8" y="T9"/>
                </a:cxn>
              </a:cxnLst>
              <a:rect l="T15" t="T16" r="T17" b="T18"/>
              <a:pathLst>
                <a:path w="2339" h="774">
                  <a:moveTo>
                    <a:pt x="387" y="0"/>
                  </a:moveTo>
                  <a:lnTo>
                    <a:pt x="1948" y="0"/>
                  </a:lnTo>
                  <a:lnTo>
                    <a:pt x="2339" y="774"/>
                  </a:lnTo>
                  <a:lnTo>
                    <a:pt x="0" y="774"/>
                  </a:lnTo>
                  <a:lnTo>
                    <a:pt x="387"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23" name="Freeform 10">
              <a:extLst>
                <a:ext uri="{FF2B5EF4-FFF2-40B4-BE49-F238E27FC236}">
                  <a16:creationId xmlns:a16="http://schemas.microsoft.com/office/drawing/2014/main" id="{3108148D-621C-4B27-B94D-4CAD18405DBD}"/>
                </a:ext>
              </a:extLst>
            </p:cNvPr>
            <p:cNvSpPr>
              <a:spLocks/>
            </p:cNvSpPr>
            <p:nvPr/>
          </p:nvSpPr>
          <p:spPr bwMode="auto">
            <a:xfrm>
              <a:off x="1436" y="2961"/>
              <a:ext cx="2339" cy="774"/>
            </a:xfrm>
            <a:custGeom>
              <a:avLst/>
              <a:gdLst>
                <a:gd name="T0" fmla="*/ 387 w 2339"/>
                <a:gd name="T1" fmla="*/ 0 h 774"/>
                <a:gd name="T2" fmla="*/ 1948 w 2339"/>
                <a:gd name="T3" fmla="*/ 0 h 774"/>
                <a:gd name="T4" fmla="*/ 2339 w 2339"/>
                <a:gd name="T5" fmla="*/ 774 h 774"/>
                <a:gd name="T6" fmla="*/ 0 w 2339"/>
                <a:gd name="T7" fmla="*/ 774 h 774"/>
                <a:gd name="T8" fmla="*/ 387 w 2339"/>
                <a:gd name="T9" fmla="*/ 0 h 774"/>
                <a:gd name="T10" fmla="*/ 0 60000 65536"/>
                <a:gd name="T11" fmla="*/ 0 60000 65536"/>
                <a:gd name="T12" fmla="*/ 0 60000 65536"/>
                <a:gd name="T13" fmla="*/ 0 60000 65536"/>
                <a:gd name="T14" fmla="*/ 0 60000 65536"/>
                <a:gd name="T15" fmla="*/ 0 w 2339"/>
                <a:gd name="T16" fmla="*/ 0 h 774"/>
                <a:gd name="T17" fmla="*/ 2339 w 2339"/>
                <a:gd name="T18" fmla="*/ 774 h 774"/>
              </a:gdLst>
              <a:ahLst/>
              <a:cxnLst>
                <a:cxn ang="T10">
                  <a:pos x="T0" y="T1"/>
                </a:cxn>
                <a:cxn ang="T11">
                  <a:pos x="T2" y="T3"/>
                </a:cxn>
                <a:cxn ang="T12">
                  <a:pos x="T4" y="T5"/>
                </a:cxn>
                <a:cxn ang="T13">
                  <a:pos x="T6" y="T7"/>
                </a:cxn>
                <a:cxn ang="T14">
                  <a:pos x="T8" y="T9"/>
                </a:cxn>
              </a:cxnLst>
              <a:rect l="T15" t="T16" r="T17" b="T18"/>
              <a:pathLst>
                <a:path w="2339" h="774">
                  <a:moveTo>
                    <a:pt x="387" y="0"/>
                  </a:moveTo>
                  <a:lnTo>
                    <a:pt x="1948" y="0"/>
                  </a:lnTo>
                  <a:lnTo>
                    <a:pt x="2339" y="774"/>
                  </a:lnTo>
                  <a:lnTo>
                    <a:pt x="0" y="774"/>
                  </a:lnTo>
                  <a:lnTo>
                    <a:pt x="387"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1083" name="Rectangle 11">
              <a:extLst>
                <a:ext uri="{FF2B5EF4-FFF2-40B4-BE49-F238E27FC236}">
                  <a16:creationId xmlns:a16="http://schemas.microsoft.com/office/drawing/2014/main" id="{8864F92D-6FC4-4F67-9393-9A00923C8FE1}"/>
                </a:ext>
              </a:extLst>
            </p:cNvPr>
            <p:cNvSpPr>
              <a:spLocks noChangeArrowheads="1"/>
            </p:cNvSpPr>
            <p:nvPr/>
          </p:nvSpPr>
          <p:spPr bwMode="auto">
            <a:xfrm>
              <a:off x="2551" y="3125"/>
              <a:ext cx="116" cy="576"/>
            </a:xfrm>
            <a:prstGeom prst="rect">
              <a:avLst/>
            </a:prstGeom>
            <a:noFill/>
            <a:ln w="9525">
              <a:noFill/>
              <a:miter lim="800000"/>
              <a:headEnd/>
              <a:tailEnd/>
            </a:ln>
            <a:effectLst/>
          </p:spPr>
          <p:txBody>
            <a:bodyPr wrap="none" lIns="92075" tIns="46038" rIns="92075" bIns="46038">
              <a:spAutoFit/>
            </a:bodyPr>
            <a:lstStyle/>
            <a:p>
              <a:pPr algn="ctr" eaLnBrk="0" hangingPunct="0">
                <a:defRPr/>
              </a:pPr>
              <a:endParaRPr lang="en-US" sz="5400" b="1">
                <a:effectLst>
                  <a:outerShdw blurRad="38100" dist="38100" dir="2700000" algn="tl">
                    <a:srgbClr val="FFFFFF"/>
                  </a:outerShdw>
                </a:effectLst>
                <a:latin typeface="Arial" charset="0"/>
                <a:cs typeface="Arial" charset="0"/>
              </a:endParaRPr>
            </a:p>
          </p:txBody>
        </p:sp>
      </p:grpSp>
      <p:grpSp>
        <p:nvGrpSpPr>
          <p:cNvPr id="3" name="Group 12">
            <a:extLst>
              <a:ext uri="{FF2B5EF4-FFF2-40B4-BE49-F238E27FC236}">
                <a16:creationId xmlns:a16="http://schemas.microsoft.com/office/drawing/2014/main" id="{98005101-9850-4657-9CC4-CB0EF1A91540}"/>
              </a:ext>
            </a:extLst>
          </p:cNvPr>
          <p:cNvGrpSpPr>
            <a:grpSpLocks/>
          </p:cNvGrpSpPr>
          <p:nvPr/>
        </p:nvGrpSpPr>
        <p:grpSpPr bwMode="auto">
          <a:xfrm>
            <a:off x="2954338" y="2633663"/>
            <a:ext cx="3092450" cy="1843087"/>
            <a:chOff x="1823" y="1646"/>
            <a:chExt cx="1948" cy="1161"/>
          </a:xfrm>
        </p:grpSpPr>
        <p:sp>
          <p:nvSpPr>
            <p:cNvPr id="4111" name="Freeform 13">
              <a:extLst>
                <a:ext uri="{FF2B5EF4-FFF2-40B4-BE49-F238E27FC236}">
                  <a16:creationId xmlns:a16="http://schemas.microsoft.com/office/drawing/2014/main" id="{674B6BED-13F1-4A02-AFCA-5DFD79502A24}"/>
                </a:ext>
              </a:extLst>
            </p:cNvPr>
            <p:cNvSpPr>
              <a:spLocks/>
            </p:cNvSpPr>
            <p:nvPr/>
          </p:nvSpPr>
          <p:spPr bwMode="auto">
            <a:xfrm>
              <a:off x="2210" y="1646"/>
              <a:ext cx="1169" cy="387"/>
            </a:xfrm>
            <a:custGeom>
              <a:avLst/>
              <a:gdLst>
                <a:gd name="T0" fmla="*/ 0 w 1169"/>
                <a:gd name="T1" fmla="*/ 387 h 387"/>
                <a:gd name="T2" fmla="*/ 782 w 1169"/>
                <a:gd name="T3" fmla="*/ 387 h 387"/>
                <a:gd name="T4" fmla="*/ 1169 w 1169"/>
                <a:gd name="T5" fmla="*/ 0 h 387"/>
                <a:gd name="T6" fmla="*/ 387 w 1169"/>
                <a:gd name="T7" fmla="*/ 0 h 387"/>
                <a:gd name="T8" fmla="*/ 0 w 1169"/>
                <a:gd name="T9" fmla="*/ 387 h 387"/>
                <a:gd name="T10" fmla="*/ 0 60000 65536"/>
                <a:gd name="T11" fmla="*/ 0 60000 65536"/>
                <a:gd name="T12" fmla="*/ 0 60000 65536"/>
                <a:gd name="T13" fmla="*/ 0 60000 65536"/>
                <a:gd name="T14" fmla="*/ 0 60000 65536"/>
                <a:gd name="T15" fmla="*/ 0 w 1169"/>
                <a:gd name="T16" fmla="*/ 0 h 387"/>
                <a:gd name="T17" fmla="*/ 1169 w 1169"/>
                <a:gd name="T18" fmla="*/ 387 h 387"/>
              </a:gdLst>
              <a:ahLst/>
              <a:cxnLst>
                <a:cxn ang="T10">
                  <a:pos x="T0" y="T1"/>
                </a:cxn>
                <a:cxn ang="T11">
                  <a:pos x="T2" y="T3"/>
                </a:cxn>
                <a:cxn ang="T12">
                  <a:pos x="T4" y="T5"/>
                </a:cxn>
                <a:cxn ang="T13">
                  <a:pos x="T6" y="T7"/>
                </a:cxn>
                <a:cxn ang="T14">
                  <a:pos x="T8" y="T9"/>
                </a:cxn>
              </a:cxnLst>
              <a:rect l="T15" t="T16" r="T17" b="T18"/>
              <a:pathLst>
                <a:path w="1169" h="387">
                  <a:moveTo>
                    <a:pt x="0" y="387"/>
                  </a:moveTo>
                  <a:lnTo>
                    <a:pt x="782" y="387"/>
                  </a:lnTo>
                  <a:lnTo>
                    <a:pt x="1169" y="0"/>
                  </a:lnTo>
                  <a:lnTo>
                    <a:pt x="387" y="0"/>
                  </a:lnTo>
                  <a:lnTo>
                    <a:pt x="0" y="387"/>
                  </a:lnTo>
                  <a:close/>
                </a:path>
              </a:pathLst>
            </a:custGeom>
            <a:solidFill>
              <a:srgbClr val="FF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12" name="Freeform 14">
              <a:extLst>
                <a:ext uri="{FF2B5EF4-FFF2-40B4-BE49-F238E27FC236}">
                  <a16:creationId xmlns:a16="http://schemas.microsoft.com/office/drawing/2014/main" id="{84F95113-51FA-4519-8042-6538B8536B8B}"/>
                </a:ext>
              </a:extLst>
            </p:cNvPr>
            <p:cNvSpPr>
              <a:spLocks/>
            </p:cNvSpPr>
            <p:nvPr/>
          </p:nvSpPr>
          <p:spPr bwMode="auto">
            <a:xfrm>
              <a:off x="2210" y="1646"/>
              <a:ext cx="1169" cy="387"/>
            </a:xfrm>
            <a:custGeom>
              <a:avLst/>
              <a:gdLst>
                <a:gd name="T0" fmla="*/ 0 w 1169"/>
                <a:gd name="T1" fmla="*/ 387 h 387"/>
                <a:gd name="T2" fmla="*/ 782 w 1169"/>
                <a:gd name="T3" fmla="*/ 387 h 387"/>
                <a:gd name="T4" fmla="*/ 1169 w 1169"/>
                <a:gd name="T5" fmla="*/ 0 h 387"/>
                <a:gd name="T6" fmla="*/ 387 w 1169"/>
                <a:gd name="T7" fmla="*/ 0 h 387"/>
                <a:gd name="T8" fmla="*/ 0 w 1169"/>
                <a:gd name="T9" fmla="*/ 387 h 387"/>
                <a:gd name="T10" fmla="*/ 0 60000 65536"/>
                <a:gd name="T11" fmla="*/ 0 60000 65536"/>
                <a:gd name="T12" fmla="*/ 0 60000 65536"/>
                <a:gd name="T13" fmla="*/ 0 60000 65536"/>
                <a:gd name="T14" fmla="*/ 0 60000 65536"/>
                <a:gd name="T15" fmla="*/ 0 w 1169"/>
                <a:gd name="T16" fmla="*/ 0 h 387"/>
                <a:gd name="T17" fmla="*/ 1169 w 1169"/>
                <a:gd name="T18" fmla="*/ 387 h 387"/>
              </a:gdLst>
              <a:ahLst/>
              <a:cxnLst>
                <a:cxn ang="T10">
                  <a:pos x="T0" y="T1"/>
                </a:cxn>
                <a:cxn ang="T11">
                  <a:pos x="T2" y="T3"/>
                </a:cxn>
                <a:cxn ang="T12">
                  <a:pos x="T4" y="T5"/>
                </a:cxn>
                <a:cxn ang="T13">
                  <a:pos x="T6" y="T7"/>
                </a:cxn>
                <a:cxn ang="T14">
                  <a:pos x="T8" y="T9"/>
                </a:cxn>
              </a:cxnLst>
              <a:rect l="T15" t="T16" r="T17" b="T18"/>
              <a:pathLst>
                <a:path w="1169" h="387">
                  <a:moveTo>
                    <a:pt x="0" y="387"/>
                  </a:moveTo>
                  <a:lnTo>
                    <a:pt x="782" y="387"/>
                  </a:lnTo>
                  <a:lnTo>
                    <a:pt x="1169" y="0"/>
                  </a:lnTo>
                  <a:lnTo>
                    <a:pt x="387" y="0"/>
                  </a:lnTo>
                  <a:lnTo>
                    <a:pt x="0" y="38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13" name="Freeform 15">
              <a:extLst>
                <a:ext uri="{FF2B5EF4-FFF2-40B4-BE49-F238E27FC236}">
                  <a16:creationId xmlns:a16="http://schemas.microsoft.com/office/drawing/2014/main" id="{C2E74A7F-04CE-482B-BF25-8B8FD1FDFD49}"/>
                </a:ext>
              </a:extLst>
            </p:cNvPr>
            <p:cNvSpPr>
              <a:spLocks/>
            </p:cNvSpPr>
            <p:nvPr/>
          </p:nvSpPr>
          <p:spPr bwMode="auto">
            <a:xfrm>
              <a:off x="2992" y="1646"/>
              <a:ext cx="779" cy="1161"/>
            </a:xfrm>
            <a:custGeom>
              <a:avLst/>
              <a:gdLst>
                <a:gd name="T0" fmla="*/ 0 w 779"/>
                <a:gd name="T1" fmla="*/ 387 h 1161"/>
                <a:gd name="T2" fmla="*/ 392 w 779"/>
                <a:gd name="T3" fmla="*/ 1161 h 1161"/>
                <a:gd name="T4" fmla="*/ 779 w 779"/>
                <a:gd name="T5" fmla="*/ 774 h 1161"/>
                <a:gd name="T6" fmla="*/ 387 w 779"/>
                <a:gd name="T7" fmla="*/ 0 h 1161"/>
                <a:gd name="T8" fmla="*/ 0 w 779"/>
                <a:gd name="T9" fmla="*/ 387 h 1161"/>
                <a:gd name="T10" fmla="*/ 0 60000 65536"/>
                <a:gd name="T11" fmla="*/ 0 60000 65536"/>
                <a:gd name="T12" fmla="*/ 0 60000 65536"/>
                <a:gd name="T13" fmla="*/ 0 60000 65536"/>
                <a:gd name="T14" fmla="*/ 0 60000 65536"/>
                <a:gd name="T15" fmla="*/ 0 w 779"/>
                <a:gd name="T16" fmla="*/ 0 h 1161"/>
                <a:gd name="T17" fmla="*/ 779 w 779"/>
                <a:gd name="T18" fmla="*/ 1161 h 1161"/>
              </a:gdLst>
              <a:ahLst/>
              <a:cxnLst>
                <a:cxn ang="T10">
                  <a:pos x="T0" y="T1"/>
                </a:cxn>
                <a:cxn ang="T11">
                  <a:pos x="T2" y="T3"/>
                </a:cxn>
                <a:cxn ang="T12">
                  <a:pos x="T4" y="T5"/>
                </a:cxn>
                <a:cxn ang="T13">
                  <a:pos x="T6" y="T7"/>
                </a:cxn>
                <a:cxn ang="T14">
                  <a:pos x="T8" y="T9"/>
                </a:cxn>
              </a:cxnLst>
              <a:rect l="T15" t="T16" r="T17" b="T18"/>
              <a:pathLst>
                <a:path w="779" h="1161">
                  <a:moveTo>
                    <a:pt x="0" y="387"/>
                  </a:moveTo>
                  <a:lnTo>
                    <a:pt x="392" y="1161"/>
                  </a:lnTo>
                  <a:lnTo>
                    <a:pt x="779" y="774"/>
                  </a:lnTo>
                  <a:lnTo>
                    <a:pt x="387" y="0"/>
                  </a:lnTo>
                  <a:lnTo>
                    <a:pt x="0" y="387"/>
                  </a:lnTo>
                  <a:close/>
                </a:path>
              </a:pathLst>
            </a:custGeom>
            <a:solidFill>
              <a:srgbClr val="FF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14" name="Freeform 16">
              <a:extLst>
                <a:ext uri="{FF2B5EF4-FFF2-40B4-BE49-F238E27FC236}">
                  <a16:creationId xmlns:a16="http://schemas.microsoft.com/office/drawing/2014/main" id="{F7B7D63F-E7BF-4D69-89EF-EF7FD277026E}"/>
                </a:ext>
              </a:extLst>
            </p:cNvPr>
            <p:cNvSpPr>
              <a:spLocks/>
            </p:cNvSpPr>
            <p:nvPr/>
          </p:nvSpPr>
          <p:spPr bwMode="auto">
            <a:xfrm>
              <a:off x="2992" y="1646"/>
              <a:ext cx="779" cy="1161"/>
            </a:xfrm>
            <a:custGeom>
              <a:avLst/>
              <a:gdLst>
                <a:gd name="T0" fmla="*/ 0 w 779"/>
                <a:gd name="T1" fmla="*/ 387 h 1161"/>
                <a:gd name="T2" fmla="*/ 392 w 779"/>
                <a:gd name="T3" fmla="*/ 1161 h 1161"/>
                <a:gd name="T4" fmla="*/ 779 w 779"/>
                <a:gd name="T5" fmla="*/ 774 h 1161"/>
                <a:gd name="T6" fmla="*/ 387 w 779"/>
                <a:gd name="T7" fmla="*/ 0 h 1161"/>
                <a:gd name="T8" fmla="*/ 0 w 779"/>
                <a:gd name="T9" fmla="*/ 387 h 1161"/>
                <a:gd name="T10" fmla="*/ 0 60000 65536"/>
                <a:gd name="T11" fmla="*/ 0 60000 65536"/>
                <a:gd name="T12" fmla="*/ 0 60000 65536"/>
                <a:gd name="T13" fmla="*/ 0 60000 65536"/>
                <a:gd name="T14" fmla="*/ 0 60000 65536"/>
                <a:gd name="T15" fmla="*/ 0 w 779"/>
                <a:gd name="T16" fmla="*/ 0 h 1161"/>
                <a:gd name="T17" fmla="*/ 779 w 779"/>
                <a:gd name="T18" fmla="*/ 1161 h 1161"/>
              </a:gdLst>
              <a:ahLst/>
              <a:cxnLst>
                <a:cxn ang="T10">
                  <a:pos x="T0" y="T1"/>
                </a:cxn>
                <a:cxn ang="T11">
                  <a:pos x="T2" y="T3"/>
                </a:cxn>
                <a:cxn ang="T12">
                  <a:pos x="T4" y="T5"/>
                </a:cxn>
                <a:cxn ang="T13">
                  <a:pos x="T6" y="T7"/>
                </a:cxn>
                <a:cxn ang="T14">
                  <a:pos x="T8" y="T9"/>
                </a:cxn>
              </a:cxnLst>
              <a:rect l="T15" t="T16" r="T17" b="T18"/>
              <a:pathLst>
                <a:path w="779" h="1161">
                  <a:moveTo>
                    <a:pt x="0" y="387"/>
                  </a:moveTo>
                  <a:lnTo>
                    <a:pt x="392" y="1161"/>
                  </a:lnTo>
                  <a:lnTo>
                    <a:pt x="779" y="774"/>
                  </a:lnTo>
                  <a:lnTo>
                    <a:pt x="387" y="0"/>
                  </a:lnTo>
                  <a:lnTo>
                    <a:pt x="0" y="38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15" name="Freeform 17">
              <a:extLst>
                <a:ext uri="{FF2B5EF4-FFF2-40B4-BE49-F238E27FC236}">
                  <a16:creationId xmlns:a16="http://schemas.microsoft.com/office/drawing/2014/main" id="{A034E4A3-D24D-44FB-9BDC-76BA090CAC67}"/>
                </a:ext>
              </a:extLst>
            </p:cNvPr>
            <p:cNvSpPr>
              <a:spLocks/>
            </p:cNvSpPr>
            <p:nvPr/>
          </p:nvSpPr>
          <p:spPr bwMode="auto">
            <a:xfrm>
              <a:off x="1823" y="2033"/>
              <a:ext cx="1561" cy="774"/>
            </a:xfrm>
            <a:custGeom>
              <a:avLst/>
              <a:gdLst>
                <a:gd name="T0" fmla="*/ 387 w 1561"/>
                <a:gd name="T1" fmla="*/ 0 h 774"/>
                <a:gd name="T2" fmla="*/ 1169 w 1561"/>
                <a:gd name="T3" fmla="*/ 0 h 774"/>
                <a:gd name="T4" fmla="*/ 1561 w 1561"/>
                <a:gd name="T5" fmla="*/ 774 h 774"/>
                <a:gd name="T6" fmla="*/ 0 w 1561"/>
                <a:gd name="T7" fmla="*/ 774 h 774"/>
                <a:gd name="T8" fmla="*/ 387 w 1561"/>
                <a:gd name="T9" fmla="*/ 0 h 774"/>
                <a:gd name="T10" fmla="*/ 0 60000 65536"/>
                <a:gd name="T11" fmla="*/ 0 60000 65536"/>
                <a:gd name="T12" fmla="*/ 0 60000 65536"/>
                <a:gd name="T13" fmla="*/ 0 60000 65536"/>
                <a:gd name="T14" fmla="*/ 0 60000 65536"/>
                <a:gd name="T15" fmla="*/ 0 w 1561"/>
                <a:gd name="T16" fmla="*/ 0 h 774"/>
                <a:gd name="T17" fmla="*/ 1561 w 1561"/>
                <a:gd name="T18" fmla="*/ 774 h 774"/>
              </a:gdLst>
              <a:ahLst/>
              <a:cxnLst>
                <a:cxn ang="T10">
                  <a:pos x="T0" y="T1"/>
                </a:cxn>
                <a:cxn ang="T11">
                  <a:pos x="T2" y="T3"/>
                </a:cxn>
                <a:cxn ang="T12">
                  <a:pos x="T4" y="T5"/>
                </a:cxn>
                <a:cxn ang="T13">
                  <a:pos x="T6" y="T7"/>
                </a:cxn>
                <a:cxn ang="T14">
                  <a:pos x="T8" y="T9"/>
                </a:cxn>
              </a:cxnLst>
              <a:rect l="T15" t="T16" r="T17" b="T18"/>
              <a:pathLst>
                <a:path w="1561" h="774">
                  <a:moveTo>
                    <a:pt x="387" y="0"/>
                  </a:moveTo>
                  <a:lnTo>
                    <a:pt x="1169" y="0"/>
                  </a:lnTo>
                  <a:lnTo>
                    <a:pt x="1561" y="774"/>
                  </a:lnTo>
                  <a:lnTo>
                    <a:pt x="0" y="774"/>
                  </a:lnTo>
                  <a:lnTo>
                    <a:pt x="38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16" name="Freeform 18">
              <a:extLst>
                <a:ext uri="{FF2B5EF4-FFF2-40B4-BE49-F238E27FC236}">
                  <a16:creationId xmlns:a16="http://schemas.microsoft.com/office/drawing/2014/main" id="{EFBFF52A-3753-4648-8BBC-0916195A2E56}"/>
                </a:ext>
              </a:extLst>
            </p:cNvPr>
            <p:cNvSpPr>
              <a:spLocks/>
            </p:cNvSpPr>
            <p:nvPr/>
          </p:nvSpPr>
          <p:spPr bwMode="auto">
            <a:xfrm>
              <a:off x="1823" y="2033"/>
              <a:ext cx="1561" cy="774"/>
            </a:xfrm>
            <a:custGeom>
              <a:avLst/>
              <a:gdLst>
                <a:gd name="T0" fmla="*/ 387 w 1561"/>
                <a:gd name="T1" fmla="*/ 0 h 774"/>
                <a:gd name="T2" fmla="*/ 1169 w 1561"/>
                <a:gd name="T3" fmla="*/ 0 h 774"/>
                <a:gd name="T4" fmla="*/ 1561 w 1561"/>
                <a:gd name="T5" fmla="*/ 774 h 774"/>
                <a:gd name="T6" fmla="*/ 0 w 1561"/>
                <a:gd name="T7" fmla="*/ 774 h 774"/>
                <a:gd name="T8" fmla="*/ 387 w 1561"/>
                <a:gd name="T9" fmla="*/ 0 h 774"/>
                <a:gd name="T10" fmla="*/ 0 60000 65536"/>
                <a:gd name="T11" fmla="*/ 0 60000 65536"/>
                <a:gd name="T12" fmla="*/ 0 60000 65536"/>
                <a:gd name="T13" fmla="*/ 0 60000 65536"/>
                <a:gd name="T14" fmla="*/ 0 60000 65536"/>
                <a:gd name="T15" fmla="*/ 0 w 1561"/>
                <a:gd name="T16" fmla="*/ 0 h 774"/>
                <a:gd name="T17" fmla="*/ 1561 w 1561"/>
                <a:gd name="T18" fmla="*/ 774 h 774"/>
              </a:gdLst>
              <a:ahLst/>
              <a:cxnLst>
                <a:cxn ang="T10">
                  <a:pos x="T0" y="T1"/>
                </a:cxn>
                <a:cxn ang="T11">
                  <a:pos x="T2" y="T3"/>
                </a:cxn>
                <a:cxn ang="T12">
                  <a:pos x="T4" y="T5"/>
                </a:cxn>
                <a:cxn ang="T13">
                  <a:pos x="T6" y="T7"/>
                </a:cxn>
                <a:cxn ang="T14">
                  <a:pos x="T8" y="T9"/>
                </a:cxn>
              </a:cxnLst>
              <a:rect l="T15" t="T16" r="T17" b="T18"/>
              <a:pathLst>
                <a:path w="1561" h="774">
                  <a:moveTo>
                    <a:pt x="387" y="0"/>
                  </a:moveTo>
                  <a:lnTo>
                    <a:pt x="1169" y="0"/>
                  </a:lnTo>
                  <a:lnTo>
                    <a:pt x="1561" y="774"/>
                  </a:lnTo>
                  <a:lnTo>
                    <a:pt x="0" y="774"/>
                  </a:lnTo>
                  <a:lnTo>
                    <a:pt x="387"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1091" name="Rectangle 19">
              <a:extLst>
                <a:ext uri="{FF2B5EF4-FFF2-40B4-BE49-F238E27FC236}">
                  <a16:creationId xmlns:a16="http://schemas.microsoft.com/office/drawing/2014/main" id="{3D89D57E-B992-48FD-9C1E-5CCBA66AEE5C}"/>
                </a:ext>
              </a:extLst>
            </p:cNvPr>
            <p:cNvSpPr>
              <a:spLocks noChangeArrowheads="1"/>
            </p:cNvSpPr>
            <p:nvPr/>
          </p:nvSpPr>
          <p:spPr bwMode="auto">
            <a:xfrm>
              <a:off x="2552" y="2213"/>
              <a:ext cx="116" cy="576"/>
            </a:xfrm>
            <a:prstGeom prst="rect">
              <a:avLst/>
            </a:prstGeom>
            <a:noFill/>
            <a:ln w="9525">
              <a:noFill/>
              <a:miter lim="800000"/>
              <a:headEnd/>
              <a:tailEnd/>
            </a:ln>
            <a:effectLst/>
          </p:spPr>
          <p:txBody>
            <a:bodyPr wrap="none" lIns="92075" tIns="46038" rIns="92075" bIns="46038">
              <a:spAutoFit/>
            </a:bodyPr>
            <a:lstStyle/>
            <a:p>
              <a:pPr algn="ctr" eaLnBrk="0" hangingPunct="0">
                <a:defRPr/>
              </a:pPr>
              <a:endParaRPr lang="en-US" sz="5400" b="1">
                <a:effectLst>
                  <a:outerShdw blurRad="38100" dist="38100" dir="2700000" algn="tl">
                    <a:srgbClr val="FFFFFF"/>
                  </a:outerShdw>
                </a:effectLst>
                <a:latin typeface="Arial" charset="0"/>
                <a:cs typeface="Arial" charset="0"/>
              </a:endParaRPr>
            </a:p>
          </p:txBody>
        </p:sp>
      </p:grpSp>
      <p:grpSp>
        <p:nvGrpSpPr>
          <p:cNvPr id="4" name="Group 20">
            <a:extLst>
              <a:ext uri="{FF2B5EF4-FFF2-40B4-BE49-F238E27FC236}">
                <a16:creationId xmlns:a16="http://schemas.microsoft.com/office/drawing/2014/main" id="{C9B87E88-7685-475B-8DB2-205E1B25C3B8}"/>
              </a:ext>
            </a:extLst>
          </p:cNvPr>
          <p:cNvGrpSpPr>
            <a:grpSpLocks/>
          </p:cNvGrpSpPr>
          <p:nvPr/>
        </p:nvGrpSpPr>
        <p:grpSpPr bwMode="auto">
          <a:xfrm>
            <a:off x="3568700" y="1146175"/>
            <a:ext cx="1855788" cy="1863725"/>
            <a:chOff x="2210" y="709"/>
            <a:chExt cx="1169" cy="1174"/>
          </a:xfrm>
        </p:grpSpPr>
        <p:sp>
          <p:nvSpPr>
            <p:cNvPr id="4106" name="Freeform 21">
              <a:extLst>
                <a:ext uri="{FF2B5EF4-FFF2-40B4-BE49-F238E27FC236}">
                  <a16:creationId xmlns:a16="http://schemas.microsoft.com/office/drawing/2014/main" id="{C1A53378-6C16-4770-A894-B3E81DB95712}"/>
                </a:ext>
              </a:extLst>
            </p:cNvPr>
            <p:cNvSpPr>
              <a:spLocks/>
            </p:cNvSpPr>
            <p:nvPr/>
          </p:nvSpPr>
          <p:spPr bwMode="auto">
            <a:xfrm>
              <a:off x="2601" y="709"/>
              <a:ext cx="778" cy="1174"/>
            </a:xfrm>
            <a:custGeom>
              <a:avLst/>
              <a:gdLst>
                <a:gd name="T0" fmla="*/ 0 w 778"/>
                <a:gd name="T1" fmla="*/ 387 h 1174"/>
                <a:gd name="T2" fmla="*/ 391 w 778"/>
                <a:gd name="T3" fmla="*/ 1174 h 1174"/>
                <a:gd name="T4" fmla="*/ 778 w 778"/>
                <a:gd name="T5" fmla="*/ 787 h 1174"/>
                <a:gd name="T6" fmla="*/ 383 w 778"/>
                <a:gd name="T7" fmla="*/ 0 h 1174"/>
                <a:gd name="T8" fmla="*/ 0 w 778"/>
                <a:gd name="T9" fmla="*/ 387 h 1174"/>
                <a:gd name="T10" fmla="*/ 0 60000 65536"/>
                <a:gd name="T11" fmla="*/ 0 60000 65536"/>
                <a:gd name="T12" fmla="*/ 0 60000 65536"/>
                <a:gd name="T13" fmla="*/ 0 60000 65536"/>
                <a:gd name="T14" fmla="*/ 0 60000 65536"/>
                <a:gd name="T15" fmla="*/ 0 w 778"/>
                <a:gd name="T16" fmla="*/ 0 h 1174"/>
                <a:gd name="T17" fmla="*/ 778 w 778"/>
                <a:gd name="T18" fmla="*/ 1174 h 1174"/>
              </a:gdLst>
              <a:ahLst/>
              <a:cxnLst>
                <a:cxn ang="T10">
                  <a:pos x="T0" y="T1"/>
                </a:cxn>
                <a:cxn ang="T11">
                  <a:pos x="T2" y="T3"/>
                </a:cxn>
                <a:cxn ang="T12">
                  <a:pos x="T4" y="T5"/>
                </a:cxn>
                <a:cxn ang="T13">
                  <a:pos x="T6" y="T7"/>
                </a:cxn>
                <a:cxn ang="T14">
                  <a:pos x="T8" y="T9"/>
                </a:cxn>
              </a:cxnLst>
              <a:rect l="T15" t="T16" r="T17" b="T18"/>
              <a:pathLst>
                <a:path w="778" h="1174">
                  <a:moveTo>
                    <a:pt x="0" y="387"/>
                  </a:moveTo>
                  <a:lnTo>
                    <a:pt x="391" y="1174"/>
                  </a:lnTo>
                  <a:lnTo>
                    <a:pt x="778" y="787"/>
                  </a:lnTo>
                  <a:lnTo>
                    <a:pt x="383" y="0"/>
                  </a:lnTo>
                  <a:lnTo>
                    <a:pt x="0" y="38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07" name="Freeform 22">
              <a:extLst>
                <a:ext uri="{FF2B5EF4-FFF2-40B4-BE49-F238E27FC236}">
                  <a16:creationId xmlns:a16="http://schemas.microsoft.com/office/drawing/2014/main" id="{D917B871-DF60-4F6E-B386-CA0CB7B5EEF5}"/>
                </a:ext>
              </a:extLst>
            </p:cNvPr>
            <p:cNvSpPr>
              <a:spLocks/>
            </p:cNvSpPr>
            <p:nvPr/>
          </p:nvSpPr>
          <p:spPr bwMode="auto">
            <a:xfrm>
              <a:off x="2601" y="709"/>
              <a:ext cx="778" cy="1174"/>
            </a:xfrm>
            <a:custGeom>
              <a:avLst/>
              <a:gdLst>
                <a:gd name="T0" fmla="*/ 0 w 778"/>
                <a:gd name="T1" fmla="*/ 387 h 1174"/>
                <a:gd name="T2" fmla="*/ 391 w 778"/>
                <a:gd name="T3" fmla="*/ 1174 h 1174"/>
                <a:gd name="T4" fmla="*/ 778 w 778"/>
                <a:gd name="T5" fmla="*/ 787 h 1174"/>
                <a:gd name="T6" fmla="*/ 383 w 778"/>
                <a:gd name="T7" fmla="*/ 0 h 1174"/>
                <a:gd name="T8" fmla="*/ 0 w 778"/>
                <a:gd name="T9" fmla="*/ 387 h 1174"/>
                <a:gd name="T10" fmla="*/ 0 60000 65536"/>
                <a:gd name="T11" fmla="*/ 0 60000 65536"/>
                <a:gd name="T12" fmla="*/ 0 60000 65536"/>
                <a:gd name="T13" fmla="*/ 0 60000 65536"/>
                <a:gd name="T14" fmla="*/ 0 60000 65536"/>
                <a:gd name="T15" fmla="*/ 0 w 778"/>
                <a:gd name="T16" fmla="*/ 0 h 1174"/>
                <a:gd name="T17" fmla="*/ 778 w 778"/>
                <a:gd name="T18" fmla="*/ 1174 h 1174"/>
              </a:gdLst>
              <a:ahLst/>
              <a:cxnLst>
                <a:cxn ang="T10">
                  <a:pos x="T0" y="T1"/>
                </a:cxn>
                <a:cxn ang="T11">
                  <a:pos x="T2" y="T3"/>
                </a:cxn>
                <a:cxn ang="T12">
                  <a:pos x="T4" y="T5"/>
                </a:cxn>
                <a:cxn ang="T13">
                  <a:pos x="T6" y="T7"/>
                </a:cxn>
                <a:cxn ang="T14">
                  <a:pos x="T8" y="T9"/>
                </a:cxn>
              </a:cxnLst>
              <a:rect l="T15" t="T16" r="T17" b="T18"/>
              <a:pathLst>
                <a:path w="778" h="1174">
                  <a:moveTo>
                    <a:pt x="0" y="387"/>
                  </a:moveTo>
                  <a:lnTo>
                    <a:pt x="391" y="1174"/>
                  </a:lnTo>
                  <a:lnTo>
                    <a:pt x="778" y="787"/>
                  </a:lnTo>
                  <a:lnTo>
                    <a:pt x="383" y="0"/>
                  </a:lnTo>
                  <a:lnTo>
                    <a:pt x="0" y="38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8" name="Freeform 23">
              <a:extLst>
                <a:ext uri="{FF2B5EF4-FFF2-40B4-BE49-F238E27FC236}">
                  <a16:creationId xmlns:a16="http://schemas.microsoft.com/office/drawing/2014/main" id="{1F5A70A8-020F-4923-A5C3-6DB55E573CBB}"/>
                </a:ext>
              </a:extLst>
            </p:cNvPr>
            <p:cNvSpPr>
              <a:spLocks/>
            </p:cNvSpPr>
            <p:nvPr/>
          </p:nvSpPr>
          <p:spPr bwMode="auto">
            <a:xfrm>
              <a:off x="2210" y="1096"/>
              <a:ext cx="782" cy="787"/>
            </a:xfrm>
            <a:custGeom>
              <a:avLst/>
              <a:gdLst>
                <a:gd name="T0" fmla="*/ 391 w 782"/>
                <a:gd name="T1" fmla="*/ 0 h 787"/>
                <a:gd name="T2" fmla="*/ 782 w 782"/>
                <a:gd name="T3" fmla="*/ 787 h 787"/>
                <a:gd name="T4" fmla="*/ 0 w 782"/>
                <a:gd name="T5" fmla="*/ 787 h 787"/>
                <a:gd name="T6" fmla="*/ 391 w 782"/>
                <a:gd name="T7" fmla="*/ 0 h 787"/>
                <a:gd name="T8" fmla="*/ 0 60000 65536"/>
                <a:gd name="T9" fmla="*/ 0 60000 65536"/>
                <a:gd name="T10" fmla="*/ 0 60000 65536"/>
                <a:gd name="T11" fmla="*/ 0 60000 65536"/>
                <a:gd name="T12" fmla="*/ 0 w 782"/>
                <a:gd name="T13" fmla="*/ 0 h 787"/>
                <a:gd name="T14" fmla="*/ 782 w 782"/>
                <a:gd name="T15" fmla="*/ 787 h 787"/>
              </a:gdLst>
              <a:ahLst/>
              <a:cxnLst>
                <a:cxn ang="T8">
                  <a:pos x="T0" y="T1"/>
                </a:cxn>
                <a:cxn ang="T9">
                  <a:pos x="T2" y="T3"/>
                </a:cxn>
                <a:cxn ang="T10">
                  <a:pos x="T4" y="T5"/>
                </a:cxn>
                <a:cxn ang="T11">
                  <a:pos x="T6" y="T7"/>
                </a:cxn>
              </a:cxnLst>
              <a:rect l="T12" t="T13" r="T14" b="T15"/>
              <a:pathLst>
                <a:path w="782" h="787">
                  <a:moveTo>
                    <a:pt x="391" y="0"/>
                  </a:moveTo>
                  <a:lnTo>
                    <a:pt x="782" y="787"/>
                  </a:lnTo>
                  <a:lnTo>
                    <a:pt x="0" y="787"/>
                  </a:lnTo>
                  <a:lnTo>
                    <a:pt x="391"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09" name="Freeform 24">
              <a:extLst>
                <a:ext uri="{FF2B5EF4-FFF2-40B4-BE49-F238E27FC236}">
                  <a16:creationId xmlns:a16="http://schemas.microsoft.com/office/drawing/2014/main" id="{4ECB4BDB-F375-4F98-93CE-D792DAF3064C}"/>
                </a:ext>
              </a:extLst>
            </p:cNvPr>
            <p:cNvSpPr>
              <a:spLocks/>
            </p:cNvSpPr>
            <p:nvPr/>
          </p:nvSpPr>
          <p:spPr bwMode="auto">
            <a:xfrm>
              <a:off x="2210" y="1096"/>
              <a:ext cx="782" cy="787"/>
            </a:xfrm>
            <a:custGeom>
              <a:avLst/>
              <a:gdLst>
                <a:gd name="T0" fmla="*/ 391 w 782"/>
                <a:gd name="T1" fmla="*/ 0 h 787"/>
                <a:gd name="T2" fmla="*/ 782 w 782"/>
                <a:gd name="T3" fmla="*/ 787 h 787"/>
                <a:gd name="T4" fmla="*/ 0 w 782"/>
                <a:gd name="T5" fmla="*/ 787 h 787"/>
                <a:gd name="T6" fmla="*/ 391 w 782"/>
                <a:gd name="T7" fmla="*/ 0 h 787"/>
                <a:gd name="T8" fmla="*/ 0 60000 65536"/>
                <a:gd name="T9" fmla="*/ 0 60000 65536"/>
                <a:gd name="T10" fmla="*/ 0 60000 65536"/>
                <a:gd name="T11" fmla="*/ 0 60000 65536"/>
                <a:gd name="T12" fmla="*/ 0 w 782"/>
                <a:gd name="T13" fmla="*/ 0 h 787"/>
                <a:gd name="T14" fmla="*/ 782 w 782"/>
                <a:gd name="T15" fmla="*/ 787 h 787"/>
              </a:gdLst>
              <a:ahLst/>
              <a:cxnLst>
                <a:cxn ang="T8">
                  <a:pos x="T0" y="T1"/>
                </a:cxn>
                <a:cxn ang="T9">
                  <a:pos x="T2" y="T3"/>
                </a:cxn>
                <a:cxn ang="T10">
                  <a:pos x="T4" y="T5"/>
                </a:cxn>
                <a:cxn ang="T11">
                  <a:pos x="T6" y="T7"/>
                </a:cxn>
              </a:cxnLst>
              <a:rect l="T12" t="T13" r="T14" b="T15"/>
              <a:pathLst>
                <a:path w="782" h="787">
                  <a:moveTo>
                    <a:pt x="391" y="0"/>
                  </a:moveTo>
                  <a:lnTo>
                    <a:pt x="782" y="787"/>
                  </a:lnTo>
                  <a:lnTo>
                    <a:pt x="0" y="787"/>
                  </a:lnTo>
                  <a:lnTo>
                    <a:pt x="391"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1097" name="Rectangle 25">
              <a:extLst>
                <a:ext uri="{FF2B5EF4-FFF2-40B4-BE49-F238E27FC236}">
                  <a16:creationId xmlns:a16="http://schemas.microsoft.com/office/drawing/2014/main" id="{F6A39AFF-FEBD-4C68-8907-D5D45667486A}"/>
                </a:ext>
              </a:extLst>
            </p:cNvPr>
            <p:cNvSpPr>
              <a:spLocks noChangeArrowheads="1"/>
            </p:cNvSpPr>
            <p:nvPr/>
          </p:nvSpPr>
          <p:spPr bwMode="auto">
            <a:xfrm>
              <a:off x="2551" y="1301"/>
              <a:ext cx="116" cy="576"/>
            </a:xfrm>
            <a:prstGeom prst="rect">
              <a:avLst/>
            </a:prstGeom>
            <a:noFill/>
            <a:ln w="9525">
              <a:noFill/>
              <a:miter lim="800000"/>
              <a:headEnd/>
              <a:tailEnd/>
            </a:ln>
            <a:effectLst/>
          </p:spPr>
          <p:txBody>
            <a:bodyPr wrap="none" lIns="92075" tIns="46038" rIns="92075" bIns="46038">
              <a:spAutoFit/>
            </a:bodyPr>
            <a:lstStyle/>
            <a:p>
              <a:pPr algn="ctr" eaLnBrk="0" hangingPunct="0">
                <a:defRPr/>
              </a:pPr>
              <a:endParaRPr lang="en-US" sz="5400" b="1">
                <a:effectLst>
                  <a:outerShdw blurRad="38100" dist="38100" dir="2700000" algn="tl">
                    <a:srgbClr val="FFFFFF"/>
                  </a:outerShdw>
                </a:effectLst>
                <a:latin typeface="Arial" charset="0"/>
                <a:cs typeface="Arial" charset="0"/>
              </a:endParaRPr>
            </a:p>
          </p:txBody>
        </p:sp>
      </p:grpSp>
      <p:sp>
        <p:nvSpPr>
          <p:cNvPr id="4103" name="Text Box 26">
            <a:extLst>
              <a:ext uri="{FF2B5EF4-FFF2-40B4-BE49-F238E27FC236}">
                <a16:creationId xmlns:a16="http://schemas.microsoft.com/office/drawing/2014/main" id="{69F79636-4ADB-4155-A29E-9A869DD698A3}"/>
              </a:ext>
            </a:extLst>
          </p:cNvPr>
          <p:cNvSpPr txBox="1">
            <a:spLocks noChangeArrowheads="1"/>
          </p:cNvSpPr>
          <p:nvPr/>
        </p:nvSpPr>
        <p:spPr bwMode="auto">
          <a:xfrm>
            <a:off x="2416175" y="2160588"/>
            <a:ext cx="3730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3200" b="1" dirty="0">
                <a:solidFill>
                  <a:schemeClr val="tx1">
                    <a:lumMod val="40000"/>
                    <a:lumOff val="60000"/>
                  </a:schemeClr>
                </a:solidFill>
                <a:latin typeface="Calibri" panose="020F0502020204030204" pitchFamily="34" charset="0"/>
              </a:rPr>
              <a:t>Safety Fundamentals</a:t>
            </a:r>
          </a:p>
        </p:txBody>
      </p:sp>
      <p:sp>
        <p:nvSpPr>
          <p:cNvPr id="4104" name="Text Box 27">
            <a:extLst>
              <a:ext uri="{FF2B5EF4-FFF2-40B4-BE49-F238E27FC236}">
                <a16:creationId xmlns:a16="http://schemas.microsoft.com/office/drawing/2014/main" id="{5B7E44F3-ED63-4D24-B303-1F34ED462CF4}"/>
              </a:ext>
            </a:extLst>
          </p:cNvPr>
          <p:cNvSpPr txBox="1">
            <a:spLocks noChangeArrowheads="1"/>
          </p:cNvSpPr>
          <p:nvPr/>
        </p:nvSpPr>
        <p:spPr bwMode="auto">
          <a:xfrm>
            <a:off x="2427288" y="3455988"/>
            <a:ext cx="3708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3200" b="1" dirty="0">
                <a:solidFill>
                  <a:srgbClr val="C00000"/>
                </a:solidFill>
                <a:latin typeface="Calibri" panose="020F0502020204030204" pitchFamily="34" charset="0"/>
              </a:rPr>
              <a:t>Safety Requirements</a:t>
            </a:r>
          </a:p>
        </p:txBody>
      </p:sp>
      <p:sp>
        <p:nvSpPr>
          <p:cNvPr id="4105" name="Text Box 28">
            <a:extLst>
              <a:ext uri="{FF2B5EF4-FFF2-40B4-BE49-F238E27FC236}">
                <a16:creationId xmlns:a16="http://schemas.microsoft.com/office/drawing/2014/main" id="{C5672321-23DD-4218-94DC-13C65BEAFF1B}"/>
              </a:ext>
            </a:extLst>
          </p:cNvPr>
          <p:cNvSpPr txBox="1">
            <a:spLocks noChangeArrowheads="1"/>
          </p:cNvSpPr>
          <p:nvPr/>
        </p:nvSpPr>
        <p:spPr bwMode="auto">
          <a:xfrm>
            <a:off x="3032125" y="5010150"/>
            <a:ext cx="2495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3200" b="1" dirty="0">
                <a:solidFill>
                  <a:schemeClr val="accent5">
                    <a:lumMod val="75000"/>
                  </a:schemeClr>
                </a:solidFill>
                <a:latin typeface="Calibri" panose="020F0502020204030204" pitchFamily="34" charset="0"/>
              </a:rPr>
              <a:t>Safety Guides</a:t>
            </a:r>
          </a:p>
        </p:txBody>
      </p:sp>
    </p:spTree>
    <p:extLst>
      <p:ext uri="{BB962C8B-B14F-4D97-AF65-F5344CB8AC3E}">
        <p14:creationId xmlns:p14="http://schemas.microsoft.com/office/powerpoint/2010/main" val="12636846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C2A877B-3513-4556-B2BA-B0FC49D29970}"/>
              </a:ext>
            </a:extLst>
          </p:cNvPr>
          <p:cNvSpPr>
            <a:spLocks noChangeArrowheads="1"/>
          </p:cNvSpPr>
          <p:nvPr/>
        </p:nvSpPr>
        <p:spPr bwMode="auto">
          <a:xfrm>
            <a:off x="4932363" y="836613"/>
            <a:ext cx="4211637" cy="5832475"/>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AU" altLang="en-US"/>
          </a:p>
        </p:txBody>
      </p:sp>
      <p:sp>
        <p:nvSpPr>
          <p:cNvPr id="5123" name="Rectangle 3">
            <a:extLst>
              <a:ext uri="{FF2B5EF4-FFF2-40B4-BE49-F238E27FC236}">
                <a16:creationId xmlns:a16="http://schemas.microsoft.com/office/drawing/2014/main" id="{CAD7EB09-5810-4BE2-9CB5-39507D007532}"/>
              </a:ext>
            </a:extLst>
          </p:cNvPr>
          <p:cNvSpPr>
            <a:spLocks noChangeArrowheads="1"/>
          </p:cNvSpPr>
          <p:nvPr/>
        </p:nvSpPr>
        <p:spPr bwMode="auto">
          <a:xfrm>
            <a:off x="250825" y="836613"/>
            <a:ext cx="4464050" cy="5905500"/>
          </a:xfrm>
          <a:prstGeom prst="rect">
            <a:avLst/>
          </a:prstGeom>
          <a:solidFill>
            <a:srgbClr val="E7B7E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AU" altLang="en-US"/>
          </a:p>
        </p:txBody>
      </p:sp>
      <p:sp>
        <p:nvSpPr>
          <p:cNvPr id="5124" name="Rectangle 4">
            <a:extLst>
              <a:ext uri="{FF2B5EF4-FFF2-40B4-BE49-F238E27FC236}">
                <a16:creationId xmlns:a16="http://schemas.microsoft.com/office/drawing/2014/main" id="{36B2252E-F477-46DD-8F94-B8AD76328086}"/>
              </a:ext>
            </a:extLst>
          </p:cNvPr>
          <p:cNvSpPr>
            <a:spLocks noChangeArrowheads="1"/>
          </p:cNvSpPr>
          <p:nvPr/>
        </p:nvSpPr>
        <p:spPr bwMode="auto">
          <a:xfrm>
            <a:off x="827088" y="1412875"/>
            <a:ext cx="3744912" cy="5762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Part 1 Governmental, Legal and</a:t>
            </a:r>
          </a:p>
          <a:p>
            <a:pPr algn="ctr" eaLnBrk="1" hangingPunct="1"/>
            <a:r>
              <a:rPr lang="en-GB" altLang="en-US" sz="1800">
                <a:latin typeface="Arial" panose="020B0604020202020204" pitchFamily="34" charset="0"/>
              </a:rPr>
              <a:t>Regulatory Framework</a:t>
            </a:r>
          </a:p>
        </p:txBody>
      </p:sp>
      <p:sp>
        <p:nvSpPr>
          <p:cNvPr id="5125" name="Rectangle 5">
            <a:extLst>
              <a:ext uri="{FF2B5EF4-FFF2-40B4-BE49-F238E27FC236}">
                <a16:creationId xmlns:a16="http://schemas.microsoft.com/office/drawing/2014/main" id="{3D0EEA69-A508-450D-85D7-04339691217C}"/>
              </a:ext>
            </a:extLst>
          </p:cNvPr>
          <p:cNvSpPr>
            <a:spLocks noChangeArrowheads="1"/>
          </p:cNvSpPr>
          <p:nvPr/>
        </p:nvSpPr>
        <p:spPr bwMode="auto">
          <a:xfrm>
            <a:off x="827088" y="2133600"/>
            <a:ext cx="3744912" cy="5762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Part 2 Leadership and Management</a:t>
            </a:r>
          </a:p>
          <a:p>
            <a:pPr algn="ctr" eaLnBrk="1" hangingPunct="1"/>
            <a:r>
              <a:rPr lang="en-GB" altLang="en-US" sz="1800">
                <a:latin typeface="Arial" panose="020B0604020202020204" pitchFamily="34" charset="0"/>
              </a:rPr>
              <a:t>for Safety</a:t>
            </a:r>
          </a:p>
        </p:txBody>
      </p:sp>
      <p:sp>
        <p:nvSpPr>
          <p:cNvPr id="5126" name="Rectangle 6">
            <a:extLst>
              <a:ext uri="{FF2B5EF4-FFF2-40B4-BE49-F238E27FC236}">
                <a16:creationId xmlns:a16="http://schemas.microsoft.com/office/drawing/2014/main" id="{4BD3BDB0-EFCE-45C2-A652-65607B2BF933}"/>
              </a:ext>
            </a:extLst>
          </p:cNvPr>
          <p:cNvSpPr>
            <a:spLocks noChangeArrowheads="1"/>
          </p:cNvSpPr>
          <p:nvPr/>
        </p:nvSpPr>
        <p:spPr bwMode="auto">
          <a:xfrm>
            <a:off x="827088" y="3716338"/>
            <a:ext cx="3744912" cy="6477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Part 4 Safety Assessment</a:t>
            </a:r>
          </a:p>
          <a:p>
            <a:pPr algn="ctr" eaLnBrk="1" hangingPunct="1"/>
            <a:r>
              <a:rPr lang="en-GB" altLang="en-US" sz="1800">
                <a:latin typeface="Arial" panose="020B0604020202020204" pitchFamily="34" charset="0"/>
              </a:rPr>
              <a:t>for Facilities and Activities</a:t>
            </a:r>
          </a:p>
        </p:txBody>
      </p:sp>
      <p:sp>
        <p:nvSpPr>
          <p:cNvPr id="5127" name="Rectangle 7">
            <a:extLst>
              <a:ext uri="{FF2B5EF4-FFF2-40B4-BE49-F238E27FC236}">
                <a16:creationId xmlns:a16="http://schemas.microsoft.com/office/drawing/2014/main" id="{A754C58A-65B1-47AE-B1ED-733656D35F28}"/>
              </a:ext>
            </a:extLst>
          </p:cNvPr>
          <p:cNvSpPr>
            <a:spLocks noChangeArrowheads="1"/>
          </p:cNvSpPr>
          <p:nvPr/>
        </p:nvSpPr>
        <p:spPr bwMode="auto">
          <a:xfrm>
            <a:off x="827088" y="4508500"/>
            <a:ext cx="3744912" cy="5762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Part 5 Predisposal Management</a:t>
            </a:r>
          </a:p>
          <a:p>
            <a:pPr algn="ctr" eaLnBrk="1" hangingPunct="1"/>
            <a:r>
              <a:rPr lang="fr-FR" altLang="en-US" sz="1800">
                <a:latin typeface="Arial" panose="020B0604020202020204" pitchFamily="34" charset="0"/>
              </a:rPr>
              <a:t>of Radioactive </a:t>
            </a:r>
            <a:r>
              <a:rPr lang="en-US" altLang="en-US" sz="1800">
                <a:latin typeface="Arial" panose="020B0604020202020204" pitchFamily="34" charset="0"/>
              </a:rPr>
              <a:t>Waste</a:t>
            </a:r>
          </a:p>
        </p:txBody>
      </p:sp>
      <p:sp>
        <p:nvSpPr>
          <p:cNvPr id="5128" name="Rectangle 8">
            <a:extLst>
              <a:ext uri="{FF2B5EF4-FFF2-40B4-BE49-F238E27FC236}">
                <a16:creationId xmlns:a16="http://schemas.microsoft.com/office/drawing/2014/main" id="{3498544F-3B4E-4C51-8AE4-8F3434745E9A}"/>
              </a:ext>
            </a:extLst>
          </p:cNvPr>
          <p:cNvSpPr>
            <a:spLocks noChangeArrowheads="1"/>
          </p:cNvSpPr>
          <p:nvPr/>
        </p:nvSpPr>
        <p:spPr bwMode="auto">
          <a:xfrm>
            <a:off x="827088" y="5229225"/>
            <a:ext cx="3744912" cy="5762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Part 6 Decommissioning and</a:t>
            </a:r>
          </a:p>
          <a:p>
            <a:pPr algn="ctr" eaLnBrk="1" hangingPunct="1"/>
            <a:r>
              <a:rPr lang="en-US" altLang="en-US" sz="1800">
                <a:latin typeface="Arial" panose="020B0604020202020204" pitchFamily="34" charset="0"/>
              </a:rPr>
              <a:t>Termination of Activities</a:t>
            </a:r>
          </a:p>
        </p:txBody>
      </p:sp>
      <p:sp>
        <p:nvSpPr>
          <p:cNvPr id="5129" name="Rectangle 9">
            <a:extLst>
              <a:ext uri="{FF2B5EF4-FFF2-40B4-BE49-F238E27FC236}">
                <a16:creationId xmlns:a16="http://schemas.microsoft.com/office/drawing/2014/main" id="{D719BD2B-ECEE-49E0-A1BD-B6ACC1D23D83}"/>
              </a:ext>
            </a:extLst>
          </p:cNvPr>
          <p:cNvSpPr>
            <a:spLocks noChangeArrowheads="1"/>
          </p:cNvSpPr>
          <p:nvPr/>
        </p:nvSpPr>
        <p:spPr bwMode="auto">
          <a:xfrm>
            <a:off x="827088" y="5949950"/>
            <a:ext cx="3744912" cy="5762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Part 7 Emergency Preparedness</a:t>
            </a:r>
          </a:p>
          <a:p>
            <a:pPr algn="ctr" eaLnBrk="1" hangingPunct="1"/>
            <a:r>
              <a:rPr lang="en-GB" altLang="en-US" sz="1800">
                <a:latin typeface="Arial" panose="020B0604020202020204" pitchFamily="34" charset="0"/>
              </a:rPr>
              <a:t>and Response</a:t>
            </a:r>
          </a:p>
        </p:txBody>
      </p:sp>
      <p:sp>
        <p:nvSpPr>
          <p:cNvPr id="5130" name="Rectangle 10">
            <a:extLst>
              <a:ext uri="{FF2B5EF4-FFF2-40B4-BE49-F238E27FC236}">
                <a16:creationId xmlns:a16="http://schemas.microsoft.com/office/drawing/2014/main" id="{6333B6DA-B482-4325-BCE5-D0A359EA15D2}"/>
              </a:ext>
            </a:extLst>
          </p:cNvPr>
          <p:cNvSpPr>
            <a:spLocks noChangeArrowheads="1"/>
          </p:cNvSpPr>
          <p:nvPr/>
        </p:nvSpPr>
        <p:spPr bwMode="auto">
          <a:xfrm>
            <a:off x="5364163" y="2133600"/>
            <a:ext cx="3527425" cy="576263"/>
          </a:xfrm>
          <a:prstGeom prst="rect">
            <a:avLst/>
          </a:prstGeom>
          <a:solidFill>
            <a:srgbClr val="A2B3F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B. Design of Nuclear Power Plants</a:t>
            </a:r>
          </a:p>
        </p:txBody>
      </p:sp>
      <p:sp>
        <p:nvSpPr>
          <p:cNvPr id="5131" name="Text Box 11">
            <a:extLst>
              <a:ext uri="{FF2B5EF4-FFF2-40B4-BE49-F238E27FC236}">
                <a16:creationId xmlns:a16="http://schemas.microsoft.com/office/drawing/2014/main" id="{C87CE6CD-3549-47BC-B188-0B8305DEE42C}"/>
              </a:ext>
            </a:extLst>
          </p:cNvPr>
          <p:cNvSpPr txBox="1">
            <a:spLocks noChangeArrowheads="1"/>
          </p:cNvSpPr>
          <p:nvPr/>
        </p:nvSpPr>
        <p:spPr bwMode="auto">
          <a:xfrm>
            <a:off x="5060950" y="971490"/>
            <a:ext cx="3778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2000" b="1" dirty="0">
                <a:solidFill>
                  <a:srgbClr val="FF0000"/>
                </a:solidFill>
                <a:latin typeface="Arial" panose="020B0604020202020204" pitchFamily="34" charset="0"/>
              </a:rPr>
              <a:t>Specific </a:t>
            </a:r>
            <a:r>
              <a:rPr lang="en-US" altLang="en-US" sz="2000" b="1" dirty="0">
                <a:solidFill>
                  <a:srgbClr val="FF0000"/>
                </a:solidFill>
                <a:latin typeface="Arial" panose="020B0604020202020204" pitchFamily="34" charset="0"/>
              </a:rPr>
              <a:t>Safety Requirements</a:t>
            </a:r>
          </a:p>
        </p:txBody>
      </p:sp>
      <p:sp>
        <p:nvSpPr>
          <p:cNvPr id="5132" name="Text Box 12">
            <a:extLst>
              <a:ext uri="{FF2B5EF4-FFF2-40B4-BE49-F238E27FC236}">
                <a16:creationId xmlns:a16="http://schemas.microsoft.com/office/drawing/2014/main" id="{1C62192C-495A-4BAF-9AB5-138333406C76}"/>
              </a:ext>
            </a:extLst>
          </p:cNvPr>
          <p:cNvSpPr txBox="1">
            <a:spLocks noChangeArrowheads="1"/>
          </p:cNvSpPr>
          <p:nvPr/>
        </p:nvSpPr>
        <p:spPr bwMode="auto">
          <a:xfrm>
            <a:off x="357188" y="935038"/>
            <a:ext cx="4608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2000" b="1" dirty="0">
                <a:solidFill>
                  <a:srgbClr val="FF0000"/>
                </a:solidFill>
                <a:latin typeface="Arial" panose="020B0604020202020204" pitchFamily="34" charset="0"/>
              </a:rPr>
              <a:t>General Safety Requirements</a:t>
            </a:r>
          </a:p>
        </p:txBody>
      </p:sp>
      <p:sp>
        <p:nvSpPr>
          <p:cNvPr id="5133" name="Line 13">
            <a:extLst>
              <a:ext uri="{FF2B5EF4-FFF2-40B4-BE49-F238E27FC236}">
                <a16:creationId xmlns:a16="http://schemas.microsoft.com/office/drawing/2014/main" id="{A3990109-71BD-44B3-A89B-AC03B3C71107}"/>
              </a:ext>
            </a:extLst>
          </p:cNvPr>
          <p:cNvSpPr>
            <a:spLocks noChangeShapeType="1"/>
          </p:cNvSpPr>
          <p:nvPr/>
        </p:nvSpPr>
        <p:spPr bwMode="auto">
          <a:xfrm>
            <a:off x="4859338" y="765175"/>
            <a:ext cx="0" cy="597693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5134" name="Rectangle 14">
            <a:extLst>
              <a:ext uri="{FF2B5EF4-FFF2-40B4-BE49-F238E27FC236}">
                <a16:creationId xmlns:a16="http://schemas.microsoft.com/office/drawing/2014/main" id="{773BCC1A-B2BC-4C4E-BB66-E2F1CCE73449}"/>
              </a:ext>
            </a:extLst>
          </p:cNvPr>
          <p:cNvSpPr>
            <a:spLocks noChangeArrowheads="1"/>
          </p:cNvSpPr>
          <p:nvPr/>
        </p:nvSpPr>
        <p:spPr bwMode="auto">
          <a:xfrm>
            <a:off x="827088" y="2852738"/>
            <a:ext cx="3744912" cy="720725"/>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Part 3 Radiation Protection and</a:t>
            </a:r>
          </a:p>
          <a:p>
            <a:pPr algn="ctr" eaLnBrk="1" hangingPunct="1"/>
            <a:r>
              <a:rPr lang="en-GB" altLang="en-US" sz="1800">
                <a:latin typeface="Arial" panose="020B0604020202020204" pitchFamily="34" charset="0"/>
              </a:rPr>
              <a:t> Safety of Radiation Sources</a:t>
            </a:r>
          </a:p>
        </p:txBody>
      </p:sp>
      <p:sp>
        <p:nvSpPr>
          <p:cNvPr id="5135" name="Rectangle 15">
            <a:extLst>
              <a:ext uri="{FF2B5EF4-FFF2-40B4-BE49-F238E27FC236}">
                <a16:creationId xmlns:a16="http://schemas.microsoft.com/office/drawing/2014/main" id="{4D3B7447-76DF-4A87-8D08-7532DF9E23DC}"/>
              </a:ext>
            </a:extLst>
          </p:cNvPr>
          <p:cNvSpPr>
            <a:spLocks noChangeArrowheads="1"/>
          </p:cNvSpPr>
          <p:nvPr/>
        </p:nvSpPr>
        <p:spPr bwMode="auto">
          <a:xfrm>
            <a:off x="5003800" y="1412875"/>
            <a:ext cx="4032250" cy="576263"/>
          </a:xfrm>
          <a:prstGeom prst="rect">
            <a:avLst/>
          </a:prstGeom>
          <a:solidFill>
            <a:srgbClr val="A2B3F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1. Site Evaluation for</a:t>
            </a:r>
          </a:p>
          <a:p>
            <a:pPr algn="ctr" eaLnBrk="1" hangingPunct="1"/>
            <a:r>
              <a:rPr lang="en-GB" altLang="en-US" sz="1800">
                <a:latin typeface="Arial" panose="020B0604020202020204" pitchFamily="34" charset="0"/>
              </a:rPr>
              <a:t>Nuclear Installations</a:t>
            </a:r>
          </a:p>
        </p:txBody>
      </p:sp>
      <p:sp>
        <p:nvSpPr>
          <p:cNvPr id="5136" name="Rectangle 16">
            <a:extLst>
              <a:ext uri="{FF2B5EF4-FFF2-40B4-BE49-F238E27FC236}">
                <a16:creationId xmlns:a16="http://schemas.microsoft.com/office/drawing/2014/main" id="{B4BD3941-5C82-4365-A2DC-3D52A164F94B}"/>
              </a:ext>
            </a:extLst>
          </p:cNvPr>
          <p:cNvSpPr>
            <a:spLocks noChangeArrowheads="1"/>
          </p:cNvSpPr>
          <p:nvPr/>
        </p:nvSpPr>
        <p:spPr bwMode="auto">
          <a:xfrm>
            <a:off x="5003800" y="3716338"/>
            <a:ext cx="4032250" cy="576262"/>
          </a:xfrm>
          <a:prstGeom prst="rect">
            <a:avLst/>
          </a:prstGeom>
          <a:solidFill>
            <a:srgbClr val="A2B3F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3. Safety of Research Reactors</a:t>
            </a:r>
          </a:p>
        </p:txBody>
      </p:sp>
      <p:sp>
        <p:nvSpPr>
          <p:cNvPr id="5137" name="Rectangle 17">
            <a:extLst>
              <a:ext uri="{FF2B5EF4-FFF2-40B4-BE49-F238E27FC236}">
                <a16:creationId xmlns:a16="http://schemas.microsoft.com/office/drawing/2014/main" id="{04379F79-B6BA-49EA-AE95-E61430C92B66}"/>
              </a:ext>
            </a:extLst>
          </p:cNvPr>
          <p:cNvSpPr>
            <a:spLocks noChangeArrowheads="1"/>
          </p:cNvSpPr>
          <p:nvPr/>
        </p:nvSpPr>
        <p:spPr bwMode="auto">
          <a:xfrm>
            <a:off x="5003800" y="4508500"/>
            <a:ext cx="4032250" cy="576263"/>
          </a:xfrm>
          <a:prstGeom prst="rect">
            <a:avLst/>
          </a:prstGeom>
          <a:solidFill>
            <a:srgbClr val="A2B3F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4. Safety of Nuclear Fuel</a:t>
            </a:r>
          </a:p>
          <a:p>
            <a:pPr algn="ctr" eaLnBrk="1" hangingPunct="1"/>
            <a:r>
              <a:rPr lang="en-GB" altLang="en-US" sz="1800">
                <a:latin typeface="Arial" panose="020B0604020202020204" pitchFamily="34" charset="0"/>
              </a:rPr>
              <a:t>Cycle Facilities</a:t>
            </a:r>
          </a:p>
        </p:txBody>
      </p:sp>
      <p:sp>
        <p:nvSpPr>
          <p:cNvPr id="5138" name="Rectangle 18">
            <a:extLst>
              <a:ext uri="{FF2B5EF4-FFF2-40B4-BE49-F238E27FC236}">
                <a16:creationId xmlns:a16="http://schemas.microsoft.com/office/drawing/2014/main" id="{C4B5C3FF-3967-428D-BAB2-2FCE9C1AE929}"/>
              </a:ext>
            </a:extLst>
          </p:cNvPr>
          <p:cNvSpPr>
            <a:spLocks noChangeArrowheads="1"/>
          </p:cNvSpPr>
          <p:nvPr/>
        </p:nvSpPr>
        <p:spPr bwMode="auto">
          <a:xfrm>
            <a:off x="5003800" y="5229225"/>
            <a:ext cx="4032250" cy="576263"/>
          </a:xfrm>
          <a:prstGeom prst="rect">
            <a:avLst/>
          </a:prstGeom>
          <a:solidFill>
            <a:srgbClr val="A2B3F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5. Safety of Radioactive Waste</a:t>
            </a:r>
          </a:p>
          <a:p>
            <a:pPr algn="ctr" eaLnBrk="1" hangingPunct="1"/>
            <a:r>
              <a:rPr lang="en-US" altLang="en-US" sz="1800">
                <a:latin typeface="Arial" panose="020B0604020202020204" pitchFamily="34" charset="0"/>
              </a:rPr>
              <a:t>Disposal Facilities</a:t>
            </a:r>
          </a:p>
        </p:txBody>
      </p:sp>
      <p:sp>
        <p:nvSpPr>
          <p:cNvPr id="5139" name="Rectangle 19">
            <a:extLst>
              <a:ext uri="{FF2B5EF4-FFF2-40B4-BE49-F238E27FC236}">
                <a16:creationId xmlns:a16="http://schemas.microsoft.com/office/drawing/2014/main" id="{644AA84E-D140-46BE-86D2-6ED64A9EBE67}"/>
              </a:ext>
            </a:extLst>
          </p:cNvPr>
          <p:cNvSpPr>
            <a:spLocks noChangeArrowheads="1"/>
          </p:cNvSpPr>
          <p:nvPr/>
        </p:nvSpPr>
        <p:spPr bwMode="auto">
          <a:xfrm>
            <a:off x="0" y="0"/>
            <a:ext cx="9144000" cy="836613"/>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b="1">
                <a:solidFill>
                  <a:schemeClr val="tx2"/>
                </a:solidFill>
                <a:latin typeface="Arial" panose="020B0604020202020204" pitchFamily="34" charset="0"/>
              </a:rPr>
              <a:t>Structure of the Long </a:t>
            </a:r>
            <a:r>
              <a:rPr lang="en-US" altLang="en-US" sz="2000" b="1">
                <a:solidFill>
                  <a:schemeClr val="tx2"/>
                </a:solidFill>
                <a:latin typeface="Arial" panose="020B0604020202020204" pitchFamily="34" charset="0"/>
              </a:rPr>
              <a:t>Term Set of </a:t>
            </a:r>
          </a:p>
          <a:p>
            <a:pPr algn="ctr" eaLnBrk="1" hangingPunct="1"/>
            <a:r>
              <a:rPr lang="en-US" altLang="en-US" sz="2000" b="1">
                <a:solidFill>
                  <a:schemeClr val="tx2"/>
                </a:solidFill>
                <a:latin typeface="Arial" panose="020B0604020202020204" pitchFamily="34" charset="0"/>
              </a:rPr>
              <a:t>Safety Requirements</a:t>
            </a:r>
          </a:p>
        </p:txBody>
      </p:sp>
      <p:sp>
        <p:nvSpPr>
          <p:cNvPr id="5140" name="Rectangle 20">
            <a:extLst>
              <a:ext uri="{FF2B5EF4-FFF2-40B4-BE49-F238E27FC236}">
                <a16:creationId xmlns:a16="http://schemas.microsoft.com/office/drawing/2014/main" id="{719407CD-64FE-4A08-8028-E4F42AE7DA9D}"/>
              </a:ext>
            </a:extLst>
          </p:cNvPr>
          <p:cNvSpPr>
            <a:spLocks noChangeArrowheads="1"/>
          </p:cNvSpPr>
          <p:nvPr/>
        </p:nvSpPr>
        <p:spPr bwMode="auto">
          <a:xfrm>
            <a:off x="5003800" y="5949950"/>
            <a:ext cx="4032250" cy="576263"/>
          </a:xfrm>
          <a:prstGeom prst="rect">
            <a:avLst/>
          </a:prstGeom>
          <a:solidFill>
            <a:srgbClr val="A2B3F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6. Safe Transport of</a:t>
            </a:r>
          </a:p>
          <a:p>
            <a:pPr algn="ctr" eaLnBrk="1" hangingPunct="1"/>
            <a:r>
              <a:rPr lang="en-GB" altLang="en-US" sz="1800">
                <a:latin typeface="Arial" panose="020B0604020202020204" pitchFamily="34" charset="0"/>
              </a:rPr>
              <a:t>Radioactive Material</a:t>
            </a:r>
          </a:p>
        </p:txBody>
      </p:sp>
      <p:sp>
        <p:nvSpPr>
          <p:cNvPr id="5141" name="Rectangle 21">
            <a:extLst>
              <a:ext uri="{FF2B5EF4-FFF2-40B4-BE49-F238E27FC236}">
                <a16:creationId xmlns:a16="http://schemas.microsoft.com/office/drawing/2014/main" id="{BDD67335-36CD-47E3-B979-D32D08947D11}"/>
              </a:ext>
            </a:extLst>
          </p:cNvPr>
          <p:cNvSpPr>
            <a:spLocks noChangeArrowheads="1"/>
          </p:cNvSpPr>
          <p:nvPr/>
        </p:nvSpPr>
        <p:spPr bwMode="auto">
          <a:xfrm>
            <a:off x="5003800" y="2133600"/>
            <a:ext cx="4032250" cy="1366838"/>
          </a:xfrm>
          <a:prstGeom prst="rect">
            <a:avLst/>
          </a:prstGeom>
          <a:solidFill>
            <a:srgbClr val="A2B3F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GB" altLang="en-US" sz="1800">
                <a:latin typeface="Arial" panose="020B0604020202020204" pitchFamily="34" charset="0"/>
              </a:rPr>
              <a:t>2. Safety of Nuclear Power Plants</a:t>
            </a:r>
          </a:p>
          <a:p>
            <a:pPr algn="ctr" eaLnBrk="1" hangingPunct="1"/>
            <a:endParaRPr lang="en-GB" altLang="en-US" sz="1800">
              <a:latin typeface="Arial" panose="020B0604020202020204" pitchFamily="34" charset="0"/>
            </a:endParaRPr>
          </a:p>
          <a:p>
            <a:pPr algn="ctr" eaLnBrk="1" hangingPunct="1"/>
            <a:r>
              <a:rPr lang="fr-FR" altLang="en-US" sz="1800">
                <a:latin typeface="Arial" panose="020B0604020202020204" pitchFamily="34" charset="0"/>
              </a:rPr>
              <a:t> 2.1 Design and Construction</a:t>
            </a:r>
          </a:p>
          <a:p>
            <a:pPr algn="ctr" eaLnBrk="1" hangingPunct="1"/>
            <a:r>
              <a:rPr lang="fr-FR" altLang="en-US" sz="1800">
                <a:latin typeface="Arial" panose="020B0604020202020204" pitchFamily="34" charset="0"/>
              </a:rPr>
              <a:t>2.2 </a:t>
            </a:r>
            <a:r>
              <a:rPr lang="en-US" altLang="en-US" sz="1800">
                <a:latin typeface="Arial" panose="020B0604020202020204" pitchFamily="34" charset="0"/>
              </a:rPr>
              <a:t>Commissioning and Operation</a:t>
            </a:r>
          </a:p>
        </p:txBody>
      </p:sp>
    </p:spTree>
    <p:extLst>
      <p:ext uri="{BB962C8B-B14F-4D97-AF65-F5344CB8AC3E}">
        <p14:creationId xmlns:p14="http://schemas.microsoft.com/office/powerpoint/2010/main" val="3270112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228600" y="-99392"/>
            <a:ext cx="8604250" cy="915640"/>
          </a:xfrm>
        </p:spPr>
        <p:txBody>
          <a:bodyPr lIns="92075" tIns="46038" rIns="92075" bIns="46038">
            <a:normAutofit/>
          </a:bodyPr>
          <a:lstStyle/>
          <a:p>
            <a:pPr eaLnBrk="1" hangingPunct="1"/>
            <a:r>
              <a:rPr lang="en-US" altLang="zh-CN" sz="2400" dirty="0"/>
              <a:t>National Regulatory Infrastructure (TSA 1)</a:t>
            </a:r>
            <a:endParaRPr lang="en-US" altLang="zh-CN" sz="2400" dirty="0">
              <a:solidFill>
                <a:srgbClr val="FFFFFF"/>
              </a:solidFill>
              <a:ea typeface="SimSun"/>
              <a:cs typeface="SimSun"/>
            </a:endParaRPr>
          </a:p>
        </p:txBody>
      </p:sp>
      <p:sp>
        <p:nvSpPr>
          <p:cNvPr id="74754" name="Rectangle 3"/>
          <p:cNvSpPr>
            <a:spLocks noChangeArrowheads="1"/>
          </p:cNvSpPr>
          <p:nvPr/>
        </p:nvSpPr>
        <p:spPr bwMode="auto">
          <a:xfrm>
            <a:off x="207903" y="1052736"/>
            <a:ext cx="6596345" cy="1631216"/>
          </a:xfrm>
          <a:prstGeom prst="rect">
            <a:avLst/>
          </a:prstGeom>
          <a:noFill/>
          <a:ln w="9525">
            <a:noFill/>
            <a:miter lim="800000"/>
            <a:headEnd/>
            <a:tailEnd/>
          </a:ln>
        </p:spPr>
        <p:txBody>
          <a:bodyPr wrap="square">
            <a:spAutoFit/>
          </a:bodyPr>
          <a:lstStyle/>
          <a:p>
            <a:pPr algn="l"/>
            <a:r>
              <a:rPr lang="en-GB" sz="2000" dirty="0">
                <a:solidFill>
                  <a:srgbClr val="000099"/>
                </a:solidFill>
                <a:latin typeface="MS Reference Sans Serif" panose="020B0604030504040204" pitchFamily="34" charset="0"/>
              </a:rPr>
              <a:t>Focuses on establishing an independent and functional regulatory infrastructure in a Member State (MS) so that it meets IAEA Safety Standards. </a:t>
            </a:r>
          </a:p>
          <a:p>
            <a:pPr algn="l"/>
            <a:endParaRPr lang="en-US" sz="2000" dirty="0">
              <a:solidFill>
                <a:srgbClr val="000099"/>
              </a:solidFill>
              <a:latin typeface="MS Reference Sans Serif" panose="020B0604030504040204" pitchFamily="34" charset="0"/>
            </a:endParaRPr>
          </a:p>
        </p:txBody>
      </p:sp>
      <p:sp>
        <p:nvSpPr>
          <p:cNvPr id="74755" name="Rectangle 4"/>
          <p:cNvSpPr>
            <a:spLocks noChangeArrowheads="1"/>
          </p:cNvSpPr>
          <p:nvPr/>
        </p:nvSpPr>
        <p:spPr bwMode="auto">
          <a:xfrm>
            <a:off x="220913" y="2683758"/>
            <a:ext cx="4354572" cy="3724096"/>
          </a:xfrm>
          <a:prstGeom prst="rect">
            <a:avLst/>
          </a:prstGeom>
          <a:noFill/>
          <a:ln w="9525">
            <a:noFill/>
            <a:miter lim="800000"/>
            <a:headEnd/>
            <a:tailEnd/>
          </a:ln>
        </p:spPr>
        <p:txBody>
          <a:bodyPr wrap="square">
            <a:spAutoFit/>
          </a:bodyPr>
          <a:lstStyle/>
          <a:p>
            <a:pPr marL="457200" indent="-457200" algn="l">
              <a:buClr>
                <a:srgbClr val="FF9933"/>
              </a:buClr>
              <a:buSzPct val="150000"/>
              <a:tabLst>
                <a:tab pos="355600" algn="l"/>
              </a:tabLst>
            </a:pPr>
            <a:r>
              <a:rPr lang="en-US" b="1" dirty="0">
                <a:solidFill>
                  <a:schemeClr val="tx2"/>
                </a:solidFill>
                <a:latin typeface="Calibri" panose="020F0502020204030204" pitchFamily="34" charset="0"/>
              </a:rPr>
              <a:t>It includes 14 Elements:</a:t>
            </a:r>
          </a:p>
          <a:p>
            <a:pPr marL="457200" indent="-457200">
              <a:buClr>
                <a:srgbClr val="FF9933"/>
              </a:buClr>
              <a:buSzPct val="150000"/>
              <a:tabLst>
                <a:tab pos="355600" algn="l"/>
              </a:tabLst>
            </a:pPr>
            <a:r>
              <a:rPr lang="en-GB" b="1" dirty="0">
                <a:solidFill>
                  <a:srgbClr val="FF0000"/>
                </a:solidFill>
              </a:rPr>
              <a:t>Legislative and Statutory Framework</a:t>
            </a:r>
            <a:endParaRPr lang="en-US" b="1" dirty="0">
              <a:solidFill>
                <a:srgbClr val="FF0000"/>
              </a:solidFill>
              <a:latin typeface="Calibri" panose="020F0502020204030204" pitchFamily="34" charset="0"/>
            </a:endParaRPr>
          </a:p>
          <a:p>
            <a:pPr marL="457200" indent="-457200" algn="l">
              <a:buClr>
                <a:srgbClr val="FF9933"/>
              </a:buClr>
              <a:buFontTx/>
              <a:buAutoNum type="arabicPeriod"/>
              <a:tabLst>
                <a:tab pos="355600" algn="l"/>
              </a:tabLst>
            </a:pPr>
            <a:r>
              <a:rPr lang="en-US" sz="2000" b="1" dirty="0">
                <a:solidFill>
                  <a:schemeClr val="tx2"/>
                </a:solidFill>
                <a:latin typeface="Arial" charset="0"/>
              </a:rPr>
              <a:t>L</a:t>
            </a:r>
            <a:r>
              <a:rPr lang="en-US" sz="1800" b="1" dirty="0">
                <a:solidFill>
                  <a:schemeClr val="tx2"/>
                </a:solidFill>
                <a:latin typeface="Arial" charset="0"/>
              </a:rPr>
              <a:t>egislation</a:t>
            </a:r>
          </a:p>
          <a:p>
            <a:pPr marL="457200" indent="-457200" algn="l">
              <a:buClr>
                <a:srgbClr val="FF9933"/>
              </a:buClr>
              <a:buFontTx/>
              <a:buAutoNum type="arabicPeriod"/>
              <a:tabLst>
                <a:tab pos="355600" algn="l"/>
              </a:tabLst>
            </a:pPr>
            <a:r>
              <a:rPr lang="en-US" sz="1800" b="1" dirty="0">
                <a:solidFill>
                  <a:schemeClr val="tx2"/>
                </a:solidFill>
                <a:latin typeface="Arial" charset="0"/>
              </a:rPr>
              <a:t>Regulations and Guidance</a:t>
            </a:r>
          </a:p>
          <a:p>
            <a:pPr marL="457200" indent="-457200" algn="l">
              <a:buClr>
                <a:srgbClr val="FF9933"/>
              </a:buClr>
              <a:buFontTx/>
              <a:buAutoNum type="arabicPeriod"/>
              <a:tabLst>
                <a:tab pos="355600" algn="l"/>
              </a:tabLst>
            </a:pPr>
            <a:r>
              <a:rPr lang="en-US" sz="1800" b="1" dirty="0">
                <a:solidFill>
                  <a:schemeClr val="tx2"/>
                </a:solidFill>
                <a:latin typeface="Arial" charset="0"/>
              </a:rPr>
              <a:t>Regulatory Body Establishment and independence </a:t>
            </a:r>
          </a:p>
          <a:p>
            <a:pPr marL="457200" indent="-457200" algn="l">
              <a:buClr>
                <a:srgbClr val="FF9933"/>
              </a:buClr>
              <a:buFontTx/>
              <a:buAutoNum type="arabicPeriod"/>
              <a:tabLst>
                <a:tab pos="355600" algn="l"/>
              </a:tabLst>
            </a:pPr>
            <a:r>
              <a:rPr lang="en-US" sz="1800" b="1" dirty="0">
                <a:solidFill>
                  <a:schemeClr val="tx2"/>
                </a:solidFill>
                <a:latin typeface="Arial" charset="0"/>
              </a:rPr>
              <a:t>Regulatory Body Staffing and Training 	</a:t>
            </a:r>
          </a:p>
          <a:p>
            <a:pPr marL="457200" indent="-457200" algn="l">
              <a:buClr>
                <a:srgbClr val="FF9933"/>
              </a:buClr>
              <a:buFontTx/>
              <a:buAutoNum type="arabicPeriod"/>
              <a:tabLst>
                <a:tab pos="355600" algn="l"/>
              </a:tabLst>
            </a:pPr>
            <a:r>
              <a:rPr lang="en-US" sz="1800" b="1" dirty="0">
                <a:solidFill>
                  <a:schemeClr val="tx2"/>
                </a:solidFill>
                <a:latin typeface="Arial" charset="0"/>
              </a:rPr>
              <a:t>Regulatory Body Funding</a:t>
            </a:r>
          </a:p>
          <a:p>
            <a:pPr marL="457200" indent="-457200" algn="l">
              <a:buClr>
                <a:srgbClr val="FF9933"/>
              </a:buClr>
              <a:buFontTx/>
              <a:buAutoNum type="arabicPeriod"/>
              <a:tabLst>
                <a:tab pos="355600" algn="l"/>
              </a:tabLst>
            </a:pPr>
            <a:r>
              <a:rPr lang="en-US" sz="1800" b="1" dirty="0">
                <a:solidFill>
                  <a:schemeClr val="tx2"/>
                </a:solidFill>
                <a:latin typeface="Arial" charset="0"/>
              </a:rPr>
              <a:t>Coordination and Cooperation and the National Level</a:t>
            </a:r>
          </a:p>
          <a:p>
            <a:pPr marL="457200" indent="-457200" algn="l">
              <a:buClr>
                <a:srgbClr val="FF9933"/>
              </a:buClr>
              <a:buFontTx/>
              <a:buAutoNum type="arabicPeriod"/>
              <a:tabLst>
                <a:tab pos="355600" algn="l"/>
              </a:tabLst>
            </a:pPr>
            <a:r>
              <a:rPr lang="en-US" sz="1800" b="1" dirty="0">
                <a:solidFill>
                  <a:schemeClr val="tx2"/>
                </a:solidFill>
                <a:latin typeface="Arial" charset="0"/>
              </a:rPr>
              <a:t>International Cooperation</a:t>
            </a:r>
          </a:p>
          <a:p>
            <a:pPr marL="457200" indent="-457200" algn="l">
              <a:buClr>
                <a:srgbClr val="FF9933"/>
              </a:buClr>
              <a:buSzPct val="150000"/>
              <a:tabLst>
                <a:tab pos="355600" algn="l"/>
              </a:tabLst>
            </a:pPr>
            <a:r>
              <a:rPr lang="en-US" sz="1800" b="1" dirty="0">
                <a:latin typeface="Arial" charset="0"/>
              </a:rPr>
              <a:t> </a:t>
            </a:r>
          </a:p>
        </p:txBody>
      </p:sp>
      <p:sp>
        <p:nvSpPr>
          <p:cNvPr id="74756" name="Rectangle 5"/>
          <p:cNvSpPr>
            <a:spLocks noChangeArrowheads="1"/>
          </p:cNvSpPr>
          <p:nvPr/>
        </p:nvSpPr>
        <p:spPr bwMode="auto">
          <a:xfrm>
            <a:off x="5003800" y="2989263"/>
            <a:ext cx="3962400" cy="3113087"/>
          </a:xfrm>
          <a:prstGeom prst="rect">
            <a:avLst/>
          </a:prstGeom>
          <a:noFill/>
          <a:ln w="9525">
            <a:noFill/>
            <a:miter lim="800000"/>
            <a:headEnd/>
            <a:tailEnd/>
          </a:ln>
        </p:spPr>
        <p:txBody>
          <a:bodyPr>
            <a:spAutoFit/>
          </a:bodyPr>
          <a:lstStyle/>
          <a:p>
            <a:pPr marL="457200" indent="-457200">
              <a:buClr>
                <a:srgbClr val="FF9933"/>
              </a:buClr>
              <a:buSzPct val="150000"/>
              <a:tabLst>
                <a:tab pos="355600" algn="l"/>
              </a:tabLst>
            </a:pPr>
            <a:r>
              <a:rPr lang="en-GB" b="1" dirty="0">
                <a:solidFill>
                  <a:srgbClr val="FF0000"/>
                </a:solidFill>
              </a:rPr>
              <a:t>Activities of the Regulatory Body</a:t>
            </a:r>
            <a:endParaRPr lang="en-US" sz="1800" b="1" dirty="0">
              <a:solidFill>
                <a:srgbClr val="FF0000"/>
              </a:solidFill>
              <a:latin typeface="Arial" charset="0"/>
            </a:endParaRPr>
          </a:p>
          <a:p>
            <a:pPr marL="457200" indent="-457200" algn="l">
              <a:buClr>
                <a:srgbClr val="FF9933"/>
              </a:buClr>
              <a:buFontTx/>
              <a:buAutoNum type="arabicPeriod" startAt="8"/>
              <a:tabLst>
                <a:tab pos="355600" algn="l"/>
              </a:tabLst>
            </a:pPr>
            <a:r>
              <a:rPr lang="en-US" sz="1800" b="1" dirty="0">
                <a:solidFill>
                  <a:schemeClr val="tx2"/>
                </a:solidFill>
                <a:latin typeface="Arial" charset="0"/>
              </a:rPr>
              <a:t>Notification and National Register of Radiation Sources</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Authorization</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Safety and Security of Radiation Sources</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Inspection</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Enforcement</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Information management</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Quality Management</a:t>
            </a:r>
          </a:p>
          <a:p>
            <a:pPr marL="457200" indent="-457200" algn="l">
              <a:buClr>
                <a:srgbClr val="FF9933"/>
              </a:buClr>
              <a:buSzPct val="150000"/>
              <a:buFontTx/>
              <a:buChar char="•"/>
              <a:tabLst>
                <a:tab pos="355600" algn="l"/>
              </a:tabLst>
            </a:pPr>
            <a:endParaRPr lang="en-US" sz="1800" b="1" dirty="0">
              <a:latin typeface="Arial" charset="0"/>
            </a:endParaRPr>
          </a:p>
        </p:txBody>
      </p:sp>
      <p:pic>
        <p:nvPicPr>
          <p:cNvPr id="6" name="Picture 2" descr="Image result for GSR part 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984" y="-24161"/>
            <a:ext cx="1944216" cy="28352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2200" y="655890"/>
            <a:ext cx="1960860" cy="307777"/>
          </a:xfrm>
          <a:prstGeom prst="rect">
            <a:avLst/>
          </a:prstGeom>
          <a:noFill/>
        </p:spPr>
        <p:txBody>
          <a:bodyPr wrap="square" rtlCol="0">
            <a:spAutoFit/>
          </a:bodyPr>
          <a:lstStyle/>
          <a:p>
            <a:r>
              <a:rPr lang="en-GB" sz="1400" b="1" dirty="0">
                <a:solidFill>
                  <a:srgbClr val="C00000"/>
                </a:solidFill>
                <a:latin typeface="Arial "/>
              </a:rPr>
              <a:t>GSR part1 </a:t>
            </a:r>
          </a:p>
        </p:txBody>
      </p:sp>
    </p:spTree>
    <p:extLst>
      <p:ext uri="{BB962C8B-B14F-4D97-AF65-F5344CB8AC3E}">
        <p14:creationId xmlns:p14="http://schemas.microsoft.com/office/powerpoint/2010/main" val="1267683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0E1EEF-99BA-4E5B-B296-06A846E84926}"/>
              </a:ext>
            </a:extLst>
          </p:cNvPr>
          <p:cNvSpPr>
            <a:spLocks noGrp="1"/>
          </p:cNvSpPr>
          <p:nvPr>
            <p:ph type="sldNum" sz="quarter" idx="12"/>
          </p:nvPr>
        </p:nvSpPr>
        <p:spPr/>
        <p:txBody>
          <a:bodyPr/>
          <a:lstStyle/>
          <a:p>
            <a:fld id="{23A0628E-C12F-4F8C-9895-BCD5E30100D3}" type="slidenum">
              <a:rPr lang="en-US" smtClean="0"/>
              <a:pPr/>
              <a:t>28</a:t>
            </a:fld>
            <a:endParaRPr lang="en-US" dirty="0"/>
          </a:p>
        </p:txBody>
      </p:sp>
      <p:pic>
        <p:nvPicPr>
          <p:cNvPr id="3" name="Picture 2">
            <a:extLst>
              <a:ext uri="{FF2B5EF4-FFF2-40B4-BE49-F238E27FC236}">
                <a16:creationId xmlns:a16="http://schemas.microsoft.com/office/drawing/2014/main" id="{AE645950-4650-41EC-B935-B0C2F7E07687}"/>
              </a:ext>
            </a:extLst>
          </p:cNvPr>
          <p:cNvPicPr>
            <a:picLocks noChangeAspect="1"/>
          </p:cNvPicPr>
          <p:nvPr/>
        </p:nvPicPr>
        <p:blipFill>
          <a:blip r:embed="rId2"/>
          <a:stretch>
            <a:fillRect/>
          </a:stretch>
        </p:blipFill>
        <p:spPr>
          <a:xfrm>
            <a:off x="0" y="19050"/>
            <a:ext cx="5619750" cy="6838950"/>
          </a:xfrm>
          <a:prstGeom prst="rect">
            <a:avLst/>
          </a:prstGeom>
          <a:ln>
            <a:solidFill>
              <a:schemeClr val="accent1"/>
            </a:solidFill>
          </a:ln>
        </p:spPr>
      </p:pic>
      <p:pic>
        <p:nvPicPr>
          <p:cNvPr id="4" name="Picture 3">
            <a:extLst>
              <a:ext uri="{FF2B5EF4-FFF2-40B4-BE49-F238E27FC236}">
                <a16:creationId xmlns:a16="http://schemas.microsoft.com/office/drawing/2014/main" id="{8B99E466-6AC2-4F3E-93AA-CE864A34F805}"/>
              </a:ext>
            </a:extLst>
          </p:cNvPr>
          <p:cNvPicPr>
            <a:picLocks noChangeAspect="1"/>
          </p:cNvPicPr>
          <p:nvPr/>
        </p:nvPicPr>
        <p:blipFill>
          <a:blip r:embed="rId3"/>
          <a:stretch>
            <a:fillRect/>
          </a:stretch>
        </p:blipFill>
        <p:spPr>
          <a:xfrm>
            <a:off x="-12191" y="-27878"/>
            <a:ext cx="5631941" cy="1260401"/>
          </a:xfrm>
          <a:prstGeom prst="rect">
            <a:avLst/>
          </a:prstGeom>
        </p:spPr>
      </p:pic>
      <p:sp>
        <p:nvSpPr>
          <p:cNvPr id="5" name="TextBox 4">
            <a:extLst>
              <a:ext uri="{FF2B5EF4-FFF2-40B4-BE49-F238E27FC236}">
                <a16:creationId xmlns:a16="http://schemas.microsoft.com/office/drawing/2014/main" id="{CFB1B749-5C90-46F4-BBD5-CCAACEFE1F58}"/>
              </a:ext>
            </a:extLst>
          </p:cNvPr>
          <p:cNvSpPr txBox="1"/>
          <p:nvPr/>
        </p:nvSpPr>
        <p:spPr>
          <a:xfrm flipH="1">
            <a:off x="6019800" y="1905000"/>
            <a:ext cx="2853744" cy="4832092"/>
          </a:xfrm>
          <a:prstGeom prst="rect">
            <a:avLst/>
          </a:prstGeom>
          <a:noFill/>
        </p:spPr>
        <p:txBody>
          <a:bodyPr wrap="square" rtlCol="0">
            <a:spAutoFit/>
          </a:bodyPr>
          <a:lstStyle/>
          <a:p>
            <a:r>
              <a:rPr lang="en-US" sz="2800" dirty="0"/>
              <a:t>Processes for </a:t>
            </a:r>
          </a:p>
          <a:p>
            <a:pPr marL="285750" indent="-285750">
              <a:buFont typeface="Arial" panose="020B0604020202020204" pitchFamily="34" charset="0"/>
              <a:buChar char="•"/>
            </a:pPr>
            <a:r>
              <a:rPr lang="en-US" sz="2800" dirty="0"/>
              <a:t>Notification</a:t>
            </a:r>
          </a:p>
          <a:p>
            <a:pPr marL="285750" indent="-285750">
              <a:buFont typeface="Arial" panose="020B0604020202020204" pitchFamily="34" charset="0"/>
              <a:buChar char="•"/>
            </a:pPr>
            <a:r>
              <a:rPr lang="en-US" sz="2800" dirty="0"/>
              <a:t>Authorization</a:t>
            </a:r>
          </a:p>
          <a:p>
            <a:pPr marL="285750" indent="-285750">
              <a:buFont typeface="Arial" panose="020B0604020202020204" pitchFamily="34" charset="0"/>
              <a:buChar char="•"/>
            </a:pPr>
            <a:r>
              <a:rPr lang="en-US" sz="2800" dirty="0"/>
              <a:t>Inspection </a:t>
            </a:r>
          </a:p>
          <a:p>
            <a:pPr marL="285750" indent="-285750">
              <a:buFont typeface="Arial" panose="020B0604020202020204" pitchFamily="34" charset="0"/>
              <a:buChar char="•"/>
            </a:pPr>
            <a:r>
              <a:rPr lang="en-US" sz="2800" dirty="0"/>
              <a:t>Enforcement</a:t>
            </a:r>
          </a:p>
          <a:p>
            <a:endParaRPr lang="en-US" sz="2800" dirty="0"/>
          </a:p>
          <a:p>
            <a:r>
              <a:rPr lang="en-US" sz="2800" dirty="0"/>
              <a:t>Graded Approach</a:t>
            </a:r>
          </a:p>
          <a:p>
            <a:endParaRPr lang="en-US" sz="2800" dirty="0"/>
          </a:p>
          <a:p>
            <a:endParaRPr lang="en-US" sz="2800" dirty="0"/>
          </a:p>
          <a:p>
            <a:endParaRPr lang="en-GB" sz="2800" dirty="0"/>
          </a:p>
        </p:txBody>
      </p:sp>
    </p:spTree>
    <p:extLst>
      <p:ext uri="{BB962C8B-B14F-4D97-AF65-F5344CB8AC3E}">
        <p14:creationId xmlns:p14="http://schemas.microsoft.com/office/powerpoint/2010/main" val="1183733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7594E0-632F-4980-96E7-777513AC5DEA}"/>
              </a:ext>
            </a:extLst>
          </p:cNvPr>
          <p:cNvSpPr>
            <a:spLocks noGrp="1"/>
          </p:cNvSpPr>
          <p:nvPr>
            <p:ph type="sldNum" sz="quarter" idx="12"/>
          </p:nvPr>
        </p:nvSpPr>
        <p:spPr/>
        <p:txBody>
          <a:bodyPr/>
          <a:lstStyle/>
          <a:p>
            <a:fld id="{23A0628E-C12F-4F8C-9895-BCD5E30100D3}" type="slidenum">
              <a:rPr lang="en-US" smtClean="0"/>
              <a:pPr/>
              <a:t>29</a:t>
            </a:fld>
            <a:endParaRPr lang="en-US" dirty="0"/>
          </a:p>
        </p:txBody>
      </p:sp>
      <p:pic>
        <p:nvPicPr>
          <p:cNvPr id="3" name="Picture 2">
            <a:extLst>
              <a:ext uri="{FF2B5EF4-FFF2-40B4-BE49-F238E27FC236}">
                <a16:creationId xmlns:a16="http://schemas.microsoft.com/office/drawing/2014/main" id="{613FAC93-00F6-4267-B606-653B8EF00A90}"/>
              </a:ext>
            </a:extLst>
          </p:cNvPr>
          <p:cNvPicPr>
            <a:picLocks noChangeAspect="1"/>
          </p:cNvPicPr>
          <p:nvPr/>
        </p:nvPicPr>
        <p:blipFill>
          <a:blip r:embed="rId2"/>
          <a:stretch>
            <a:fillRect/>
          </a:stretch>
        </p:blipFill>
        <p:spPr>
          <a:xfrm>
            <a:off x="15240" y="0"/>
            <a:ext cx="5394960" cy="6842760"/>
          </a:xfrm>
          <a:prstGeom prst="rect">
            <a:avLst/>
          </a:prstGeom>
          <a:ln>
            <a:solidFill>
              <a:schemeClr val="accent1"/>
            </a:solidFill>
          </a:ln>
        </p:spPr>
      </p:pic>
      <p:pic>
        <p:nvPicPr>
          <p:cNvPr id="4" name="Picture 3">
            <a:extLst>
              <a:ext uri="{FF2B5EF4-FFF2-40B4-BE49-F238E27FC236}">
                <a16:creationId xmlns:a16="http://schemas.microsoft.com/office/drawing/2014/main" id="{7BFAFA77-785D-4462-B752-91684415067E}"/>
              </a:ext>
            </a:extLst>
          </p:cNvPr>
          <p:cNvPicPr>
            <a:picLocks noChangeAspect="1"/>
          </p:cNvPicPr>
          <p:nvPr/>
        </p:nvPicPr>
        <p:blipFill>
          <a:blip r:embed="rId3"/>
          <a:stretch>
            <a:fillRect/>
          </a:stretch>
        </p:blipFill>
        <p:spPr>
          <a:xfrm>
            <a:off x="1" y="0"/>
            <a:ext cx="5410200" cy="1260401"/>
          </a:xfrm>
          <a:prstGeom prst="rect">
            <a:avLst/>
          </a:prstGeom>
        </p:spPr>
      </p:pic>
      <p:sp>
        <p:nvSpPr>
          <p:cNvPr id="5" name="TextBox 4">
            <a:extLst>
              <a:ext uri="{FF2B5EF4-FFF2-40B4-BE49-F238E27FC236}">
                <a16:creationId xmlns:a16="http://schemas.microsoft.com/office/drawing/2014/main" id="{B874DB16-8B88-46A4-8DF1-D643D7B1067D}"/>
              </a:ext>
            </a:extLst>
          </p:cNvPr>
          <p:cNvSpPr txBox="1"/>
          <p:nvPr/>
        </p:nvSpPr>
        <p:spPr>
          <a:xfrm>
            <a:off x="5828138" y="1524000"/>
            <a:ext cx="32004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Regulatory Body  organization and Structured to cover all responsibilities.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solidFill>
                  <a:srgbClr val="FF0000"/>
                </a:solidFill>
              </a:rPr>
              <a:t>Integrated Management System</a:t>
            </a:r>
            <a:endParaRPr lang="en-GB" sz="2400" dirty="0">
              <a:solidFill>
                <a:srgbClr val="FF0000"/>
              </a:solidFill>
            </a:endParaRPr>
          </a:p>
        </p:txBody>
      </p:sp>
    </p:spTree>
    <p:extLst>
      <p:ext uri="{BB962C8B-B14F-4D97-AF65-F5344CB8AC3E}">
        <p14:creationId xmlns:p14="http://schemas.microsoft.com/office/powerpoint/2010/main" val="3676211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FE2A-A0A0-4E1A-91DC-43959A9978FF}"/>
              </a:ext>
            </a:extLst>
          </p:cNvPr>
          <p:cNvSpPr>
            <a:spLocks noGrp="1"/>
          </p:cNvSpPr>
          <p:nvPr>
            <p:ph type="title"/>
          </p:nvPr>
        </p:nvSpPr>
        <p:spPr/>
        <p:txBody>
          <a:bodyPr/>
          <a:lstStyle/>
          <a:p>
            <a:r>
              <a:rPr lang="en-GB"/>
              <a:t>Content</a:t>
            </a:r>
            <a:endParaRPr lang="en-GB" dirty="0"/>
          </a:p>
        </p:txBody>
      </p:sp>
      <p:sp>
        <p:nvSpPr>
          <p:cNvPr id="3" name="Content Placeholder 2">
            <a:extLst>
              <a:ext uri="{FF2B5EF4-FFF2-40B4-BE49-F238E27FC236}">
                <a16:creationId xmlns:a16="http://schemas.microsoft.com/office/drawing/2014/main" id="{B6F9ADA2-5F5A-477C-8F76-969E8A772914}"/>
              </a:ext>
            </a:extLst>
          </p:cNvPr>
          <p:cNvSpPr>
            <a:spLocks noGrp="1"/>
          </p:cNvSpPr>
          <p:nvPr>
            <p:ph idx="1"/>
          </p:nvPr>
        </p:nvSpPr>
        <p:spPr>
          <a:xfrm>
            <a:off x="76200" y="1303025"/>
            <a:ext cx="8730555" cy="4857403"/>
          </a:xfrm>
        </p:spPr>
        <p:txBody>
          <a:bodyPr>
            <a:normAutofit/>
          </a:bodyPr>
          <a:lstStyle/>
          <a:p>
            <a:pPr>
              <a:spcBef>
                <a:spcPts val="2400"/>
              </a:spcBef>
            </a:pPr>
            <a:r>
              <a:rPr lang="en-GB" sz="3200" dirty="0"/>
              <a:t>Importance of a Regulatory System</a:t>
            </a:r>
          </a:p>
          <a:p>
            <a:pPr>
              <a:spcBef>
                <a:spcPts val="2400"/>
              </a:spcBef>
            </a:pPr>
            <a:r>
              <a:rPr lang="en-GB" sz="3200" dirty="0">
                <a:solidFill>
                  <a:schemeClr val="tx1">
                    <a:lumMod val="20000"/>
                    <a:lumOff val="80000"/>
                  </a:schemeClr>
                </a:solidFill>
              </a:rPr>
              <a:t>IAEA support to Member States </a:t>
            </a:r>
          </a:p>
          <a:p>
            <a:pPr>
              <a:spcBef>
                <a:spcPts val="2400"/>
              </a:spcBef>
            </a:pPr>
            <a:r>
              <a:rPr lang="en-US" sz="3200" dirty="0">
                <a:solidFill>
                  <a:schemeClr val="tx1">
                    <a:lumMod val="20000"/>
                    <a:lumOff val="80000"/>
                  </a:schemeClr>
                </a:solidFill>
              </a:rPr>
              <a:t>Vietnam’s Regulatory situation </a:t>
            </a:r>
            <a:r>
              <a:rPr lang="en-US" dirty="0">
                <a:solidFill>
                  <a:schemeClr val="tx1">
                    <a:lumMod val="20000"/>
                    <a:lumOff val="80000"/>
                  </a:schemeClr>
                </a:solidFill>
              </a:rPr>
              <a:t>(IRRS- RASIMS</a:t>
            </a:r>
            <a:endParaRPr lang="en-US" sz="3200" dirty="0">
              <a:solidFill>
                <a:schemeClr val="tx1">
                  <a:lumMod val="20000"/>
                  <a:lumOff val="80000"/>
                </a:schemeClr>
              </a:solidFill>
            </a:endParaRPr>
          </a:p>
          <a:p>
            <a:endParaRPr lang="en-GB" sz="3200" dirty="0"/>
          </a:p>
        </p:txBody>
      </p:sp>
      <p:sp>
        <p:nvSpPr>
          <p:cNvPr id="4" name="Footer Placeholder 1">
            <a:extLst>
              <a:ext uri="{FF2B5EF4-FFF2-40B4-BE49-F238E27FC236}">
                <a16:creationId xmlns:a16="http://schemas.microsoft.com/office/drawing/2014/main" id="{AEAF6525-E4C5-4507-A344-6505238D157E}"/>
              </a:ext>
            </a:extLst>
          </p:cNvPr>
          <p:cNvSpPr>
            <a:spLocks noGrp="1"/>
          </p:cNvSpPr>
          <p:nvPr>
            <p:ph type="ftr" sz="quarter" idx="11"/>
          </p:nvPr>
        </p:nvSpPr>
        <p:spPr/>
        <p:txBody>
          <a:bodyPr/>
          <a:lstStyle/>
          <a:p>
            <a:r>
              <a:rPr lang="en-US"/>
              <a:t>Technical Briefing on Guidance, 6 July 2018</a:t>
            </a:r>
            <a:endParaRPr lang="en-US" dirty="0"/>
          </a:p>
        </p:txBody>
      </p:sp>
      <p:sp>
        <p:nvSpPr>
          <p:cNvPr id="6" name="Slide Number Placeholder 5">
            <a:extLst>
              <a:ext uri="{FF2B5EF4-FFF2-40B4-BE49-F238E27FC236}">
                <a16:creationId xmlns:a16="http://schemas.microsoft.com/office/drawing/2014/main" id="{0FC38F90-B4ED-4571-BA26-E9DDD1C66641}"/>
              </a:ext>
            </a:extLst>
          </p:cNvPr>
          <p:cNvSpPr>
            <a:spLocks noGrp="1"/>
          </p:cNvSpPr>
          <p:nvPr>
            <p:ph type="sldNum" sz="quarter" idx="12"/>
          </p:nvPr>
        </p:nvSpPr>
        <p:spPr/>
        <p:txBody>
          <a:bodyPr/>
          <a:lstStyle/>
          <a:p>
            <a:fld id="{23A0628E-C12F-4F8C-9895-BCD5E30100D3}" type="slidenum">
              <a:rPr lang="en-US" smtClean="0"/>
              <a:pPr/>
              <a:t>3</a:t>
            </a:fld>
            <a:endParaRPr lang="en-US" dirty="0"/>
          </a:p>
        </p:txBody>
      </p:sp>
    </p:spTree>
    <p:extLst>
      <p:ext uri="{BB962C8B-B14F-4D97-AF65-F5344CB8AC3E}">
        <p14:creationId xmlns:p14="http://schemas.microsoft.com/office/powerpoint/2010/main" val="3214995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403C75-5A27-4B6C-B0C5-789300DD7660}"/>
              </a:ext>
            </a:extLst>
          </p:cNvPr>
          <p:cNvSpPr>
            <a:spLocks noGrp="1"/>
          </p:cNvSpPr>
          <p:nvPr>
            <p:ph type="sldNum" sz="quarter" idx="12"/>
          </p:nvPr>
        </p:nvSpPr>
        <p:spPr/>
        <p:txBody>
          <a:bodyPr/>
          <a:lstStyle/>
          <a:p>
            <a:fld id="{23A0628E-C12F-4F8C-9895-BCD5E30100D3}" type="slidenum">
              <a:rPr lang="en-US" smtClean="0"/>
              <a:pPr/>
              <a:t>30</a:t>
            </a:fld>
            <a:endParaRPr lang="en-US" dirty="0"/>
          </a:p>
        </p:txBody>
      </p:sp>
      <p:pic>
        <p:nvPicPr>
          <p:cNvPr id="3" name="Picture 2">
            <a:extLst>
              <a:ext uri="{FF2B5EF4-FFF2-40B4-BE49-F238E27FC236}">
                <a16:creationId xmlns:a16="http://schemas.microsoft.com/office/drawing/2014/main" id="{DEBE4C25-1A97-4AF9-B340-7D423783CF4A}"/>
              </a:ext>
            </a:extLst>
          </p:cNvPr>
          <p:cNvPicPr>
            <a:picLocks noChangeAspect="1"/>
          </p:cNvPicPr>
          <p:nvPr/>
        </p:nvPicPr>
        <p:blipFill>
          <a:blip r:embed="rId2"/>
          <a:stretch>
            <a:fillRect/>
          </a:stretch>
        </p:blipFill>
        <p:spPr>
          <a:xfrm>
            <a:off x="1" y="-43488"/>
            <a:ext cx="4419600" cy="6901487"/>
          </a:xfrm>
          <a:prstGeom prst="rect">
            <a:avLst/>
          </a:prstGeom>
        </p:spPr>
      </p:pic>
      <p:sp>
        <p:nvSpPr>
          <p:cNvPr id="4" name="TextBox 3">
            <a:extLst>
              <a:ext uri="{FF2B5EF4-FFF2-40B4-BE49-F238E27FC236}">
                <a16:creationId xmlns:a16="http://schemas.microsoft.com/office/drawing/2014/main" id="{BCAE5012-271A-49E5-8AD8-AC11B40D068B}"/>
              </a:ext>
            </a:extLst>
          </p:cNvPr>
          <p:cNvSpPr txBox="1"/>
          <p:nvPr/>
        </p:nvSpPr>
        <p:spPr>
          <a:xfrm>
            <a:off x="4824181" y="833687"/>
            <a:ext cx="3657600" cy="5632311"/>
          </a:xfrm>
          <a:prstGeom prst="rect">
            <a:avLst/>
          </a:prstGeom>
          <a:noFill/>
        </p:spPr>
        <p:txBody>
          <a:bodyPr wrap="square" rtlCol="0">
            <a:spAutoFit/>
          </a:bodyPr>
          <a:lstStyle/>
          <a:p>
            <a:r>
              <a:rPr lang="en-GB" sz="2400" dirty="0"/>
              <a:t>This Safety Guide provides recommendations on meeting the safety requirements concerning communication and consultation with the public and other interested parties by the regulatory </a:t>
            </a:r>
            <a:r>
              <a:rPr lang="en-GB" sz="2400" dirty="0">
                <a:solidFill>
                  <a:srgbClr val="FF0000"/>
                </a:solidFill>
              </a:rPr>
              <a:t>body about the possible radiation risks associated with facilities and activities, and about processes and decisions of the regulatory </a:t>
            </a:r>
            <a:r>
              <a:rPr lang="en-GB" sz="2400" b="1" dirty="0">
                <a:solidFill>
                  <a:srgbClr val="FF0000"/>
                </a:solidFill>
              </a:rPr>
              <a:t>body</a:t>
            </a:r>
          </a:p>
        </p:txBody>
      </p:sp>
    </p:spTree>
    <p:extLst>
      <p:ext uri="{BB962C8B-B14F-4D97-AF65-F5344CB8AC3E}">
        <p14:creationId xmlns:p14="http://schemas.microsoft.com/office/powerpoint/2010/main" val="2646991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27832-40A7-4983-8400-FF888D2AC58D}"/>
              </a:ext>
            </a:extLst>
          </p:cNvPr>
          <p:cNvSpPr>
            <a:spLocks noGrp="1"/>
          </p:cNvSpPr>
          <p:nvPr>
            <p:ph type="sldNum" sz="quarter" idx="12"/>
          </p:nvPr>
        </p:nvSpPr>
        <p:spPr/>
        <p:txBody>
          <a:bodyPr/>
          <a:lstStyle/>
          <a:p>
            <a:fld id="{23A0628E-C12F-4F8C-9895-BCD5E30100D3}" type="slidenum">
              <a:rPr lang="en-US" smtClean="0"/>
              <a:pPr/>
              <a:t>31</a:t>
            </a:fld>
            <a:endParaRPr lang="en-US" dirty="0"/>
          </a:p>
        </p:txBody>
      </p:sp>
      <p:pic>
        <p:nvPicPr>
          <p:cNvPr id="3" name="Picture 2">
            <a:extLst>
              <a:ext uri="{FF2B5EF4-FFF2-40B4-BE49-F238E27FC236}">
                <a16:creationId xmlns:a16="http://schemas.microsoft.com/office/drawing/2014/main" id="{12EB1DB6-CAD5-4402-A823-FA02D0DBC385}"/>
              </a:ext>
            </a:extLst>
          </p:cNvPr>
          <p:cNvPicPr>
            <a:picLocks noChangeAspect="1"/>
          </p:cNvPicPr>
          <p:nvPr/>
        </p:nvPicPr>
        <p:blipFill>
          <a:blip r:embed="rId2"/>
          <a:stretch>
            <a:fillRect/>
          </a:stretch>
        </p:blipFill>
        <p:spPr>
          <a:xfrm>
            <a:off x="-76200" y="0"/>
            <a:ext cx="4800600" cy="6858000"/>
          </a:xfrm>
          <a:prstGeom prst="rect">
            <a:avLst/>
          </a:prstGeom>
        </p:spPr>
      </p:pic>
      <p:sp>
        <p:nvSpPr>
          <p:cNvPr id="4" name="TextBox 3">
            <a:extLst>
              <a:ext uri="{FF2B5EF4-FFF2-40B4-BE49-F238E27FC236}">
                <a16:creationId xmlns:a16="http://schemas.microsoft.com/office/drawing/2014/main" id="{DBFFF71D-90E6-4952-B108-7AABC9178000}"/>
              </a:ext>
            </a:extLst>
          </p:cNvPr>
          <p:cNvSpPr txBox="1"/>
          <p:nvPr/>
        </p:nvSpPr>
        <p:spPr>
          <a:xfrm>
            <a:off x="5476759" y="1524000"/>
            <a:ext cx="2962275" cy="3539430"/>
          </a:xfrm>
          <a:prstGeom prst="rect">
            <a:avLst/>
          </a:prstGeom>
          <a:noFill/>
        </p:spPr>
        <p:txBody>
          <a:bodyPr wrap="square" rtlCol="0">
            <a:spAutoFit/>
          </a:bodyPr>
          <a:lstStyle/>
          <a:p>
            <a:r>
              <a:rPr lang="en-GB" sz="2800" dirty="0"/>
              <a:t>Provide guidance on the establishment of the national radiation safety infrastructure that meets the IAEA safety standards</a:t>
            </a:r>
          </a:p>
        </p:txBody>
      </p:sp>
    </p:spTree>
    <p:extLst>
      <p:ext uri="{BB962C8B-B14F-4D97-AF65-F5344CB8AC3E}">
        <p14:creationId xmlns:p14="http://schemas.microsoft.com/office/powerpoint/2010/main" val="2481099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4E9079-A072-4AC0-AB73-E4A3C269D74B}"/>
              </a:ext>
            </a:extLst>
          </p:cNvPr>
          <p:cNvSpPr>
            <a:spLocks noGrp="1"/>
          </p:cNvSpPr>
          <p:nvPr>
            <p:ph type="sldNum" sz="quarter" idx="12"/>
          </p:nvPr>
        </p:nvSpPr>
        <p:spPr/>
        <p:txBody>
          <a:bodyPr/>
          <a:lstStyle/>
          <a:p>
            <a:fld id="{23A0628E-C12F-4F8C-9895-BCD5E30100D3}" type="slidenum">
              <a:rPr lang="en-US" smtClean="0"/>
              <a:pPr/>
              <a:t>32</a:t>
            </a:fld>
            <a:endParaRPr lang="en-US" dirty="0"/>
          </a:p>
        </p:txBody>
      </p:sp>
      <p:pic>
        <p:nvPicPr>
          <p:cNvPr id="5" name="Picture 4">
            <a:extLst>
              <a:ext uri="{FF2B5EF4-FFF2-40B4-BE49-F238E27FC236}">
                <a16:creationId xmlns:a16="http://schemas.microsoft.com/office/drawing/2014/main" id="{D0DFBDFE-3CB0-4662-A7F7-AE651B28146D}"/>
              </a:ext>
            </a:extLst>
          </p:cNvPr>
          <p:cNvPicPr>
            <a:picLocks noChangeAspect="1"/>
          </p:cNvPicPr>
          <p:nvPr/>
        </p:nvPicPr>
        <p:blipFill>
          <a:blip r:embed="rId2"/>
          <a:stretch>
            <a:fillRect/>
          </a:stretch>
        </p:blipFill>
        <p:spPr>
          <a:xfrm>
            <a:off x="-37171" y="0"/>
            <a:ext cx="9144000" cy="6934199"/>
          </a:xfrm>
          <a:prstGeom prst="rect">
            <a:avLst/>
          </a:prstGeom>
        </p:spPr>
      </p:pic>
      <p:sp>
        <p:nvSpPr>
          <p:cNvPr id="6" name="TextBox 5">
            <a:extLst>
              <a:ext uri="{FF2B5EF4-FFF2-40B4-BE49-F238E27FC236}">
                <a16:creationId xmlns:a16="http://schemas.microsoft.com/office/drawing/2014/main" id="{C2FC1740-741B-42A3-8165-325C395F71C5}"/>
              </a:ext>
            </a:extLst>
          </p:cNvPr>
          <p:cNvSpPr txBox="1"/>
          <p:nvPr/>
        </p:nvSpPr>
        <p:spPr>
          <a:xfrm>
            <a:off x="914400" y="5791200"/>
            <a:ext cx="2971800" cy="838369"/>
          </a:xfrm>
          <a:prstGeom prst="rect">
            <a:avLst/>
          </a:prstGeom>
          <a:solidFill>
            <a:schemeClr val="bg1"/>
          </a:solidFill>
        </p:spPr>
        <p:txBody>
          <a:bodyPr vert="eaVert" wrap="square" rtlCol="0">
            <a:spAutoFit/>
          </a:bodyPr>
          <a:lstStyle/>
          <a:p>
            <a:endParaRPr lang="en-GB" dirty="0"/>
          </a:p>
        </p:txBody>
      </p:sp>
      <p:pic>
        <p:nvPicPr>
          <p:cNvPr id="8" name="Picture 7">
            <a:extLst>
              <a:ext uri="{FF2B5EF4-FFF2-40B4-BE49-F238E27FC236}">
                <a16:creationId xmlns:a16="http://schemas.microsoft.com/office/drawing/2014/main" id="{4AD5F9DC-6FFC-4E78-8712-30BA0955D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23095"/>
            <a:ext cx="3581400" cy="2661489"/>
          </a:xfrm>
          <a:prstGeom prst="rect">
            <a:avLst/>
          </a:prstGeom>
        </p:spPr>
      </p:pic>
      <p:pic>
        <p:nvPicPr>
          <p:cNvPr id="9" name="Picture 8">
            <a:extLst>
              <a:ext uri="{FF2B5EF4-FFF2-40B4-BE49-F238E27FC236}">
                <a16:creationId xmlns:a16="http://schemas.microsoft.com/office/drawing/2014/main" id="{21446A40-D5BA-444D-9DF9-D06E45E77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228600"/>
            <a:ext cx="761113" cy="574551"/>
          </a:xfrm>
          <a:prstGeom prst="rect">
            <a:avLst/>
          </a:prstGeom>
        </p:spPr>
      </p:pic>
      <p:sp>
        <p:nvSpPr>
          <p:cNvPr id="10" name="TextBox 9">
            <a:extLst>
              <a:ext uri="{FF2B5EF4-FFF2-40B4-BE49-F238E27FC236}">
                <a16:creationId xmlns:a16="http://schemas.microsoft.com/office/drawing/2014/main" id="{4DA58A8F-BB39-4DE0-BF50-EBDCFFF68925}"/>
              </a:ext>
            </a:extLst>
          </p:cNvPr>
          <p:cNvSpPr txBox="1"/>
          <p:nvPr/>
        </p:nvSpPr>
        <p:spPr>
          <a:xfrm>
            <a:off x="76200" y="457201"/>
            <a:ext cx="1371600" cy="228600"/>
          </a:xfrm>
          <a:prstGeom prst="rect">
            <a:avLst/>
          </a:prstGeom>
          <a:solidFill>
            <a:schemeClr val="bg1"/>
          </a:solidFill>
        </p:spPr>
        <p:txBody>
          <a:bodyPr vert="eaVert" wrap="square" rtlCol="0">
            <a:spAutoFit/>
          </a:bodyPr>
          <a:lstStyle/>
          <a:p>
            <a:endParaRPr lang="en-GB" dirty="0"/>
          </a:p>
        </p:txBody>
      </p:sp>
    </p:spTree>
    <p:extLst>
      <p:ext uri="{BB962C8B-B14F-4D97-AF65-F5344CB8AC3E}">
        <p14:creationId xmlns:p14="http://schemas.microsoft.com/office/powerpoint/2010/main" val="1898528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7DD9A4-8067-49D8-8519-E05195BB025B}"/>
              </a:ext>
            </a:extLst>
          </p:cNvPr>
          <p:cNvSpPr/>
          <p:nvPr/>
        </p:nvSpPr>
        <p:spPr>
          <a:xfrm>
            <a:off x="228600" y="220447"/>
            <a:ext cx="8667423" cy="1200329"/>
          </a:xfrm>
          <a:prstGeom prst="rect">
            <a:avLst/>
          </a:prstGeom>
          <a:solidFill>
            <a:schemeClr val="accent4">
              <a:lumMod val="20000"/>
              <a:lumOff val="80000"/>
            </a:schemeClr>
          </a:solidFill>
          <a:ln w="28575">
            <a:solidFill>
              <a:schemeClr val="accent1">
                <a:lumMod val="60000"/>
                <a:lumOff val="40000"/>
              </a:schemeClr>
            </a:solidFill>
          </a:ln>
        </p:spPr>
        <p:txBody>
          <a:bodyPr wrap="square">
            <a:spAutoFit/>
          </a:bodyPr>
          <a:lstStyle/>
          <a:p>
            <a:r>
              <a:rPr lang="en-US" sz="2400" b="1" dirty="0">
                <a:latin typeface="Cambria" panose="02040503050406030204" pitchFamily="18" charset="0"/>
                <a:ea typeface="SimSun" panose="02010600030101010101" pitchFamily="2" charset="-122"/>
                <a:cs typeface="Times New Roman" panose="02020603050405020304" pitchFamily="18" charset="0"/>
              </a:rPr>
              <a:t>NEW TECDOC on Notification, Authorization, Inspection and Enforcement for </a:t>
            </a:r>
            <a:r>
              <a:rPr lang="en-US" sz="2400" b="1" dirty="0">
                <a:highlight>
                  <a:srgbClr val="FF0000"/>
                </a:highlight>
                <a:latin typeface="Cambria" panose="02040503050406030204" pitchFamily="18" charset="0"/>
                <a:ea typeface="SimSun" panose="02010600030101010101" pitchFamily="2" charset="-122"/>
                <a:cs typeface="Times New Roman" panose="02020603050405020304" pitchFamily="18" charset="0"/>
              </a:rPr>
              <a:t>the Safety and Security </a:t>
            </a:r>
            <a:r>
              <a:rPr lang="en-US" sz="2400" b="1" dirty="0">
                <a:latin typeface="Cambria" panose="02040503050406030204" pitchFamily="18" charset="0"/>
                <a:ea typeface="SimSun" panose="02010600030101010101" pitchFamily="2" charset="-122"/>
                <a:cs typeface="Times New Roman" panose="02020603050405020304" pitchFamily="18" charset="0"/>
              </a:rPr>
              <a:t>of Radiation Sources (Draft version)</a:t>
            </a:r>
            <a:endParaRPr lang="en-GB" sz="2400" b="1" dirty="0"/>
          </a:p>
        </p:txBody>
      </p:sp>
      <p:pic>
        <p:nvPicPr>
          <p:cNvPr id="8" name="Picture 7">
            <a:extLst>
              <a:ext uri="{FF2B5EF4-FFF2-40B4-BE49-F238E27FC236}">
                <a16:creationId xmlns:a16="http://schemas.microsoft.com/office/drawing/2014/main" id="{52F8EAFD-AF9A-480B-AD6A-891136C5E386}"/>
              </a:ext>
            </a:extLst>
          </p:cNvPr>
          <p:cNvPicPr/>
          <p:nvPr/>
        </p:nvPicPr>
        <p:blipFill rotWithShape="1">
          <a:blip r:embed="rId3" cstate="print">
            <a:extLst>
              <a:ext uri="{28A0092B-C50C-407E-A947-70E740481C1C}">
                <a14:useLocalDpi xmlns:a14="http://schemas.microsoft.com/office/drawing/2010/main" val="0"/>
              </a:ext>
            </a:extLst>
          </a:blip>
          <a:srcRect l="18175" t="47043" r="68277" b="24802"/>
          <a:stretch/>
        </p:blipFill>
        <p:spPr bwMode="auto">
          <a:xfrm>
            <a:off x="5973238" y="4727335"/>
            <a:ext cx="142202" cy="62591"/>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1EB569E0-3ACB-4FA5-B7C9-74FCFB544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183" y="2121450"/>
            <a:ext cx="2593840" cy="3418471"/>
          </a:xfrm>
          <a:prstGeom prst="rect">
            <a:avLst/>
          </a:prstGeom>
        </p:spPr>
      </p:pic>
      <p:sp>
        <p:nvSpPr>
          <p:cNvPr id="25" name="Rectangle 24">
            <a:extLst>
              <a:ext uri="{FF2B5EF4-FFF2-40B4-BE49-F238E27FC236}">
                <a16:creationId xmlns:a16="http://schemas.microsoft.com/office/drawing/2014/main" id="{1047FA6C-C086-4FC6-80F7-AA6AB1CCC06E}"/>
              </a:ext>
            </a:extLst>
          </p:cNvPr>
          <p:cNvSpPr/>
          <p:nvPr/>
        </p:nvSpPr>
        <p:spPr>
          <a:xfrm>
            <a:off x="319684" y="1767592"/>
            <a:ext cx="5616383" cy="1421992"/>
          </a:xfrm>
          <a:prstGeom prst="rect">
            <a:avLst/>
          </a:prstGeom>
        </p:spPr>
        <p:txBody>
          <a:bodyPr wrap="square">
            <a:spAutoFit/>
          </a:bodyPr>
          <a:lstStyle/>
          <a:p>
            <a:pPr marL="214313" indent="-214313" algn="just">
              <a:lnSpc>
                <a:spcPct val="150000"/>
              </a:lnSpc>
              <a:spcAft>
                <a:spcPts val="450"/>
              </a:spcAft>
              <a:buFont typeface="Arial" panose="020B0604020202020204" pitchFamily="34" charset="0"/>
              <a:buChar char="•"/>
            </a:pPr>
            <a:r>
              <a:rPr lang="en-US" sz="2000" dirty="0">
                <a:solidFill>
                  <a:schemeClr val="bg1"/>
                </a:solidFill>
                <a:latin typeface="Times New Roman" panose="02020603050405020304" pitchFamily="18" charset="0"/>
                <a:ea typeface="Calibri" panose="020F0502020204030204" pitchFamily="34" charset="0"/>
                <a:cs typeface="Arial" panose="020B0604020202020204" pitchFamily="34" charset="0"/>
              </a:rPr>
              <a:t>First IAEA TECDOC addressing the implementation of safety and security requirements in a harmonized way</a:t>
            </a:r>
            <a:endParaRPr lang="en-GB" sz="2000"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7E6D199-0098-4B8D-874C-7AFF48477F0D}"/>
              </a:ext>
            </a:extLst>
          </p:cNvPr>
          <p:cNvSpPr/>
          <p:nvPr/>
        </p:nvSpPr>
        <p:spPr>
          <a:xfrm>
            <a:off x="228600" y="3352800"/>
            <a:ext cx="5616383" cy="1421992"/>
          </a:xfrm>
          <a:prstGeom prst="rect">
            <a:avLst/>
          </a:prstGeom>
        </p:spPr>
        <p:txBody>
          <a:bodyPr wrap="square">
            <a:spAutoFit/>
          </a:bodyPr>
          <a:lstStyle/>
          <a:p>
            <a:pPr marL="214313" indent="-214313" algn="just">
              <a:lnSpc>
                <a:spcPct val="150000"/>
              </a:lnSpc>
              <a:spcAft>
                <a:spcPts val="450"/>
              </a:spcAft>
              <a:buFont typeface="Arial" panose="020B0604020202020204" pitchFamily="34" charset="0"/>
              <a:buChar char="•"/>
            </a:pPr>
            <a:r>
              <a:rPr lang="en-US" sz="2000" dirty="0">
                <a:solidFill>
                  <a:schemeClr val="bg1"/>
                </a:solidFill>
                <a:latin typeface="Times New Roman" panose="02020603050405020304" pitchFamily="18" charset="0"/>
                <a:ea typeface="Calibri" panose="020F0502020204030204" pitchFamily="34" charset="0"/>
                <a:cs typeface="Arial" panose="020B0604020202020204" pitchFamily="34" charset="0"/>
              </a:rPr>
              <a:t>Is intended to provide practical guidance on how to implement IAEA Safety Requirements and  applicable IAEA Nuclear Security Series guidance</a:t>
            </a:r>
            <a:endParaRPr lang="en-GB" sz="2000"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A966CB1-713C-4343-B693-204AC7A539BC}"/>
              </a:ext>
            </a:extLst>
          </p:cNvPr>
          <p:cNvSpPr/>
          <p:nvPr/>
        </p:nvSpPr>
        <p:spPr>
          <a:xfrm>
            <a:off x="287877" y="5125142"/>
            <a:ext cx="5616383" cy="1289071"/>
          </a:xfrm>
          <a:prstGeom prst="rect">
            <a:avLst/>
          </a:prstGeom>
        </p:spPr>
        <p:txBody>
          <a:bodyPr wrap="square">
            <a:spAutoFit/>
          </a:bodyPr>
          <a:lstStyle/>
          <a:p>
            <a:pPr marL="214313" indent="-214313" algn="just">
              <a:lnSpc>
                <a:spcPct val="150000"/>
              </a:lnSpc>
              <a:spcAft>
                <a:spcPts val="450"/>
              </a:spcAft>
              <a:buFont typeface="Arial" panose="020B0604020202020204" pitchFamily="34" charset="0"/>
              <a:buChar char="•"/>
            </a:pPr>
            <a:r>
              <a:rPr lang="en-US" dirty="0">
                <a:solidFill>
                  <a:schemeClr val="bg1"/>
                </a:solidFill>
                <a:latin typeface="Times New Roman" panose="02020603050405020304" pitchFamily="18" charset="0"/>
                <a:ea typeface="Calibri" panose="020F0502020204030204" pitchFamily="34" charset="0"/>
                <a:cs typeface="Arial" panose="020B0604020202020204" pitchFamily="34" charset="0"/>
              </a:rPr>
              <a:t>NEW TECDOC does not replace IAEA TECDOC 1525 and TECDOC 1526 on notification and authorization, and on inspection and enforcement </a:t>
            </a:r>
            <a:endParaRPr lang="en-GB"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5084C1A-8047-4F2C-8CF2-2A8025EF3DC6}"/>
              </a:ext>
            </a:extLst>
          </p:cNvPr>
          <p:cNvPicPr/>
          <p:nvPr/>
        </p:nvPicPr>
        <p:blipFill rotWithShape="1">
          <a:blip r:embed="rId5" cstate="print">
            <a:extLst>
              <a:ext uri="{28A0092B-C50C-407E-A947-70E740481C1C}">
                <a14:useLocalDpi xmlns:a14="http://schemas.microsoft.com/office/drawing/2010/main" val="0"/>
              </a:ext>
            </a:extLst>
          </a:blip>
          <a:srcRect l="16464" t="11277" r="66741" b="4583"/>
          <a:stretch/>
        </p:blipFill>
        <p:spPr bwMode="auto">
          <a:xfrm>
            <a:off x="7485168" y="4122964"/>
            <a:ext cx="1328059" cy="1646714"/>
          </a:xfrm>
          <a:prstGeom prst="rect">
            <a:avLst/>
          </a:prstGeom>
          <a:ln>
            <a:noFill/>
          </a:ln>
          <a:scene3d>
            <a:camera prst="isometricOffAxis1Left"/>
            <a:lightRig rig="threePt" dir="t"/>
          </a:scene3d>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B006820-29AF-4A87-BBD7-673432FDA1F0}"/>
              </a:ext>
            </a:extLst>
          </p:cNvPr>
          <p:cNvPicPr/>
          <p:nvPr/>
        </p:nvPicPr>
        <p:blipFill rotWithShape="1">
          <a:blip r:embed="rId6" cstate="print">
            <a:extLst>
              <a:ext uri="{28A0092B-C50C-407E-A947-70E740481C1C}">
                <a14:useLocalDpi xmlns:a14="http://schemas.microsoft.com/office/drawing/2010/main" val="0"/>
              </a:ext>
            </a:extLst>
          </a:blip>
          <a:srcRect l="16742" t="15110" r="66920" b="7328"/>
          <a:stretch/>
        </p:blipFill>
        <p:spPr bwMode="auto">
          <a:xfrm>
            <a:off x="6694715" y="4122964"/>
            <a:ext cx="1328057" cy="1646714"/>
          </a:xfrm>
          <a:prstGeom prst="rect">
            <a:avLst/>
          </a:prstGeom>
          <a:ln>
            <a:noFill/>
          </a:ln>
          <a:scene3d>
            <a:camera prst="isometricOffAxis1Left"/>
            <a:lightRig rig="threePt" dir="t"/>
          </a:scene3d>
          <a:extLst>
            <a:ext uri="{53640926-AAD7-44D8-BBD7-CCE9431645EC}">
              <a14:shadowObscured xmlns:a14="http://schemas.microsoft.com/office/drawing/2010/main"/>
            </a:ext>
          </a:extLst>
        </p:spPr>
      </p:pic>
    </p:spTree>
    <p:extLst>
      <p:ext uri="{BB962C8B-B14F-4D97-AF65-F5344CB8AC3E}">
        <p14:creationId xmlns:p14="http://schemas.microsoft.com/office/powerpoint/2010/main" val="334827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gray">
          <a:xfrm>
            <a:off x="467544" y="362464"/>
            <a:ext cx="7886707" cy="65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defRPr>
            </a:lvl9pPr>
          </a:lstStyle>
          <a:p>
            <a:pPr marL="0" indent="0" eaLnBrk="1" hangingPunct="1">
              <a:lnSpc>
                <a:spcPct val="90000"/>
              </a:lnSpc>
              <a:spcBef>
                <a:spcPct val="0"/>
              </a:spcBef>
              <a:buClr>
                <a:srgbClr val="CC3300"/>
              </a:buClr>
              <a:buNone/>
              <a:defRPr/>
            </a:pPr>
            <a:r>
              <a:rPr lang="en-GB" sz="2800" dirty="0">
                <a:solidFill>
                  <a:schemeClr val="tx1"/>
                </a:solidFill>
                <a:effectLst>
                  <a:outerShdw blurRad="38100" dist="38100" dir="2700000" algn="tl">
                    <a:srgbClr val="000000">
                      <a:alpha val="43137"/>
                    </a:srgbClr>
                  </a:outerShdw>
                </a:effectLst>
                <a:latin typeface="Arial "/>
                <a:ea typeface="+mj-ea"/>
                <a:cs typeface="+mj-cs"/>
              </a:rPr>
              <a:t>Code of Conduct Goals</a:t>
            </a:r>
            <a:endParaRPr lang="en-US" sz="2800" dirty="0">
              <a:solidFill>
                <a:schemeClr val="tx1"/>
              </a:solidFill>
              <a:effectLst>
                <a:outerShdw blurRad="38100" dist="38100" dir="2700000" algn="tl">
                  <a:srgbClr val="000000">
                    <a:alpha val="43137"/>
                  </a:srgbClr>
                </a:outerShdw>
              </a:effectLst>
              <a:latin typeface="Arial "/>
              <a:ea typeface="+mj-ea"/>
              <a:cs typeface="+mj-cs"/>
            </a:endParaRPr>
          </a:p>
        </p:txBody>
      </p:sp>
      <p:pic>
        <p:nvPicPr>
          <p:cNvPr id="5" name="Picture 3" descr="code 2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45" y="1431202"/>
            <a:ext cx="2660650" cy="4191000"/>
          </a:xfrm>
          <a:prstGeom prst="rect">
            <a:avLst/>
          </a:prstGeom>
          <a:extLst/>
        </p:spPr>
        <p:style>
          <a:lnRef idx="0">
            <a:schemeClr val="accent1"/>
          </a:lnRef>
          <a:fillRef idx="3">
            <a:schemeClr val="accent1"/>
          </a:fillRef>
          <a:effectRef idx="3">
            <a:schemeClr val="accent1"/>
          </a:effectRef>
          <a:fontRef idx="minor">
            <a:schemeClr val="lt1"/>
          </a:fontRef>
        </p:style>
      </p:pic>
      <p:grpSp>
        <p:nvGrpSpPr>
          <p:cNvPr id="6" name="Group 4"/>
          <p:cNvGrpSpPr>
            <a:grpSpLocks/>
          </p:cNvGrpSpPr>
          <p:nvPr/>
        </p:nvGrpSpPr>
        <p:grpSpPr bwMode="auto">
          <a:xfrm>
            <a:off x="2891481" y="1752601"/>
            <a:ext cx="5486400" cy="1093788"/>
            <a:chOff x="1872" y="1104"/>
            <a:chExt cx="3744" cy="689"/>
          </a:xfrm>
        </p:grpSpPr>
        <p:sp>
          <p:nvSpPr>
            <p:cNvPr id="7" name="Rectangle 5"/>
            <p:cNvSpPr>
              <a:spLocks noChangeArrowheads="1"/>
            </p:cNvSpPr>
            <p:nvPr/>
          </p:nvSpPr>
          <p:spPr bwMode="auto">
            <a:xfrm>
              <a:off x="2400" y="1104"/>
              <a:ext cx="3216" cy="689"/>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190500" lvl="1" algn="just">
                <a:lnSpc>
                  <a:spcPct val="90000"/>
                </a:lnSpc>
                <a:spcBef>
                  <a:spcPct val="20000"/>
                </a:spcBef>
                <a:buClr>
                  <a:srgbClr val="CC3300"/>
                </a:buClr>
                <a:buSzPct val="150000"/>
                <a:buFont typeface="Wingdings" pitchFamily="2" charset="2"/>
                <a:buNone/>
              </a:pPr>
              <a:r>
                <a:rPr lang="en-GB" b="1" dirty="0">
                  <a:solidFill>
                    <a:srgbClr val="990000"/>
                  </a:solidFill>
                  <a:cs typeface="Times New Roman" pitchFamily="18" charset="0"/>
                </a:rPr>
                <a:t>1.</a:t>
              </a:r>
              <a:r>
                <a:rPr lang="en-GB" b="1" dirty="0">
                  <a:solidFill>
                    <a:srgbClr val="000066"/>
                  </a:solidFill>
                  <a:cs typeface="Times New Roman" pitchFamily="18" charset="0"/>
                </a:rPr>
                <a:t> </a:t>
              </a:r>
              <a:r>
                <a:rPr lang="en-GB" b="1" dirty="0">
                  <a:solidFill>
                    <a:srgbClr val="000000"/>
                  </a:solidFill>
                  <a:cs typeface="Times New Roman" pitchFamily="18" charset="0"/>
                </a:rPr>
                <a:t>to achieve and maintain a high level of safety and security</a:t>
              </a:r>
              <a:endParaRPr lang="en-US" sz="3200" b="1" dirty="0">
                <a:solidFill>
                  <a:srgbClr val="000000"/>
                </a:solidFill>
              </a:endParaRPr>
            </a:p>
          </p:txBody>
        </p:sp>
        <p:sp>
          <p:nvSpPr>
            <p:cNvPr id="8" name="AutoShape 6"/>
            <p:cNvSpPr>
              <a:spLocks noChangeArrowheads="1"/>
            </p:cNvSpPr>
            <p:nvPr/>
          </p:nvSpPr>
          <p:spPr bwMode="auto">
            <a:xfrm>
              <a:off x="1872" y="1152"/>
              <a:ext cx="480" cy="288"/>
            </a:xfrm>
            <a:prstGeom prst="rightArrow">
              <a:avLst>
                <a:gd name="adj1" fmla="val 50000"/>
                <a:gd name="adj2" fmla="val 41667"/>
              </a:avLst>
            </a:prstGeom>
            <a:solidFill>
              <a:srgbClr val="CC0000"/>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dirty="0"/>
            </a:p>
          </p:txBody>
        </p:sp>
      </p:grpSp>
      <p:grpSp>
        <p:nvGrpSpPr>
          <p:cNvPr id="9" name="Group 7"/>
          <p:cNvGrpSpPr>
            <a:grpSpLocks/>
          </p:cNvGrpSpPr>
          <p:nvPr/>
        </p:nvGrpSpPr>
        <p:grpSpPr bwMode="auto">
          <a:xfrm>
            <a:off x="2891481" y="3048000"/>
            <a:ext cx="5556250" cy="914400"/>
            <a:chOff x="1872" y="1920"/>
            <a:chExt cx="3792" cy="576"/>
          </a:xfrm>
        </p:grpSpPr>
        <p:sp>
          <p:nvSpPr>
            <p:cNvPr id="10" name="Rectangle 8"/>
            <p:cNvSpPr>
              <a:spLocks noChangeArrowheads="1"/>
            </p:cNvSpPr>
            <p:nvPr/>
          </p:nvSpPr>
          <p:spPr bwMode="auto">
            <a:xfrm>
              <a:off x="2400" y="1920"/>
              <a:ext cx="3264" cy="576"/>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190500" lvl="1" algn="just">
                <a:spcBef>
                  <a:spcPct val="20000"/>
                </a:spcBef>
                <a:buClr>
                  <a:srgbClr val="CC3300"/>
                </a:buClr>
                <a:buSzPct val="150000"/>
                <a:buFont typeface="Wingdings" pitchFamily="2" charset="2"/>
                <a:buNone/>
              </a:pPr>
              <a:r>
                <a:rPr lang="en-GB" b="1" dirty="0">
                  <a:solidFill>
                    <a:srgbClr val="990000"/>
                  </a:solidFill>
                  <a:cs typeface="Times New Roman" pitchFamily="18" charset="0"/>
                </a:rPr>
                <a:t>2.</a:t>
              </a:r>
              <a:r>
                <a:rPr lang="en-GB" b="1" dirty="0">
                  <a:solidFill>
                    <a:srgbClr val="000066"/>
                  </a:solidFill>
                  <a:cs typeface="Times New Roman" pitchFamily="18" charset="0"/>
                </a:rPr>
                <a:t> </a:t>
              </a:r>
              <a:r>
                <a:rPr lang="en-GB" b="1" dirty="0">
                  <a:solidFill>
                    <a:srgbClr val="000000"/>
                  </a:solidFill>
                  <a:cs typeface="Times New Roman" pitchFamily="18" charset="0"/>
                </a:rPr>
                <a:t>to prevent loss of control</a:t>
              </a:r>
            </a:p>
            <a:p>
              <a:pPr marL="190500" lvl="1" algn="just">
                <a:spcBef>
                  <a:spcPct val="20000"/>
                </a:spcBef>
                <a:buClr>
                  <a:srgbClr val="CC3300"/>
                </a:buClr>
                <a:buSzPct val="150000"/>
                <a:buFont typeface="Wingdings" pitchFamily="2" charset="2"/>
                <a:buNone/>
              </a:pPr>
              <a:r>
                <a:rPr lang="en-GB" b="1" dirty="0">
                  <a:solidFill>
                    <a:srgbClr val="000000"/>
                  </a:solidFill>
                  <a:cs typeface="Times New Roman" pitchFamily="18" charset="0"/>
                </a:rPr>
                <a:t>&amp; malicious use</a:t>
              </a:r>
            </a:p>
          </p:txBody>
        </p:sp>
        <p:sp>
          <p:nvSpPr>
            <p:cNvPr id="11" name="AutoShape 9"/>
            <p:cNvSpPr>
              <a:spLocks noChangeArrowheads="1"/>
            </p:cNvSpPr>
            <p:nvPr/>
          </p:nvSpPr>
          <p:spPr bwMode="auto">
            <a:xfrm>
              <a:off x="1872" y="2016"/>
              <a:ext cx="480" cy="288"/>
            </a:xfrm>
            <a:prstGeom prst="rightArrow">
              <a:avLst>
                <a:gd name="adj1" fmla="val 50000"/>
                <a:gd name="adj2" fmla="val 41667"/>
              </a:avLst>
            </a:prstGeom>
            <a:solidFill>
              <a:srgbClr val="CC0000"/>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dirty="0"/>
            </a:p>
          </p:txBody>
        </p:sp>
      </p:grpSp>
      <p:grpSp>
        <p:nvGrpSpPr>
          <p:cNvPr id="12" name="Group 10"/>
          <p:cNvGrpSpPr>
            <a:grpSpLocks/>
          </p:cNvGrpSpPr>
          <p:nvPr/>
        </p:nvGrpSpPr>
        <p:grpSpPr bwMode="auto">
          <a:xfrm>
            <a:off x="2888915" y="4267200"/>
            <a:ext cx="5556250" cy="1371600"/>
            <a:chOff x="1872" y="2736"/>
            <a:chExt cx="3792" cy="864"/>
          </a:xfrm>
        </p:grpSpPr>
        <p:sp>
          <p:nvSpPr>
            <p:cNvPr id="13" name="Rectangle 11"/>
            <p:cNvSpPr>
              <a:spLocks noChangeArrowheads="1"/>
            </p:cNvSpPr>
            <p:nvPr/>
          </p:nvSpPr>
          <p:spPr bwMode="auto">
            <a:xfrm>
              <a:off x="2400" y="2736"/>
              <a:ext cx="3264" cy="864"/>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190500" lvl="1" algn="just">
                <a:spcBef>
                  <a:spcPct val="20000"/>
                </a:spcBef>
                <a:buClr>
                  <a:srgbClr val="CC3300"/>
                </a:buClr>
                <a:buSzPct val="150000"/>
                <a:buFont typeface="Wingdings" pitchFamily="2" charset="2"/>
                <a:buNone/>
              </a:pPr>
              <a:r>
                <a:rPr lang="en-US" b="1" dirty="0">
                  <a:solidFill>
                    <a:srgbClr val="990000"/>
                  </a:solidFill>
                  <a:cs typeface="Times New Roman" pitchFamily="18" charset="0"/>
                </a:rPr>
                <a:t>3.</a:t>
              </a:r>
              <a:r>
                <a:rPr lang="en-US" b="1" dirty="0">
                  <a:solidFill>
                    <a:srgbClr val="000066"/>
                  </a:solidFill>
                  <a:cs typeface="Times New Roman" pitchFamily="18" charset="0"/>
                </a:rPr>
                <a:t> </a:t>
              </a:r>
              <a:r>
                <a:rPr lang="en-US" b="1" dirty="0">
                  <a:solidFill>
                    <a:srgbClr val="000000"/>
                  </a:solidFill>
                  <a:cs typeface="Times New Roman" pitchFamily="18" charset="0"/>
                </a:rPr>
                <a:t>to mitigate or minimize the radiological consequences of any accident or malicious act</a:t>
              </a:r>
              <a:endParaRPr lang="en-US" sz="3200" b="1" dirty="0">
                <a:solidFill>
                  <a:srgbClr val="000000"/>
                </a:solidFill>
              </a:endParaRPr>
            </a:p>
          </p:txBody>
        </p:sp>
        <p:sp>
          <p:nvSpPr>
            <p:cNvPr id="14" name="AutoShape 12"/>
            <p:cNvSpPr>
              <a:spLocks noChangeArrowheads="1"/>
            </p:cNvSpPr>
            <p:nvPr/>
          </p:nvSpPr>
          <p:spPr bwMode="auto">
            <a:xfrm>
              <a:off x="1872" y="2832"/>
              <a:ext cx="480" cy="288"/>
            </a:xfrm>
            <a:prstGeom prst="rightArrow">
              <a:avLst>
                <a:gd name="adj1" fmla="val 50000"/>
                <a:gd name="adj2" fmla="val 41667"/>
              </a:avLst>
            </a:prstGeom>
            <a:solidFill>
              <a:srgbClr val="CC0000"/>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dirty="0"/>
            </a:p>
          </p:txBody>
        </p:sp>
      </p:grpSp>
    </p:spTree>
    <p:extLst>
      <p:ext uri="{BB962C8B-B14F-4D97-AF65-F5344CB8AC3E}">
        <p14:creationId xmlns:p14="http://schemas.microsoft.com/office/powerpoint/2010/main" val="928304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395536" y="0"/>
            <a:ext cx="8477002" cy="1295400"/>
          </a:xfrm>
        </p:spPr>
        <p:txBody>
          <a:bodyPr>
            <a:normAutofit/>
          </a:bodyPr>
          <a:lstStyle/>
          <a:p>
            <a:pPr>
              <a:lnSpc>
                <a:spcPct val="90000"/>
              </a:lnSpc>
              <a:defRPr/>
            </a:pPr>
            <a:r>
              <a:rPr lang="en-GB" sz="2800" dirty="0">
                <a:effectLst>
                  <a:outerShdw blurRad="38100" dist="38100" dir="2700000" algn="tl">
                    <a:srgbClr val="000000">
                      <a:alpha val="43137"/>
                    </a:srgbClr>
                  </a:outerShdw>
                </a:effectLst>
              </a:rPr>
              <a:t>Code of Code Contents</a:t>
            </a:r>
          </a:p>
        </p:txBody>
      </p:sp>
      <p:sp>
        <p:nvSpPr>
          <p:cNvPr id="6" name="Rectangle 4"/>
          <p:cNvSpPr txBox="1">
            <a:spLocks noChangeArrowheads="1"/>
          </p:cNvSpPr>
          <p:nvPr/>
        </p:nvSpPr>
        <p:spPr bwMode="auto">
          <a:xfrm>
            <a:off x="395537" y="1268760"/>
            <a:ext cx="5112568"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defRPr>
            </a:lvl9pPr>
          </a:lstStyle>
          <a:p>
            <a:pPr eaLnBrk="1" hangingPunct="1">
              <a:spcAft>
                <a:spcPts val="600"/>
              </a:spcAft>
              <a:buFont typeface="Wingdings" panose="05000000000000000000" pitchFamily="2" charset="2"/>
              <a:buChar char="Ø"/>
            </a:pPr>
            <a:r>
              <a:rPr lang="en-GB" sz="2400" b="0" dirty="0">
                <a:solidFill>
                  <a:srgbClr val="000000"/>
                </a:solidFill>
              </a:rPr>
              <a:t>Set of Principles, Objectives and Guidance to ensure Safety and Security of sources</a:t>
            </a:r>
          </a:p>
          <a:p>
            <a:pPr eaLnBrk="1" hangingPunct="1">
              <a:spcAft>
                <a:spcPts val="600"/>
              </a:spcAft>
              <a:buFont typeface="Wingdings" panose="05000000000000000000" pitchFamily="2" charset="2"/>
              <a:buChar char="Ø"/>
            </a:pPr>
            <a:r>
              <a:rPr lang="en-GB" sz="2400" b="0" dirty="0">
                <a:solidFill>
                  <a:srgbClr val="000000"/>
                </a:solidFill>
              </a:rPr>
              <a:t>Focuses on high activity sources </a:t>
            </a:r>
          </a:p>
          <a:p>
            <a:pPr eaLnBrk="1" hangingPunct="1">
              <a:spcAft>
                <a:spcPts val="600"/>
              </a:spcAft>
              <a:buFont typeface="Wingdings" panose="05000000000000000000" pitchFamily="2" charset="2"/>
              <a:buChar char="Ø"/>
            </a:pPr>
            <a:r>
              <a:rPr lang="en-GB" sz="2400" b="0" dirty="0">
                <a:solidFill>
                  <a:srgbClr val="000000"/>
                </a:solidFill>
              </a:rPr>
              <a:t>NOT part of the Safety Standards or Nuclear Security Guidance</a:t>
            </a:r>
          </a:p>
          <a:p>
            <a:pPr eaLnBrk="1" hangingPunct="1">
              <a:spcAft>
                <a:spcPts val="600"/>
              </a:spcAft>
              <a:buFont typeface="Wingdings" panose="05000000000000000000" pitchFamily="2" charset="2"/>
              <a:buChar char="Ø"/>
            </a:pPr>
            <a:r>
              <a:rPr lang="en-GB" sz="2400" b="0" dirty="0">
                <a:solidFill>
                  <a:srgbClr val="000000"/>
                </a:solidFill>
              </a:rPr>
              <a:t>Main target audience: Governments and Regulatory Bodies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909" y="990600"/>
            <a:ext cx="3109230" cy="451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114361"/>
            <a:ext cx="3305944" cy="2356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450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ode 2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13" y="1817688"/>
            <a:ext cx="2443277" cy="3745382"/>
          </a:xfrm>
          <a:prstGeom prst="rect">
            <a:avLst/>
          </a:prstGeom>
          <a:extLst/>
        </p:spPr>
        <p:style>
          <a:lnRef idx="0">
            <a:schemeClr val="accent1"/>
          </a:lnRef>
          <a:fillRef idx="3">
            <a:schemeClr val="accent1"/>
          </a:fillRef>
          <a:effectRef idx="3">
            <a:schemeClr val="accent1"/>
          </a:effectRef>
          <a:fontRef idx="minor">
            <a:schemeClr val="lt1"/>
          </a:fontRef>
        </p:style>
      </p:pic>
      <p:sp>
        <p:nvSpPr>
          <p:cNvPr id="6" name="Rectangle 4"/>
          <p:cNvSpPr>
            <a:spLocks noChangeArrowheads="1"/>
          </p:cNvSpPr>
          <p:nvPr/>
        </p:nvSpPr>
        <p:spPr bwMode="auto">
          <a:xfrm>
            <a:off x="422275" y="1070919"/>
            <a:ext cx="8440738" cy="61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0" lvl="1">
              <a:lnSpc>
                <a:spcPct val="90000"/>
              </a:lnSpc>
              <a:spcBef>
                <a:spcPct val="20000"/>
              </a:spcBef>
              <a:spcAft>
                <a:spcPct val="10000"/>
              </a:spcAft>
              <a:buClr>
                <a:schemeClr val="tx1"/>
              </a:buClr>
              <a:buSzPct val="150000"/>
            </a:pPr>
            <a:r>
              <a:rPr lang="en-US" sz="2400" b="1" dirty="0">
                <a:solidFill>
                  <a:srgbClr val="000000"/>
                </a:solidFill>
              </a:rPr>
              <a:t>States should have effective national legislation, regulations and a regulatory body and</a:t>
            </a:r>
            <a:endParaRPr lang="en-US" b="1" dirty="0">
              <a:solidFill>
                <a:srgbClr val="000066"/>
              </a:solidFill>
            </a:endParaRPr>
          </a:p>
        </p:txBody>
      </p:sp>
      <p:sp>
        <p:nvSpPr>
          <p:cNvPr id="8" name="AutoShape 6"/>
          <p:cNvSpPr>
            <a:spLocks noChangeArrowheads="1"/>
          </p:cNvSpPr>
          <p:nvPr/>
        </p:nvSpPr>
        <p:spPr bwMode="auto">
          <a:xfrm>
            <a:off x="2577866" y="2204864"/>
            <a:ext cx="481966" cy="461963"/>
          </a:xfrm>
          <a:prstGeom prst="rightArrow">
            <a:avLst>
              <a:gd name="adj1" fmla="val 50000"/>
              <a:gd name="adj2" fmla="val 35785"/>
            </a:avLst>
          </a:prstGeom>
          <a:solidFill>
            <a:srgbClr val="CC0000"/>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GB" dirty="0"/>
          </a:p>
        </p:txBody>
      </p:sp>
      <p:sp>
        <p:nvSpPr>
          <p:cNvPr id="9" name="Rectangle 7"/>
          <p:cNvSpPr>
            <a:spLocks noChangeArrowheads="1"/>
          </p:cNvSpPr>
          <p:nvPr/>
        </p:nvSpPr>
        <p:spPr bwMode="auto">
          <a:xfrm>
            <a:off x="3059832" y="1916832"/>
            <a:ext cx="309634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90488" lvl="1" algn="l">
              <a:spcBef>
                <a:spcPct val="20000"/>
              </a:spcBef>
              <a:spcAft>
                <a:spcPct val="10000"/>
              </a:spcAft>
              <a:buClr>
                <a:srgbClr val="990000"/>
              </a:buClr>
              <a:buSzPct val="150000"/>
            </a:pPr>
            <a:r>
              <a:rPr lang="en-US" dirty="0">
                <a:solidFill>
                  <a:srgbClr val="000000"/>
                </a:solidFill>
              </a:rPr>
              <a:t>Effective import/export controls</a:t>
            </a:r>
            <a:r>
              <a:rPr lang="en-AU" dirty="0">
                <a:solidFill>
                  <a:srgbClr val="000000"/>
                </a:solidFill>
              </a:rPr>
              <a:t>: </a:t>
            </a:r>
            <a:r>
              <a:rPr lang="en-US" b="1" i="1" dirty="0">
                <a:solidFill>
                  <a:srgbClr val="00B0F0"/>
                </a:solidFill>
              </a:rPr>
              <a:t>supplementary Guidance on the Import and Export of Radioactive Sources, </a:t>
            </a:r>
            <a:r>
              <a:rPr lang="en-US" dirty="0">
                <a:solidFill>
                  <a:srgbClr val="000000"/>
                </a:solidFill>
              </a:rPr>
              <a:t>2004</a:t>
            </a:r>
            <a:endParaRPr lang="en-AU" dirty="0">
              <a:solidFill>
                <a:srgbClr val="000000"/>
              </a:solidFill>
            </a:endParaRPr>
          </a:p>
        </p:txBody>
      </p:sp>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494109"/>
            <a:ext cx="1293479" cy="2067355"/>
          </a:xfrm>
          <a:prstGeom prst="rect">
            <a:avLst/>
          </a:prstGeom>
          <a:ln/>
          <a:extLst/>
        </p:spPr>
        <p:style>
          <a:lnRef idx="0">
            <a:schemeClr val="accent1"/>
          </a:lnRef>
          <a:fillRef idx="3">
            <a:schemeClr val="accent1"/>
          </a:fillRef>
          <a:effectRef idx="3">
            <a:schemeClr val="accent1"/>
          </a:effectRef>
          <a:fontRef idx="minor">
            <a:schemeClr val="lt1"/>
          </a:fontRef>
        </p:style>
      </p:pic>
      <p:sp>
        <p:nvSpPr>
          <p:cNvPr id="12" name="AutoShape 10"/>
          <p:cNvSpPr>
            <a:spLocks noChangeArrowheads="1"/>
          </p:cNvSpPr>
          <p:nvPr/>
        </p:nvSpPr>
        <p:spPr bwMode="auto">
          <a:xfrm>
            <a:off x="2609063" y="4653136"/>
            <a:ext cx="450769" cy="414338"/>
          </a:xfrm>
          <a:prstGeom prst="rightArrow">
            <a:avLst>
              <a:gd name="adj1" fmla="val 61929"/>
              <a:gd name="adj2" fmla="val 32269"/>
            </a:avLst>
          </a:prstGeom>
          <a:solidFill>
            <a:srgbClr val="CC0000"/>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GB" dirty="0"/>
          </a:p>
        </p:txBody>
      </p:sp>
      <p:sp>
        <p:nvSpPr>
          <p:cNvPr id="17" name="Rectangle 7"/>
          <p:cNvSpPr txBox="1">
            <a:spLocks noChangeArrowheads="1"/>
          </p:cNvSpPr>
          <p:nvPr/>
        </p:nvSpPr>
        <p:spPr bwMode="auto">
          <a:xfrm>
            <a:off x="387311" y="260647"/>
            <a:ext cx="7271314" cy="55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defRPr>
            </a:lvl9pPr>
          </a:lstStyle>
          <a:p>
            <a:pPr marL="0" indent="0" eaLnBrk="1" hangingPunct="1">
              <a:lnSpc>
                <a:spcPct val="90000"/>
              </a:lnSpc>
              <a:spcBef>
                <a:spcPct val="0"/>
              </a:spcBef>
              <a:buClr>
                <a:srgbClr val="CC3300"/>
              </a:buClr>
              <a:buNone/>
              <a:defRPr/>
            </a:pPr>
            <a:r>
              <a:rPr lang="en-GB" sz="2800" dirty="0">
                <a:solidFill>
                  <a:schemeClr val="tx1"/>
                </a:solidFill>
                <a:effectLst>
                  <a:outerShdw blurRad="38100" dist="38100" dir="2700000" algn="tl">
                    <a:srgbClr val="000000">
                      <a:alpha val="43137"/>
                    </a:srgbClr>
                  </a:outerShdw>
                </a:effectLst>
                <a:latin typeface="Arial "/>
                <a:ea typeface="+mj-ea"/>
                <a:cs typeface="+mj-cs"/>
              </a:rPr>
              <a:t>Code and Supplementary Guidance </a:t>
            </a:r>
          </a:p>
          <a:p>
            <a:pPr marL="0" lvl="1" indent="0" eaLnBrk="1" hangingPunct="1">
              <a:lnSpc>
                <a:spcPct val="90000"/>
              </a:lnSpc>
              <a:spcBef>
                <a:spcPct val="0"/>
              </a:spcBef>
              <a:buClr>
                <a:srgbClr val="CC3300"/>
              </a:buClr>
              <a:buNone/>
            </a:pPr>
            <a:endParaRPr lang="en-GB" sz="3200" dirty="0">
              <a:solidFill>
                <a:schemeClr val="tx1"/>
              </a:solidFill>
              <a:latin typeface="Arial "/>
              <a:ea typeface="+mj-ea"/>
              <a:cs typeface="+mj-cs"/>
            </a:endParaRPr>
          </a:p>
        </p:txBody>
      </p:sp>
      <p:sp>
        <p:nvSpPr>
          <p:cNvPr id="3" name="TextBox 2"/>
          <p:cNvSpPr txBox="1"/>
          <p:nvPr/>
        </p:nvSpPr>
        <p:spPr>
          <a:xfrm>
            <a:off x="3059832" y="4005064"/>
            <a:ext cx="2520279" cy="2585323"/>
          </a:xfrm>
          <a:prstGeom prst="rect">
            <a:avLst/>
          </a:prstGeom>
          <a:noFill/>
        </p:spPr>
        <p:txBody>
          <a:bodyPr wrap="square" rtlCol="0">
            <a:spAutoFit/>
          </a:bodyPr>
          <a:lstStyle/>
          <a:p>
            <a:r>
              <a:rPr lang="en-GB" dirty="0">
                <a:solidFill>
                  <a:srgbClr val="000000"/>
                </a:solidFill>
              </a:rPr>
              <a:t>Safe and secure management of disused RS:</a:t>
            </a:r>
          </a:p>
          <a:p>
            <a:pPr marL="0" lvl="1"/>
            <a:r>
              <a:rPr lang="en-US" b="1" i="1" dirty="0">
                <a:solidFill>
                  <a:srgbClr val="00B0F0"/>
                </a:solidFill>
              </a:rPr>
              <a:t>supplementary Guidance on the Management of Disused Radioactive Sources, </a:t>
            </a:r>
            <a:r>
              <a:rPr lang="en-US" dirty="0">
                <a:solidFill>
                  <a:srgbClr val="000000"/>
                </a:solidFill>
              </a:rPr>
              <a:t>2017</a:t>
            </a:r>
            <a:endParaRPr lang="en-AU" dirty="0">
              <a:solidFill>
                <a:srgbClr val="000000"/>
              </a:solidFill>
            </a:endParaRPr>
          </a:p>
          <a:p>
            <a:endParaRPr lang="en-GB" dirty="0">
              <a:solidFill>
                <a:srgbClr val="000000"/>
              </a:solidFill>
            </a:endParaRP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4037309"/>
            <a:ext cx="1237151" cy="123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18F73918-30DC-464A-81AD-F327BD310D5B}"/>
              </a:ext>
            </a:extLst>
          </p:cNvPr>
          <p:cNvPicPr>
            <a:picLocks noChangeAspect="1"/>
          </p:cNvPicPr>
          <p:nvPr/>
        </p:nvPicPr>
        <p:blipFill>
          <a:blip r:embed="rId6"/>
          <a:stretch>
            <a:fillRect/>
          </a:stretch>
        </p:blipFill>
        <p:spPr>
          <a:xfrm>
            <a:off x="6561336" y="3749213"/>
            <a:ext cx="1886806" cy="2778145"/>
          </a:xfrm>
          <a:prstGeom prst="rect">
            <a:avLst/>
          </a:prstGeom>
        </p:spPr>
      </p:pic>
    </p:spTree>
    <p:extLst>
      <p:ext uri="{BB962C8B-B14F-4D97-AF65-F5344CB8AC3E}">
        <p14:creationId xmlns:p14="http://schemas.microsoft.com/office/powerpoint/2010/main" val="3279310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597080" cy="864096"/>
          </a:xfrm>
        </p:spPr>
        <p:txBody>
          <a:bodyPr>
            <a:normAutofit/>
          </a:bodyPr>
          <a:lstStyle/>
          <a:p>
            <a:r>
              <a:rPr lang="en-GB" dirty="0"/>
              <a:t>Why additional Guidance?</a:t>
            </a:r>
          </a:p>
        </p:txBody>
      </p:sp>
      <p:sp>
        <p:nvSpPr>
          <p:cNvPr id="3" name="Content Placeholder 2"/>
          <p:cNvSpPr>
            <a:spLocks noGrp="1"/>
          </p:cNvSpPr>
          <p:nvPr>
            <p:ph idx="1"/>
          </p:nvPr>
        </p:nvSpPr>
        <p:spPr>
          <a:xfrm>
            <a:off x="251519" y="1268760"/>
            <a:ext cx="5158681" cy="4857403"/>
          </a:xfrm>
        </p:spPr>
        <p:txBody>
          <a:bodyPr>
            <a:normAutofit/>
          </a:bodyPr>
          <a:lstStyle/>
          <a:p>
            <a:r>
              <a:rPr lang="en-US" sz="2400" dirty="0"/>
              <a:t>Insufficient regulatory control </a:t>
            </a:r>
            <a:r>
              <a:rPr lang="en-GB" sz="2400" dirty="0"/>
              <a:t>of disused radioactive sources is globally recognised as a root cause of major severe accidents</a:t>
            </a:r>
            <a:endParaRPr lang="en-US" sz="2400" dirty="0"/>
          </a:p>
          <a:p>
            <a:endParaRPr lang="en-US" sz="2400" dirty="0"/>
          </a:p>
          <a:p>
            <a:r>
              <a:rPr lang="en-US" sz="2400" dirty="0"/>
              <a:t>The 2013 International Conference recommended that “additional guidance at the international level for long-term management of disused </a:t>
            </a:r>
            <a:br>
              <a:rPr lang="en-US" sz="2400" dirty="0"/>
            </a:br>
            <a:r>
              <a:rPr lang="en-US" sz="2400" dirty="0"/>
              <a:t>radioactive sources” be developed</a:t>
            </a:r>
            <a:endParaRPr lang="en-GB" sz="2400" dirty="0"/>
          </a:p>
        </p:txBody>
      </p:sp>
      <p:sp>
        <p:nvSpPr>
          <p:cNvPr id="9" name="Footer Placeholder 1">
            <a:extLst>
              <a:ext uri="{FF2B5EF4-FFF2-40B4-BE49-F238E27FC236}">
                <a16:creationId xmlns:a16="http://schemas.microsoft.com/office/drawing/2014/main" id="{AEAF6525-E4C5-4507-A344-6505238D157E}"/>
              </a:ext>
            </a:extLst>
          </p:cNvPr>
          <p:cNvSpPr>
            <a:spLocks noGrp="1"/>
          </p:cNvSpPr>
          <p:nvPr>
            <p:ph type="ftr" sz="quarter" idx="11"/>
          </p:nvPr>
        </p:nvSpPr>
        <p:spPr/>
        <p:txBody>
          <a:bodyPr/>
          <a:lstStyle/>
          <a:p>
            <a:r>
              <a:rPr lang="en-US"/>
              <a:t>Technical Briefing on Guidance, 6 July 2018</a:t>
            </a:r>
            <a:endParaRPr lang="en-US" dirty="0"/>
          </a:p>
        </p:txBody>
      </p:sp>
      <p:sp>
        <p:nvSpPr>
          <p:cNvPr id="10" name="Slide Number Placeholder 5">
            <a:extLst>
              <a:ext uri="{FF2B5EF4-FFF2-40B4-BE49-F238E27FC236}">
                <a16:creationId xmlns:a16="http://schemas.microsoft.com/office/drawing/2014/main" id="{0FC38F90-B4ED-4571-BA26-E9DDD1C66641}"/>
              </a:ext>
            </a:extLst>
          </p:cNvPr>
          <p:cNvSpPr>
            <a:spLocks noGrp="1"/>
          </p:cNvSpPr>
          <p:nvPr>
            <p:ph type="sldNum" sz="quarter" idx="12"/>
          </p:nvPr>
        </p:nvSpPr>
        <p:spPr/>
        <p:txBody>
          <a:bodyPr/>
          <a:lstStyle/>
          <a:p>
            <a:fld id="{23A0628E-C12F-4F8C-9895-BCD5E30100D3}" type="slidenum">
              <a:rPr lang="en-US" smtClean="0"/>
              <a:pPr/>
              <a:t>37</a:t>
            </a:fld>
            <a:endParaRPr lang="en-US" dirty="0"/>
          </a:p>
        </p:txBody>
      </p:sp>
      <p:pic>
        <p:nvPicPr>
          <p:cNvPr id="16" name="Picture 15">
            <a:extLst>
              <a:ext uri="{FF2B5EF4-FFF2-40B4-BE49-F238E27FC236}">
                <a16:creationId xmlns:a16="http://schemas.microsoft.com/office/drawing/2014/main" id="{4712CAAA-3C36-443F-A11B-7F39D86FB058}"/>
              </a:ext>
            </a:extLst>
          </p:cNvPr>
          <p:cNvPicPr>
            <a:picLocks noChangeAspect="1"/>
          </p:cNvPicPr>
          <p:nvPr/>
        </p:nvPicPr>
        <p:blipFill rotWithShape="1">
          <a:blip r:embed="rId2"/>
          <a:srcRect l="34167" t="10897" r="34166" b="12759"/>
          <a:stretch/>
        </p:blipFill>
        <p:spPr>
          <a:xfrm>
            <a:off x="5486400" y="1341085"/>
            <a:ext cx="3285172" cy="4785078"/>
          </a:xfrm>
          <a:prstGeom prst="rect">
            <a:avLst/>
          </a:prstGeom>
        </p:spPr>
      </p:pic>
    </p:spTree>
    <p:extLst>
      <p:ext uri="{BB962C8B-B14F-4D97-AF65-F5344CB8AC3E}">
        <p14:creationId xmlns:p14="http://schemas.microsoft.com/office/powerpoint/2010/main" val="2406024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70758C8-9D6F-4247-94DB-FEB98037E017}"/>
              </a:ext>
            </a:extLst>
          </p:cNvPr>
          <p:cNvSpPr>
            <a:spLocks noGrp="1"/>
          </p:cNvSpPr>
          <p:nvPr>
            <p:ph type="title"/>
          </p:nvPr>
        </p:nvSpPr>
        <p:spPr>
          <a:xfrm>
            <a:off x="225500" y="0"/>
            <a:ext cx="7901880" cy="864096"/>
          </a:xfrm>
        </p:spPr>
        <p:txBody>
          <a:bodyPr>
            <a:normAutofit/>
          </a:bodyPr>
          <a:lstStyle/>
          <a:p>
            <a:r>
              <a:rPr lang="en-GB" dirty="0"/>
              <a:t>Guidance content</a:t>
            </a:r>
          </a:p>
        </p:txBody>
      </p:sp>
      <p:sp>
        <p:nvSpPr>
          <p:cNvPr id="17410" name="Rectangle 3"/>
          <p:cNvSpPr>
            <a:spLocks noGrp="1" noChangeArrowheads="1"/>
          </p:cNvSpPr>
          <p:nvPr>
            <p:ph type="body" idx="1"/>
          </p:nvPr>
        </p:nvSpPr>
        <p:spPr>
          <a:xfrm>
            <a:off x="219925" y="856629"/>
            <a:ext cx="8511480" cy="5257800"/>
          </a:xfrm>
        </p:spPr>
        <p:txBody>
          <a:bodyPr>
            <a:normAutofit fontScale="92500" lnSpcReduction="20000"/>
          </a:bodyPr>
          <a:lstStyle/>
          <a:p>
            <a:pPr lvl="0">
              <a:spcBef>
                <a:spcPts val="1200"/>
              </a:spcBef>
            </a:pPr>
            <a:r>
              <a:rPr lang="en-US" altLang="en-US" dirty="0"/>
              <a:t>National policy and strategy for the management of disused sources</a:t>
            </a:r>
          </a:p>
          <a:p>
            <a:pPr>
              <a:spcBef>
                <a:spcPts val="1200"/>
              </a:spcBef>
            </a:pPr>
            <a:r>
              <a:rPr lang="en-US" altLang="en-US" dirty="0"/>
              <a:t>Legislation and regulations</a:t>
            </a:r>
          </a:p>
          <a:p>
            <a:pPr>
              <a:spcBef>
                <a:spcPts val="1200"/>
              </a:spcBef>
            </a:pPr>
            <a:r>
              <a:rPr lang="en-US" altLang="en-US" dirty="0"/>
              <a:t>Regulatory body roles and responsibilities</a:t>
            </a:r>
          </a:p>
          <a:p>
            <a:pPr>
              <a:spcBef>
                <a:spcPts val="1200"/>
              </a:spcBef>
            </a:pPr>
            <a:r>
              <a:rPr lang="en-US" altLang="en-US" dirty="0"/>
              <a:t>Short-term storage</a:t>
            </a:r>
          </a:p>
          <a:p>
            <a:pPr>
              <a:spcBef>
                <a:spcPts val="1200"/>
              </a:spcBef>
            </a:pPr>
            <a:r>
              <a:rPr lang="en-US" altLang="en-US" dirty="0"/>
              <a:t>Transport, transit and </a:t>
            </a:r>
            <a:br>
              <a:rPr lang="en-US" altLang="en-US" dirty="0"/>
            </a:br>
            <a:r>
              <a:rPr lang="en-US" altLang="en-US" dirty="0"/>
              <a:t>transshipment</a:t>
            </a:r>
          </a:p>
          <a:p>
            <a:pPr>
              <a:spcBef>
                <a:spcPts val="1200"/>
              </a:spcBef>
            </a:pPr>
            <a:r>
              <a:rPr lang="en-US" altLang="en-US" dirty="0"/>
              <a:t>Options for the management </a:t>
            </a:r>
            <a:br>
              <a:rPr lang="en-US" altLang="en-US" dirty="0"/>
            </a:br>
            <a:r>
              <a:rPr lang="en-US" altLang="en-US" dirty="0"/>
              <a:t>of disused sources</a:t>
            </a:r>
          </a:p>
          <a:p>
            <a:pPr>
              <a:spcBef>
                <a:spcPts val="1200"/>
              </a:spcBef>
            </a:pPr>
            <a:r>
              <a:rPr lang="en-US" altLang="en-US" dirty="0"/>
              <a:t>Management of orphan sources</a:t>
            </a:r>
          </a:p>
          <a:p>
            <a:pPr>
              <a:spcBef>
                <a:spcPts val="1200"/>
              </a:spcBef>
            </a:pPr>
            <a:r>
              <a:rPr lang="en-US" altLang="en-US" dirty="0"/>
              <a:t>International and </a:t>
            </a:r>
            <a:br>
              <a:rPr lang="en-US" altLang="en-US" dirty="0"/>
            </a:br>
            <a:r>
              <a:rPr lang="en-US" altLang="en-US" dirty="0"/>
              <a:t>regional cooperation</a:t>
            </a:r>
          </a:p>
        </p:txBody>
      </p:sp>
      <p:sp>
        <p:nvSpPr>
          <p:cNvPr id="5" name="Footer Placeholder 1">
            <a:extLst>
              <a:ext uri="{FF2B5EF4-FFF2-40B4-BE49-F238E27FC236}">
                <a16:creationId xmlns:a16="http://schemas.microsoft.com/office/drawing/2014/main" id="{AEAF6525-E4C5-4507-A344-6505238D157E}"/>
              </a:ext>
            </a:extLst>
          </p:cNvPr>
          <p:cNvSpPr>
            <a:spLocks noGrp="1"/>
          </p:cNvSpPr>
          <p:nvPr>
            <p:ph type="ftr" sz="quarter" idx="11"/>
          </p:nvPr>
        </p:nvSpPr>
        <p:spPr/>
        <p:txBody>
          <a:bodyPr/>
          <a:lstStyle/>
          <a:p>
            <a:r>
              <a:rPr lang="en-US"/>
              <a:t>Technical Briefing on Guidance, 6 July 2018</a:t>
            </a:r>
            <a:endParaRPr lang="en-US" dirty="0"/>
          </a:p>
        </p:txBody>
      </p:sp>
      <p:sp>
        <p:nvSpPr>
          <p:cNvPr id="6" name="Slide Number Placeholder 5">
            <a:extLst>
              <a:ext uri="{FF2B5EF4-FFF2-40B4-BE49-F238E27FC236}">
                <a16:creationId xmlns:a16="http://schemas.microsoft.com/office/drawing/2014/main" id="{0FC38F90-B4ED-4571-BA26-E9DDD1C66641}"/>
              </a:ext>
            </a:extLst>
          </p:cNvPr>
          <p:cNvSpPr>
            <a:spLocks noGrp="1"/>
          </p:cNvSpPr>
          <p:nvPr>
            <p:ph type="sldNum" sz="quarter" idx="12"/>
          </p:nvPr>
        </p:nvSpPr>
        <p:spPr/>
        <p:txBody>
          <a:bodyPr/>
          <a:lstStyle/>
          <a:p>
            <a:fld id="{23A0628E-C12F-4F8C-9895-BCD5E30100D3}" type="slidenum">
              <a:rPr lang="en-US" smtClean="0"/>
              <a:pPr/>
              <a:t>38</a:t>
            </a:fld>
            <a:endParaRPr lang="en-US" dirty="0"/>
          </a:p>
        </p:txBody>
      </p:sp>
      <p:sp>
        <p:nvSpPr>
          <p:cNvPr id="7" name="Rectangle 6"/>
          <p:cNvSpPr/>
          <p:nvPr/>
        </p:nvSpPr>
        <p:spPr>
          <a:xfrm>
            <a:off x="6019801" y="5511273"/>
            <a:ext cx="2560384" cy="369332"/>
          </a:xfrm>
          <a:prstGeom prst="rect">
            <a:avLst/>
          </a:prstGeom>
        </p:spPr>
        <p:txBody>
          <a:bodyPr wrap="square" lIns="0" tIns="0" rIns="0" bIns="0">
            <a:spAutoFit/>
          </a:bodyPr>
          <a:lstStyle/>
          <a:p>
            <a:pPr marL="0" lvl="1" algn="ctr">
              <a:spcBef>
                <a:spcPct val="20000"/>
              </a:spcBef>
            </a:pPr>
            <a:r>
              <a:rPr lang="en-GB" sz="2400" dirty="0">
                <a:solidFill>
                  <a:srgbClr val="000000"/>
                </a:solidFill>
                <a:latin typeface="Arial "/>
              </a:rPr>
              <a:t>Orphan source</a:t>
            </a:r>
            <a:endParaRPr lang="en-US" sz="2400" dirty="0">
              <a:solidFill>
                <a:srgbClr val="000000"/>
              </a:solidFill>
              <a:latin typeface="Arial "/>
            </a:endParaRPr>
          </a:p>
        </p:txBody>
      </p:sp>
      <p:pic>
        <p:nvPicPr>
          <p:cNvPr id="8" name="Picture 17" descr="https://www.iaea.org/sites/default/files/styles/photo_essay_photo__810x540_/public/2.hidden_danger_-_lost_radiography_camera.jpg?itok=dsFh2Ljc"/>
          <p:cNvPicPr>
            <a:picLocks noChangeAspect="1" noChangeArrowheads="1"/>
          </p:cNvPicPr>
          <p:nvPr/>
        </p:nvPicPr>
        <p:blipFill rotWithShape="1">
          <a:blip r:embed="rId2">
            <a:extLst>
              <a:ext uri="{28A0092B-C50C-407E-A947-70E740481C1C}">
                <a14:useLocalDpi xmlns:a14="http://schemas.microsoft.com/office/drawing/2010/main" val="0"/>
              </a:ext>
            </a:extLst>
          </a:blip>
          <a:srcRect l="22866" t="12999" r="8401" b="2375"/>
          <a:stretch/>
        </p:blipFill>
        <p:spPr bwMode="auto">
          <a:xfrm>
            <a:off x="6019800" y="3350655"/>
            <a:ext cx="2560385" cy="2101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D9A1194-C7F0-4211-BE6A-CDB441C6D5F3}"/>
              </a:ext>
            </a:extLst>
          </p:cNvPr>
          <p:cNvSpPr/>
          <p:nvPr/>
        </p:nvSpPr>
        <p:spPr>
          <a:xfrm>
            <a:off x="1331292" y="6114429"/>
            <a:ext cx="6796088" cy="646331"/>
          </a:xfrm>
          <a:prstGeom prst="rect">
            <a:avLst/>
          </a:prstGeom>
          <a:solidFill>
            <a:schemeClr val="tx1">
              <a:lumMod val="40000"/>
              <a:lumOff val="60000"/>
            </a:schemeClr>
          </a:solidFill>
        </p:spPr>
        <p:txBody>
          <a:bodyPr wrap="square">
            <a:spAutoFit/>
          </a:bodyPr>
          <a:lstStyle/>
          <a:p>
            <a:pPr lvl="1"/>
            <a:r>
              <a:rPr lang="en-GB" dirty="0"/>
              <a:t>France, Sudan and Ukraine are the first countries to have expressed their political commitment</a:t>
            </a:r>
          </a:p>
        </p:txBody>
      </p:sp>
    </p:spTree>
    <p:extLst>
      <p:ext uri="{BB962C8B-B14F-4D97-AF65-F5344CB8AC3E}">
        <p14:creationId xmlns:p14="http://schemas.microsoft.com/office/powerpoint/2010/main" val="2733889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24200" y="381000"/>
            <a:ext cx="6172200" cy="1143000"/>
          </a:xfrm>
          <a:noFill/>
        </p:spPr>
        <p:txBody>
          <a:bodyPr>
            <a:noAutofit/>
          </a:bodyPr>
          <a:lstStyle/>
          <a:p>
            <a:r>
              <a:rPr lang="en-GB" sz="2800" dirty="0"/>
              <a:t>New Training Packages for Regulators </a:t>
            </a:r>
            <a:br>
              <a:rPr lang="en-GB" sz="2800" dirty="0"/>
            </a:br>
            <a:br>
              <a:rPr lang="en-GB" sz="2800" dirty="0"/>
            </a:br>
            <a:endParaRPr lang="en-GB" sz="2800" dirty="0"/>
          </a:p>
        </p:txBody>
      </p:sp>
      <p:sp>
        <p:nvSpPr>
          <p:cNvPr id="5" name="Subtitle 4"/>
          <p:cNvSpPr>
            <a:spLocks noGrp="1"/>
          </p:cNvSpPr>
          <p:nvPr>
            <p:ph type="subTitle" idx="1"/>
          </p:nvPr>
        </p:nvSpPr>
        <p:spPr>
          <a:xfrm>
            <a:off x="0" y="2895600"/>
            <a:ext cx="8915400" cy="4940280"/>
          </a:xfrm>
        </p:spPr>
        <p:txBody>
          <a:bodyPr>
            <a:normAutofit fontScale="92500" lnSpcReduction="20000"/>
          </a:bodyPr>
          <a:lstStyle/>
          <a:p>
            <a:pPr marL="342900" indent="-342900">
              <a:buFont typeface="Arial" panose="020B0604020202020204" pitchFamily="34" charset="0"/>
              <a:buChar char="•"/>
            </a:pPr>
            <a:r>
              <a:rPr lang="en-GB" sz="2400" dirty="0"/>
              <a:t>“Regulatory Infrastructure for the </a:t>
            </a:r>
            <a:r>
              <a:rPr lang="en-GB" sz="2400" dirty="0">
                <a:solidFill>
                  <a:srgbClr val="FF0000"/>
                </a:solidFill>
              </a:rPr>
              <a:t>Safety </a:t>
            </a:r>
            <a:r>
              <a:rPr lang="en-GB" sz="2400" dirty="0"/>
              <a:t>of Radiation Sources </a:t>
            </a:r>
            <a:r>
              <a:rPr lang="en-GB" sz="2400" dirty="0">
                <a:solidFill>
                  <a:srgbClr val="FF0000"/>
                </a:solidFill>
              </a:rPr>
              <a:t>and Security </a:t>
            </a:r>
            <a:r>
              <a:rPr lang="en-GB" sz="2400" dirty="0"/>
              <a:t>of Radioactive Material”.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“Training on </a:t>
            </a:r>
            <a:r>
              <a:rPr lang="en-US" sz="2400" dirty="0">
                <a:solidFill>
                  <a:srgbClr val="FF0000"/>
                </a:solidFill>
              </a:rPr>
              <a:t>Safety Assessment </a:t>
            </a:r>
            <a:r>
              <a:rPr lang="en-US" sz="2400" dirty="0"/>
              <a:t>for Regulators”.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“Training on Regulatory aspects on </a:t>
            </a:r>
            <a:r>
              <a:rPr lang="en-US" sz="2400" dirty="0">
                <a:solidFill>
                  <a:srgbClr val="FF0000"/>
                </a:solidFill>
              </a:rPr>
              <a:t>Scrap Metal</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 Training on regulatory Control of </a:t>
            </a:r>
            <a:r>
              <a:rPr lang="en-US" sz="2400" dirty="0">
                <a:solidFill>
                  <a:srgbClr val="FF0000"/>
                </a:solidFill>
              </a:rPr>
              <a:t>Cyclotrons and PET-CT.</a:t>
            </a:r>
          </a:p>
          <a:p>
            <a:endParaRPr lang="en-US" sz="2400" dirty="0">
              <a:solidFill>
                <a:srgbClr val="FF0000"/>
              </a:solidFill>
            </a:endParaRPr>
          </a:p>
          <a:p>
            <a:pPr marL="342900" indent="-342900">
              <a:buFont typeface="Arial" panose="020B0604020202020204" pitchFamily="34" charset="0"/>
              <a:buChar char="•"/>
            </a:pPr>
            <a:r>
              <a:rPr lang="en-US" sz="2400" dirty="0">
                <a:solidFill>
                  <a:srgbClr val="FF0000"/>
                </a:solidFill>
              </a:rPr>
              <a:t>“Leadership </a:t>
            </a:r>
            <a:r>
              <a:rPr lang="en-US" sz="2400" dirty="0"/>
              <a:t>on Safety</a:t>
            </a:r>
            <a:r>
              <a:rPr lang="en-US" sz="2400" dirty="0">
                <a:solidFill>
                  <a:srgbClr val="FF0000"/>
                </a:solidFill>
              </a:rPr>
              <a:t>”</a:t>
            </a:r>
          </a:p>
          <a:p>
            <a:pPr marL="342900" indent="-342900">
              <a:buFont typeface="Arial" panose="020B0604020202020204" pitchFamily="34" charset="0"/>
              <a:buChar char="•"/>
            </a:pPr>
            <a:endParaRPr lang="en-US" sz="2400" dirty="0">
              <a:solidFill>
                <a:srgbClr val="FF0000"/>
              </a:solidFill>
            </a:endParaRPr>
          </a:p>
          <a:p>
            <a:pPr marL="342900" indent="-342900">
              <a:buFont typeface="Arial" panose="020B0604020202020204" pitchFamily="34" charset="0"/>
              <a:buChar char="•"/>
            </a:pPr>
            <a:endParaRPr lang="en-GB" sz="2400" dirty="0"/>
          </a:p>
          <a:p>
            <a:pPr marL="457200" indent="-457200">
              <a:buFont typeface="Arial" panose="020B0604020202020204" pitchFamily="34" charset="0"/>
              <a:buChar char="•"/>
            </a:pPr>
            <a:endParaRPr lang="en-GB" sz="2400" dirty="0"/>
          </a:p>
          <a:p>
            <a:pPr algn="ctr"/>
            <a:br>
              <a:rPr lang="en-GB" sz="2400" dirty="0"/>
            </a:br>
            <a:endParaRPr lang="en-GB" sz="2400" dirty="0"/>
          </a:p>
        </p:txBody>
      </p:sp>
      <p:pic>
        <p:nvPicPr>
          <p:cNvPr id="2" name="Picture 1"/>
          <p:cNvPicPr>
            <a:picLocks noChangeAspect="1"/>
          </p:cNvPicPr>
          <p:nvPr/>
        </p:nvPicPr>
        <p:blipFill>
          <a:blip r:embed="rId3"/>
          <a:stretch>
            <a:fillRect/>
          </a:stretch>
        </p:blipFill>
        <p:spPr>
          <a:xfrm>
            <a:off x="5867400" y="624716"/>
            <a:ext cx="2801174" cy="1798568"/>
          </a:xfrm>
          <a:prstGeom prst="rect">
            <a:avLst/>
          </a:prstGeom>
        </p:spPr>
      </p:pic>
    </p:spTree>
    <p:extLst>
      <p:ext uri="{BB962C8B-B14F-4D97-AF65-F5344CB8AC3E}">
        <p14:creationId xmlns:p14="http://schemas.microsoft.com/office/powerpoint/2010/main" val="228536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92" y="1243130"/>
            <a:ext cx="6083445" cy="34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FD18299-DE00-4742-A8E5-373FC5AF60F9}"/>
              </a:ext>
            </a:extLst>
          </p:cNvPr>
          <p:cNvSpPr txBox="1"/>
          <p:nvPr/>
        </p:nvSpPr>
        <p:spPr>
          <a:xfrm>
            <a:off x="152400" y="228600"/>
            <a:ext cx="7543800" cy="523220"/>
          </a:xfrm>
          <a:prstGeom prst="rect">
            <a:avLst/>
          </a:prstGeom>
          <a:noFill/>
        </p:spPr>
        <p:txBody>
          <a:bodyPr wrap="square" rtlCol="0">
            <a:spAutoFit/>
          </a:bodyPr>
          <a:lstStyle/>
          <a:p>
            <a:r>
              <a:rPr lang="en-US" sz="2800" dirty="0"/>
              <a:t>International Atomic Energy Agency</a:t>
            </a:r>
            <a:endParaRPr lang="en-GB" sz="2800" dirty="0"/>
          </a:p>
        </p:txBody>
      </p:sp>
      <p:sp>
        <p:nvSpPr>
          <p:cNvPr id="3" name="TextBox 2">
            <a:extLst>
              <a:ext uri="{FF2B5EF4-FFF2-40B4-BE49-F238E27FC236}">
                <a16:creationId xmlns:a16="http://schemas.microsoft.com/office/drawing/2014/main" id="{B1CA283A-B4F0-4A79-BFFC-E5076C9CFFEC}"/>
              </a:ext>
            </a:extLst>
          </p:cNvPr>
          <p:cNvSpPr txBox="1"/>
          <p:nvPr/>
        </p:nvSpPr>
        <p:spPr>
          <a:xfrm>
            <a:off x="304800" y="4953000"/>
            <a:ext cx="8153400" cy="1569660"/>
          </a:xfrm>
          <a:prstGeom prst="rect">
            <a:avLst/>
          </a:prstGeom>
          <a:noFill/>
        </p:spPr>
        <p:txBody>
          <a:bodyPr wrap="square" rtlCol="0">
            <a:spAutoFit/>
          </a:bodyPr>
          <a:lstStyle/>
          <a:p>
            <a:r>
              <a:rPr lang="en-US" sz="2400" dirty="0"/>
              <a:t>Use of Radiation Technology should not take place if a </a:t>
            </a:r>
            <a:r>
              <a:rPr lang="en-US" sz="2400" dirty="0">
                <a:solidFill>
                  <a:srgbClr val="FF0000"/>
                </a:solidFill>
              </a:rPr>
              <a:t>Regulatory System has not been established </a:t>
            </a:r>
            <a:r>
              <a:rPr lang="en-US" sz="2400" dirty="0"/>
              <a:t>and to ensure that </a:t>
            </a:r>
            <a:r>
              <a:rPr lang="en-US" sz="2400" dirty="0">
                <a:solidFill>
                  <a:srgbClr val="FF0000"/>
                </a:solidFill>
              </a:rPr>
              <a:t>Radiation Safety Programs </a:t>
            </a:r>
            <a:r>
              <a:rPr lang="en-US" sz="2400" dirty="0"/>
              <a:t>are established to Protect the Workers- Patients- Public and Environment</a:t>
            </a:r>
            <a:endParaRPr lang="en-GB" sz="2400" dirty="0"/>
          </a:p>
        </p:txBody>
      </p:sp>
      <p:pic>
        <p:nvPicPr>
          <p:cNvPr id="8" name="Picture 2">
            <a:extLst>
              <a:ext uri="{FF2B5EF4-FFF2-40B4-BE49-F238E27FC236}">
                <a16:creationId xmlns:a16="http://schemas.microsoft.com/office/drawing/2014/main" id="{815BC3A6-3AD3-44CB-A834-FE1DD0AD6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34" t="35521" r="28789" b="13814"/>
          <a:stretch>
            <a:fillRect/>
          </a:stretch>
        </p:blipFill>
        <p:spPr bwMode="auto">
          <a:xfrm>
            <a:off x="6555581" y="1243130"/>
            <a:ext cx="2281237" cy="3170238"/>
          </a:xfrm>
          <a:prstGeom prst="rect">
            <a:avLst/>
          </a:prstGeom>
          <a:noFill/>
          <a:ln w="3175">
            <a:solidFill>
              <a:srgbClr val="000000"/>
            </a:solidFill>
            <a:miter lim="800000"/>
            <a:headEnd type="none" w="sm" len="sm"/>
            <a:tailEnd type="none" w="sm" len="sm"/>
          </a:ln>
          <a:effectLst>
            <a:outerShdw dist="107763"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819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FE2A-A0A0-4E1A-91DC-43959A9978FF}"/>
              </a:ext>
            </a:extLst>
          </p:cNvPr>
          <p:cNvSpPr>
            <a:spLocks noGrp="1"/>
          </p:cNvSpPr>
          <p:nvPr>
            <p:ph type="title"/>
          </p:nvPr>
        </p:nvSpPr>
        <p:spPr/>
        <p:txBody>
          <a:bodyPr/>
          <a:lstStyle/>
          <a:p>
            <a:r>
              <a:rPr lang="en-GB"/>
              <a:t>Content</a:t>
            </a:r>
            <a:endParaRPr lang="en-GB" dirty="0"/>
          </a:p>
        </p:txBody>
      </p:sp>
      <p:sp>
        <p:nvSpPr>
          <p:cNvPr id="3" name="Content Placeholder 2">
            <a:extLst>
              <a:ext uri="{FF2B5EF4-FFF2-40B4-BE49-F238E27FC236}">
                <a16:creationId xmlns:a16="http://schemas.microsoft.com/office/drawing/2014/main" id="{B6F9ADA2-5F5A-477C-8F76-969E8A772914}"/>
              </a:ext>
            </a:extLst>
          </p:cNvPr>
          <p:cNvSpPr>
            <a:spLocks noGrp="1"/>
          </p:cNvSpPr>
          <p:nvPr>
            <p:ph idx="1"/>
          </p:nvPr>
        </p:nvSpPr>
        <p:spPr>
          <a:xfrm>
            <a:off x="76200" y="1303025"/>
            <a:ext cx="8905875" cy="4857403"/>
          </a:xfrm>
        </p:spPr>
        <p:txBody>
          <a:bodyPr>
            <a:normAutofit/>
          </a:bodyPr>
          <a:lstStyle/>
          <a:p>
            <a:pPr>
              <a:spcBef>
                <a:spcPts val="2400"/>
              </a:spcBef>
            </a:pPr>
            <a:r>
              <a:rPr lang="en-GB" sz="3200" dirty="0">
                <a:solidFill>
                  <a:schemeClr val="tx1">
                    <a:lumMod val="20000"/>
                    <a:lumOff val="80000"/>
                  </a:schemeClr>
                </a:solidFill>
              </a:rPr>
              <a:t>Importance of a Regulatory System</a:t>
            </a:r>
          </a:p>
          <a:p>
            <a:pPr>
              <a:spcBef>
                <a:spcPts val="2400"/>
              </a:spcBef>
            </a:pPr>
            <a:r>
              <a:rPr lang="en-GB" sz="3200" dirty="0">
                <a:solidFill>
                  <a:schemeClr val="tx1">
                    <a:lumMod val="20000"/>
                    <a:lumOff val="80000"/>
                  </a:schemeClr>
                </a:solidFill>
              </a:rPr>
              <a:t>IAEA support to Member States </a:t>
            </a:r>
          </a:p>
          <a:p>
            <a:pPr>
              <a:spcBef>
                <a:spcPts val="2400"/>
              </a:spcBef>
            </a:pPr>
            <a:r>
              <a:rPr lang="en-US" sz="3200" dirty="0"/>
              <a:t>Vietnam’s Regulatory situation </a:t>
            </a:r>
            <a:r>
              <a:rPr lang="en-US" dirty="0"/>
              <a:t>(IRRS- RASIMS)</a:t>
            </a:r>
            <a:endParaRPr lang="en-US" sz="3200" dirty="0"/>
          </a:p>
          <a:p>
            <a:endParaRPr lang="en-GB" sz="3200" dirty="0"/>
          </a:p>
        </p:txBody>
      </p:sp>
      <p:sp>
        <p:nvSpPr>
          <p:cNvPr id="4" name="Footer Placeholder 1">
            <a:extLst>
              <a:ext uri="{FF2B5EF4-FFF2-40B4-BE49-F238E27FC236}">
                <a16:creationId xmlns:a16="http://schemas.microsoft.com/office/drawing/2014/main" id="{AEAF6525-E4C5-4507-A344-6505238D157E}"/>
              </a:ext>
            </a:extLst>
          </p:cNvPr>
          <p:cNvSpPr>
            <a:spLocks noGrp="1"/>
          </p:cNvSpPr>
          <p:nvPr>
            <p:ph type="ftr" sz="quarter" idx="11"/>
          </p:nvPr>
        </p:nvSpPr>
        <p:spPr/>
        <p:txBody>
          <a:bodyPr/>
          <a:lstStyle/>
          <a:p>
            <a:r>
              <a:rPr lang="en-US"/>
              <a:t>Technical Briefing on Guidance, 6 July 2018</a:t>
            </a:r>
            <a:endParaRPr lang="en-US" dirty="0"/>
          </a:p>
        </p:txBody>
      </p:sp>
      <p:sp>
        <p:nvSpPr>
          <p:cNvPr id="6" name="Slide Number Placeholder 5">
            <a:extLst>
              <a:ext uri="{FF2B5EF4-FFF2-40B4-BE49-F238E27FC236}">
                <a16:creationId xmlns:a16="http://schemas.microsoft.com/office/drawing/2014/main" id="{0FC38F90-B4ED-4571-BA26-E9DDD1C66641}"/>
              </a:ext>
            </a:extLst>
          </p:cNvPr>
          <p:cNvSpPr>
            <a:spLocks noGrp="1"/>
          </p:cNvSpPr>
          <p:nvPr>
            <p:ph type="sldNum" sz="quarter" idx="12"/>
          </p:nvPr>
        </p:nvSpPr>
        <p:spPr/>
        <p:txBody>
          <a:bodyPr/>
          <a:lstStyle/>
          <a:p>
            <a:fld id="{23A0628E-C12F-4F8C-9895-BCD5E30100D3}" type="slidenum">
              <a:rPr lang="en-US" smtClean="0"/>
              <a:pPr/>
              <a:t>40</a:t>
            </a:fld>
            <a:endParaRPr lang="en-US" dirty="0"/>
          </a:p>
        </p:txBody>
      </p:sp>
    </p:spTree>
    <p:extLst>
      <p:ext uri="{BB962C8B-B14F-4D97-AF65-F5344CB8AC3E}">
        <p14:creationId xmlns:p14="http://schemas.microsoft.com/office/powerpoint/2010/main" val="2394015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A12919-A2C9-4027-9E93-C5213C094E18}"/>
              </a:ext>
            </a:extLst>
          </p:cNvPr>
          <p:cNvSpPr>
            <a:spLocks noGrp="1"/>
          </p:cNvSpPr>
          <p:nvPr>
            <p:ph type="sldNum" sz="quarter" idx="12"/>
          </p:nvPr>
        </p:nvSpPr>
        <p:spPr/>
        <p:txBody>
          <a:bodyPr/>
          <a:lstStyle/>
          <a:p>
            <a:fld id="{23A0628E-C12F-4F8C-9895-BCD5E30100D3}" type="slidenum">
              <a:rPr lang="en-US" smtClean="0"/>
              <a:pPr/>
              <a:t>41</a:t>
            </a:fld>
            <a:endParaRPr lang="en-US" dirty="0"/>
          </a:p>
        </p:txBody>
      </p:sp>
      <p:pic>
        <p:nvPicPr>
          <p:cNvPr id="5" name="Picture 4">
            <a:extLst>
              <a:ext uri="{FF2B5EF4-FFF2-40B4-BE49-F238E27FC236}">
                <a16:creationId xmlns:a16="http://schemas.microsoft.com/office/drawing/2014/main" id="{D9B2AF7C-826D-4F8C-8019-30FC5B16CB90}"/>
              </a:ext>
            </a:extLst>
          </p:cNvPr>
          <p:cNvPicPr>
            <a:picLocks noChangeAspect="1"/>
          </p:cNvPicPr>
          <p:nvPr/>
        </p:nvPicPr>
        <p:blipFill>
          <a:blip r:embed="rId3"/>
          <a:stretch>
            <a:fillRect/>
          </a:stretch>
        </p:blipFill>
        <p:spPr>
          <a:xfrm>
            <a:off x="36004" y="1066800"/>
            <a:ext cx="9031796" cy="4419600"/>
          </a:xfrm>
          <a:prstGeom prst="rect">
            <a:avLst/>
          </a:prstGeom>
        </p:spPr>
      </p:pic>
    </p:spTree>
    <p:extLst>
      <p:ext uri="{BB962C8B-B14F-4D97-AF65-F5344CB8AC3E}">
        <p14:creationId xmlns:p14="http://schemas.microsoft.com/office/powerpoint/2010/main" val="1414524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sz="3200" dirty="0"/>
              <a:t>Thematic Safety Areas:</a:t>
            </a:r>
          </a:p>
        </p:txBody>
      </p:sp>
      <p:sp>
        <p:nvSpPr>
          <p:cNvPr id="9219" name="Rectangle 3"/>
          <p:cNvSpPr>
            <a:spLocks noGrp="1" noChangeArrowheads="1"/>
          </p:cNvSpPr>
          <p:nvPr>
            <p:ph type="body" idx="1"/>
          </p:nvPr>
        </p:nvSpPr>
        <p:spPr>
          <a:xfrm>
            <a:off x="251520" y="1412776"/>
            <a:ext cx="8593138" cy="5184576"/>
          </a:xfrm>
        </p:spPr>
        <p:txBody>
          <a:bodyPr/>
          <a:lstStyle/>
          <a:p>
            <a:pPr marL="342900" lvl="2" indent="-342900" eaLnBrk="1" hangingPunct="1">
              <a:buClr>
                <a:schemeClr val="accent6"/>
              </a:buClr>
              <a:buFont typeface="Arial" pitchFamily="34" charset="0"/>
              <a:buChar char="•"/>
            </a:pPr>
            <a:r>
              <a:rPr lang="en-GB" sz="2400" b="1" dirty="0">
                <a:solidFill>
                  <a:schemeClr val="accent6"/>
                </a:solidFill>
                <a:latin typeface="Arial" charset="0"/>
              </a:rPr>
              <a:t>TSA 1: Regulatory Framework</a:t>
            </a:r>
          </a:p>
          <a:p>
            <a:pPr marL="342900" lvl="2" indent="-342900" eaLnBrk="1" hangingPunct="1">
              <a:buClr>
                <a:schemeClr val="accent6"/>
              </a:buClr>
              <a:buFont typeface="Arial" pitchFamily="34" charset="0"/>
              <a:buChar char="•"/>
            </a:pPr>
            <a:endParaRPr lang="en-GB" sz="2400" b="1" dirty="0">
              <a:solidFill>
                <a:schemeClr val="accent6"/>
              </a:solidFill>
              <a:latin typeface="Arial" charset="0"/>
            </a:endParaRPr>
          </a:p>
          <a:p>
            <a:pPr marL="342900" lvl="2" indent="-342900" eaLnBrk="1" hangingPunct="1">
              <a:lnSpc>
                <a:spcPct val="75000"/>
              </a:lnSpc>
              <a:buClr>
                <a:schemeClr val="accent6"/>
              </a:buClr>
              <a:buFont typeface="Arial" pitchFamily="34" charset="0"/>
              <a:buChar char="•"/>
              <a:defRPr/>
            </a:pPr>
            <a:r>
              <a:rPr lang="en-GB" sz="2400" b="1" dirty="0">
                <a:solidFill>
                  <a:schemeClr val="accent6"/>
                </a:solidFill>
                <a:latin typeface="Arial" charset="0"/>
              </a:rPr>
              <a:t>TSA 2: </a:t>
            </a:r>
            <a:r>
              <a:rPr lang="en-GB" sz="2400" b="1" dirty="0">
                <a:solidFill>
                  <a:srgbClr val="00B050"/>
                </a:solidFill>
                <a:latin typeface="Arial" charset="0"/>
              </a:rPr>
              <a:t>Occupational Radiation Protection</a:t>
            </a:r>
          </a:p>
          <a:p>
            <a:pPr marL="0" lvl="2" indent="0" eaLnBrk="1" hangingPunct="1">
              <a:lnSpc>
                <a:spcPct val="75000"/>
              </a:lnSpc>
              <a:buClr>
                <a:schemeClr val="accent6"/>
              </a:buClr>
              <a:buNone/>
              <a:defRPr/>
            </a:pPr>
            <a:r>
              <a:rPr lang="en-GB" sz="2400" b="1" dirty="0">
                <a:solidFill>
                  <a:schemeClr val="accent6"/>
                </a:solidFill>
                <a:latin typeface="Arial" charset="0"/>
              </a:rPr>
              <a:t> </a:t>
            </a:r>
          </a:p>
          <a:p>
            <a:pPr marL="342900" lvl="2" indent="-342900" eaLnBrk="1" hangingPunct="1">
              <a:lnSpc>
                <a:spcPct val="75000"/>
              </a:lnSpc>
              <a:buClr>
                <a:schemeClr val="accent6"/>
              </a:buClr>
              <a:buFont typeface="Arial" pitchFamily="34" charset="0"/>
              <a:buChar char="•"/>
              <a:defRPr/>
            </a:pPr>
            <a:r>
              <a:rPr lang="en-GB" sz="2400" b="1" dirty="0">
                <a:solidFill>
                  <a:schemeClr val="accent6"/>
                </a:solidFill>
                <a:latin typeface="Arial" charset="0"/>
              </a:rPr>
              <a:t>TSA 3: Patient Radiation Protection</a:t>
            </a:r>
          </a:p>
          <a:p>
            <a:pPr marL="342900" lvl="2" indent="-342900" eaLnBrk="1" hangingPunct="1">
              <a:lnSpc>
                <a:spcPct val="75000"/>
              </a:lnSpc>
              <a:buClr>
                <a:schemeClr val="accent6"/>
              </a:buClr>
              <a:buFont typeface="Arial" pitchFamily="34" charset="0"/>
              <a:buChar char="•"/>
              <a:defRPr/>
            </a:pPr>
            <a:endParaRPr lang="en-GB" sz="2400" b="1" dirty="0">
              <a:solidFill>
                <a:schemeClr val="accent6"/>
              </a:solidFill>
              <a:latin typeface="Arial" charset="0"/>
            </a:endParaRPr>
          </a:p>
          <a:p>
            <a:pPr marL="342900" lvl="2" indent="-342900" eaLnBrk="1" hangingPunct="1">
              <a:lnSpc>
                <a:spcPct val="75000"/>
              </a:lnSpc>
              <a:buClr>
                <a:schemeClr val="accent6"/>
              </a:buClr>
              <a:buFont typeface="Arial" pitchFamily="34" charset="0"/>
              <a:buChar char="•"/>
              <a:defRPr/>
            </a:pPr>
            <a:r>
              <a:rPr lang="en-GB" sz="2400" b="1" dirty="0">
                <a:solidFill>
                  <a:schemeClr val="accent6"/>
                </a:solidFill>
                <a:latin typeface="Arial" charset="0"/>
              </a:rPr>
              <a:t>TSA 4: </a:t>
            </a:r>
            <a:r>
              <a:rPr lang="en-GB" sz="2400" b="1" dirty="0">
                <a:solidFill>
                  <a:srgbClr val="FF0000"/>
                </a:solidFill>
                <a:latin typeface="Arial" charset="0"/>
              </a:rPr>
              <a:t>Waste Safety &amp; Public Protection</a:t>
            </a:r>
          </a:p>
          <a:p>
            <a:pPr marL="342900" lvl="2" indent="-342900" eaLnBrk="1" hangingPunct="1">
              <a:lnSpc>
                <a:spcPct val="75000"/>
              </a:lnSpc>
              <a:buClr>
                <a:schemeClr val="accent6"/>
              </a:buClr>
              <a:buFont typeface="Arial" pitchFamily="34" charset="0"/>
              <a:buChar char="•"/>
              <a:defRPr/>
            </a:pPr>
            <a:endParaRPr lang="en-GB" sz="2400" b="1" dirty="0">
              <a:solidFill>
                <a:schemeClr val="accent6"/>
              </a:solidFill>
              <a:latin typeface="Arial" charset="0"/>
            </a:endParaRPr>
          </a:p>
          <a:p>
            <a:pPr marL="342900" lvl="2" indent="-342900" eaLnBrk="1" hangingPunct="1">
              <a:lnSpc>
                <a:spcPct val="75000"/>
              </a:lnSpc>
              <a:buClr>
                <a:schemeClr val="accent6"/>
              </a:buClr>
              <a:buFont typeface="Arial" pitchFamily="34" charset="0"/>
              <a:buChar char="•"/>
              <a:defRPr/>
            </a:pPr>
            <a:r>
              <a:rPr lang="en-GB" sz="2400" b="1" dirty="0">
                <a:solidFill>
                  <a:schemeClr val="accent6"/>
                </a:solidFill>
                <a:latin typeface="Arial" charset="0"/>
              </a:rPr>
              <a:t>TSA 5: Emergency Preparedness and Response</a:t>
            </a:r>
          </a:p>
          <a:p>
            <a:pPr marL="342900" lvl="2" indent="-342900" eaLnBrk="1" hangingPunct="1">
              <a:lnSpc>
                <a:spcPct val="75000"/>
              </a:lnSpc>
              <a:buClr>
                <a:schemeClr val="accent6"/>
              </a:buClr>
              <a:buFont typeface="Arial" pitchFamily="34" charset="0"/>
              <a:buChar char="•"/>
              <a:defRPr/>
            </a:pPr>
            <a:endParaRPr lang="en-GB" sz="2400" b="1" dirty="0">
              <a:solidFill>
                <a:schemeClr val="accent6"/>
              </a:solidFill>
              <a:latin typeface="Arial" charset="0"/>
            </a:endParaRPr>
          </a:p>
          <a:p>
            <a:pPr marL="342900" lvl="2" indent="-342900" eaLnBrk="1" hangingPunct="1">
              <a:lnSpc>
                <a:spcPct val="75000"/>
              </a:lnSpc>
              <a:buClr>
                <a:schemeClr val="accent6"/>
              </a:buClr>
              <a:buFont typeface="Arial" pitchFamily="34" charset="0"/>
              <a:buChar char="•"/>
              <a:defRPr/>
            </a:pPr>
            <a:r>
              <a:rPr lang="en-GB" sz="2400" b="1" dirty="0">
                <a:solidFill>
                  <a:schemeClr val="accent6"/>
                </a:solidFill>
                <a:latin typeface="Arial" charset="0"/>
              </a:rPr>
              <a:t>TSA 6: </a:t>
            </a:r>
            <a:r>
              <a:rPr lang="en-GB" sz="2400" b="1" dirty="0">
                <a:solidFill>
                  <a:srgbClr val="00B050"/>
                </a:solidFill>
                <a:latin typeface="Arial" charset="0"/>
              </a:rPr>
              <a:t>Education and Training</a:t>
            </a:r>
          </a:p>
          <a:p>
            <a:pPr marL="342900" lvl="2" indent="-342900" eaLnBrk="1" hangingPunct="1">
              <a:lnSpc>
                <a:spcPct val="75000"/>
              </a:lnSpc>
              <a:buClr>
                <a:schemeClr val="accent6"/>
              </a:buClr>
              <a:buFont typeface="Arial" pitchFamily="34" charset="0"/>
              <a:buChar char="•"/>
              <a:defRPr/>
            </a:pPr>
            <a:endParaRPr lang="en-GB" sz="2400" b="1" dirty="0">
              <a:solidFill>
                <a:schemeClr val="accent6"/>
              </a:solidFill>
              <a:latin typeface="Arial" charset="0"/>
            </a:endParaRPr>
          </a:p>
          <a:p>
            <a:pPr marL="342900" lvl="2" indent="-342900" eaLnBrk="1" hangingPunct="1">
              <a:lnSpc>
                <a:spcPct val="75000"/>
              </a:lnSpc>
              <a:buClr>
                <a:schemeClr val="accent6"/>
              </a:buClr>
              <a:buFont typeface="Arial" pitchFamily="34" charset="0"/>
              <a:buChar char="•"/>
              <a:defRPr/>
            </a:pPr>
            <a:r>
              <a:rPr lang="en-GB" sz="2400" b="1" dirty="0">
                <a:solidFill>
                  <a:schemeClr val="accent6"/>
                </a:solidFill>
                <a:latin typeface="Arial" charset="0"/>
              </a:rPr>
              <a:t>TSA 7: </a:t>
            </a:r>
            <a:r>
              <a:rPr lang="en-GB" sz="2400" b="1" dirty="0">
                <a:solidFill>
                  <a:srgbClr val="FF0000"/>
                </a:solidFill>
                <a:latin typeface="Arial" charset="0"/>
              </a:rPr>
              <a:t>Transport Safety</a:t>
            </a:r>
          </a:p>
          <a:p>
            <a:pPr marL="0" indent="0" eaLnBrk="1" hangingPunct="1">
              <a:buClr>
                <a:schemeClr val="accent6"/>
              </a:buClr>
              <a:buNone/>
            </a:pPr>
            <a:endParaRPr lang="en-GB" sz="2600" dirty="0">
              <a:solidFill>
                <a:schemeClr val="accent6"/>
              </a:solidFill>
            </a:endParaRPr>
          </a:p>
        </p:txBody>
      </p:sp>
      <p:sp>
        <p:nvSpPr>
          <p:cNvPr id="8" name="Slide Number Placeholder 3"/>
          <p:cNvSpPr>
            <a:spLocks noGrp="1"/>
          </p:cNvSpPr>
          <p:nvPr>
            <p:ph type="sldNum" sz="quarter" idx="10"/>
          </p:nvPr>
        </p:nvSpPr>
        <p:spPr>
          <a:xfrm>
            <a:off x="7843838" y="6475413"/>
            <a:ext cx="658812" cy="476250"/>
          </a:xfrm>
          <a:noFill/>
        </p:spPr>
        <p:txBody>
          <a:bodyPr/>
          <a:lstStyle>
            <a:lvl1pPr eaLnBrk="0" hangingPunct="0">
              <a:defRPr sz="3000" b="1">
                <a:solidFill>
                  <a:schemeClr val="bg1"/>
                </a:solidFill>
                <a:latin typeface="Arial" charset="0"/>
                <a:cs typeface="Arial" charset="0"/>
              </a:defRPr>
            </a:lvl1pPr>
            <a:lvl2pPr marL="742950" indent="-285750" eaLnBrk="0" hangingPunct="0">
              <a:defRPr sz="3000" b="1">
                <a:solidFill>
                  <a:schemeClr val="bg1"/>
                </a:solidFill>
                <a:latin typeface="Arial" charset="0"/>
                <a:cs typeface="Arial" charset="0"/>
              </a:defRPr>
            </a:lvl2pPr>
            <a:lvl3pPr marL="1143000" indent="-228600" eaLnBrk="0" hangingPunct="0">
              <a:defRPr sz="3000" b="1">
                <a:solidFill>
                  <a:schemeClr val="bg1"/>
                </a:solidFill>
                <a:latin typeface="Arial" charset="0"/>
                <a:cs typeface="Arial" charset="0"/>
              </a:defRPr>
            </a:lvl3pPr>
            <a:lvl4pPr marL="1600200" indent="-228600" eaLnBrk="0" hangingPunct="0">
              <a:defRPr sz="3000" b="1">
                <a:solidFill>
                  <a:schemeClr val="bg1"/>
                </a:solidFill>
                <a:latin typeface="Arial" charset="0"/>
                <a:cs typeface="Arial" charset="0"/>
              </a:defRPr>
            </a:lvl4pPr>
            <a:lvl5pPr marL="2057400" indent="-228600" eaLnBrk="0" hangingPunct="0">
              <a:defRPr sz="3000" b="1">
                <a:solidFill>
                  <a:schemeClr val="bg1"/>
                </a:solidFill>
                <a:latin typeface="Arial" charset="0"/>
                <a:cs typeface="Arial" charset="0"/>
              </a:defRPr>
            </a:lvl5pPr>
            <a:lvl6pPr marL="2514600" indent="-228600" algn="ctr" eaLnBrk="0" fontAlgn="base" hangingPunct="0">
              <a:spcBef>
                <a:spcPct val="0"/>
              </a:spcBef>
              <a:spcAft>
                <a:spcPct val="0"/>
              </a:spcAft>
              <a:defRPr sz="3000" b="1">
                <a:solidFill>
                  <a:schemeClr val="bg1"/>
                </a:solidFill>
                <a:latin typeface="Arial" charset="0"/>
                <a:cs typeface="Arial" charset="0"/>
              </a:defRPr>
            </a:lvl6pPr>
            <a:lvl7pPr marL="2971800" indent="-228600" algn="ctr" eaLnBrk="0" fontAlgn="base" hangingPunct="0">
              <a:spcBef>
                <a:spcPct val="0"/>
              </a:spcBef>
              <a:spcAft>
                <a:spcPct val="0"/>
              </a:spcAft>
              <a:defRPr sz="3000" b="1">
                <a:solidFill>
                  <a:schemeClr val="bg1"/>
                </a:solidFill>
                <a:latin typeface="Arial" charset="0"/>
                <a:cs typeface="Arial" charset="0"/>
              </a:defRPr>
            </a:lvl7pPr>
            <a:lvl8pPr marL="3429000" indent="-228600" algn="ctr" eaLnBrk="0" fontAlgn="base" hangingPunct="0">
              <a:spcBef>
                <a:spcPct val="0"/>
              </a:spcBef>
              <a:spcAft>
                <a:spcPct val="0"/>
              </a:spcAft>
              <a:defRPr sz="3000" b="1">
                <a:solidFill>
                  <a:schemeClr val="bg1"/>
                </a:solidFill>
                <a:latin typeface="Arial" charset="0"/>
                <a:cs typeface="Arial" charset="0"/>
              </a:defRPr>
            </a:lvl8pPr>
            <a:lvl9pPr marL="3886200" indent="-228600" algn="ctr" eaLnBrk="0" fontAlgn="base" hangingPunct="0">
              <a:spcBef>
                <a:spcPct val="0"/>
              </a:spcBef>
              <a:spcAft>
                <a:spcPct val="0"/>
              </a:spcAft>
              <a:defRPr sz="3000" b="1">
                <a:solidFill>
                  <a:schemeClr val="bg1"/>
                </a:solidFill>
                <a:latin typeface="Arial" charset="0"/>
                <a:cs typeface="Arial" charset="0"/>
              </a:defRPr>
            </a:lvl9pPr>
          </a:lstStyle>
          <a:p>
            <a:pPr eaLnBrk="1" hangingPunct="1"/>
            <a:fld id="{EAC00555-1992-4629-ADBB-830AA6984D32}" type="slidenum">
              <a:rPr lang="en-GB" sz="1400" b="0">
                <a:solidFill>
                  <a:schemeClr val="accent2"/>
                </a:solidFill>
              </a:rPr>
              <a:pPr eaLnBrk="1" hangingPunct="1"/>
              <a:t>42</a:t>
            </a:fld>
            <a:endParaRPr lang="en-GB" sz="1400" b="0" dirty="0">
              <a:solidFill>
                <a:schemeClr val="accent2"/>
              </a:solidFill>
            </a:endParaRPr>
          </a:p>
        </p:txBody>
      </p:sp>
      <p:pic>
        <p:nvPicPr>
          <p:cNvPr id="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085528"/>
            <a:ext cx="792088" cy="11291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2099596"/>
            <a:ext cx="1343914" cy="63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847" y="2694691"/>
            <a:ext cx="864096" cy="9344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1195" y="3284984"/>
            <a:ext cx="1158441" cy="10094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45" y="4352241"/>
            <a:ext cx="1127390" cy="8455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6152" y="4775012"/>
            <a:ext cx="1196112" cy="896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5692" y="5833962"/>
            <a:ext cx="936104" cy="601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FedEx MD-11">
            <a:hlinkClick r:id="rId10"/>
          </p:cNvPr>
          <p:cNvPicPr>
            <a:picLocks noChangeAspect="1" noChangeArrowheads="1"/>
          </p:cNvPicPr>
          <p:nvPr/>
        </p:nvPicPr>
        <p:blipFill>
          <a:blip r:embed="rId11">
            <a:lum bright="6000"/>
            <a:extLst>
              <a:ext uri="{28A0092B-C50C-407E-A947-70E740481C1C}">
                <a14:useLocalDpi xmlns:a14="http://schemas.microsoft.com/office/drawing/2010/main" val="0"/>
              </a:ext>
            </a:extLst>
          </a:blip>
          <a:srcRect t="8426"/>
          <a:stretch>
            <a:fillRect/>
          </a:stretch>
        </p:blipFill>
        <p:spPr bwMode="auto">
          <a:xfrm>
            <a:off x="6555319" y="5711092"/>
            <a:ext cx="1505970" cy="84751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2531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8BED94D-35C3-42DA-8398-0B82183DD8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304800"/>
            <a:ext cx="8091488" cy="6324600"/>
          </a:xfrm>
        </p:spPr>
      </p:pic>
      <p:sp>
        <p:nvSpPr>
          <p:cNvPr id="4" name="Slide Number Placeholder 3">
            <a:extLst>
              <a:ext uri="{FF2B5EF4-FFF2-40B4-BE49-F238E27FC236}">
                <a16:creationId xmlns:a16="http://schemas.microsoft.com/office/drawing/2014/main" id="{B090F367-7373-4D3F-879C-03A32B188A49}"/>
              </a:ext>
            </a:extLst>
          </p:cNvPr>
          <p:cNvSpPr>
            <a:spLocks noGrp="1"/>
          </p:cNvSpPr>
          <p:nvPr>
            <p:ph type="sldNum" sz="quarter" idx="12"/>
          </p:nvPr>
        </p:nvSpPr>
        <p:spPr/>
        <p:txBody>
          <a:bodyPr/>
          <a:lstStyle/>
          <a:p>
            <a:fld id="{23A0628E-C12F-4F8C-9895-BCD5E30100D3}" type="slidenum">
              <a:rPr lang="en-US" smtClean="0"/>
              <a:pPr/>
              <a:t>43</a:t>
            </a:fld>
            <a:endParaRPr lang="en-US" dirty="0"/>
          </a:p>
        </p:txBody>
      </p:sp>
    </p:spTree>
    <p:extLst>
      <p:ext uri="{BB962C8B-B14F-4D97-AF65-F5344CB8AC3E}">
        <p14:creationId xmlns:p14="http://schemas.microsoft.com/office/powerpoint/2010/main" val="8174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Legal and Regulatory Infrastructure</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44</a:t>
            </a:fld>
            <a:endParaRPr lang="en-GB" sz="1400" b="0" dirty="0">
              <a:solidFill>
                <a:schemeClr val="accent2"/>
              </a:solidFill>
            </a:endParaRPr>
          </a:p>
        </p:txBody>
      </p:sp>
      <p:graphicFrame>
        <p:nvGraphicFramePr>
          <p:cNvPr id="5" name="Diagram 4"/>
          <p:cNvGraphicFramePr/>
          <p:nvPr>
            <p:extLst/>
          </p:nvPr>
        </p:nvGraphicFramePr>
        <p:xfrm>
          <a:off x="4355976" y="1844824"/>
          <a:ext cx="4545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3" y="3429000"/>
            <a:ext cx="3347269" cy="252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79512" y="1052736"/>
            <a:ext cx="4410550" cy="2246769"/>
          </a:xfrm>
          <a:prstGeom prst="rect">
            <a:avLst/>
          </a:prstGeom>
        </p:spPr>
        <p:txBody>
          <a:bodyPr wrap="square">
            <a:spAutoFit/>
          </a:bodyPr>
          <a:lstStyle/>
          <a:p>
            <a:pPr algn="l"/>
            <a:r>
              <a:rPr lang="en-GB" sz="2000" dirty="0">
                <a:solidFill>
                  <a:schemeClr val="accent2"/>
                </a:solidFill>
              </a:rPr>
              <a:t>Ensuring appropriate legislation and regulations in addition to an effectively independent regulatory body, with sufficient staffing and funding, which is empowered to conduct its regulatory functions effectively. </a:t>
            </a:r>
          </a:p>
        </p:txBody>
      </p:sp>
      <p:sp>
        <p:nvSpPr>
          <p:cNvPr id="6" name="Rectangle 5"/>
          <p:cNvSpPr/>
          <p:nvPr/>
        </p:nvSpPr>
        <p:spPr>
          <a:xfrm>
            <a:off x="4590062" y="1412776"/>
            <a:ext cx="4572000" cy="461665"/>
          </a:xfrm>
          <a:prstGeom prst="rect">
            <a:avLst/>
          </a:prstGeom>
        </p:spPr>
        <p:txBody>
          <a:bodyPr>
            <a:spAutoFit/>
          </a:bodyPr>
          <a:lstStyle/>
          <a:p>
            <a:r>
              <a:rPr lang="en-GB" sz="2400" dirty="0">
                <a:solidFill>
                  <a:schemeClr val="tx1"/>
                </a:solidFill>
              </a:rPr>
              <a:t>New Strategic Approach </a:t>
            </a:r>
            <a:endParaRPr lang="en-GB" sz="2400" dirty="0"/>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4755" y="4695451"/>
            <a:ext cx="1270613" cy="177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E76325B-B046-4A5D-BF13-57A03B222B17}"/>
              </a:ext>
            </a:extLst>
          </p:cNvPr>
          <p:cNvSpPr txBox="1"/>
          <p:nvPr/>
        </p:nvSpPr>
        <p:spPr>
          <a:xfrm rot="16200000">
            <a:off x="6366006" y="-806438"/>
            <a:ext cx="800219" cy="2864232"/>
          </a:xfrm>
          <a:prstGeom prst="rect">
            <a:avLst/>
          </a:prstGeom>
          <a:noFill/>
        </p:spPr>
        <p:txBody>
          <a:bodyPr vert="eaVert" wrap="square" rtlCol="0">
            <a:spAutoFit/>
          </a:bodyPr>
          <a:lstStyle/>
          <a:p>
            <a:r>
              <a:rPr lang="en-US" sz="4000" dirty="0"/>
              <a:t>TSA 1</a:t>
            </a:r>
            <a:endParaRPr lang="en-GB" sz="4000" dirty="0"/>
          </a:p>
        </p:txBody>
      </p:sp>
    </p:spTree>
    <p:extLst>
      <p:ext uri="{BB962C8B-B14F-4D97-AF65-F5344CB8AC3E}">
        <p14:creationId xmlns:p14="http://schemas.microsoft.com/office/powerpoint/2010/main" val="3862331150"/>
      </p:ext>
    </p:extLst>
  </p:cSld>
  <p:clrMapOvr>
    <a:masterClrMapping/>
  </p:clrMapOvr>
  <mc:AlternateContent xmlns:mc="http://schemas.openxmlformats.org/markup-compatibility/2006" xmlns:p14="http://schemas.microsoft.com/office/powerpoint/2010/main">
    <mc:Choice Requires="p14">
      <p:transition spd="slow" p14:dur="1100" advClick="0" advTm="10000">
        <p14:switch dir="r"/>
      </p:transition>
    </mc:Choice>
    <mc:Fallback xmlns="">
      <p:transition spd="slow"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81E3-FA27-4C02-A3B2-2CF51E0B917A}"/>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BDC807CD-3F9B-4398-83A2-8EBF3C2996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16862"/>
            <a:ext cx="8991600" cy="6248400"/>
          </a:xfrm>
        </p:spPr>
      </p:pic>
      <p:sp>
        <p:nvSpPr>
          <p:cNvPr id="4" name="Slide Number Placeholder 3">
            <a:extLst>
              <a:ext uri="{FF2B5EF4-FFF2-40B4-BE49-F238E27FC236}">
                <a16:creationId xmlns:a16="http://schemas.microsoft.com/office/drawing/2014/main" id="{505AFA37-7606-4340-9634-887E91C3EFF0}"/>
              </a:ext>
            </a:extLst>
          </p:cNvPr>
          <p:cNvSpPr>
            <a:spLocks noGrp="1"/>
          </p:cNvSpPr>
          <p:nvPr>
            <p:ph type="sldNum" sz="quarter" idx="12"/>
          </p:nvPr>
        </p:nvSpPr>
        <p:spPr/>
        <p:txBody>
          <a:bodyPr/>
          <a:lstStyle/>
          <a:p>
            <a:fld id="{23A0628E-C12F-4F8C-9895-BCD5E30100D3}" type="slidenum">
              <a:rPr lang="en-US" smtClean="0"/>
              <a:pPr/>
              <a:t>45</a:t>
            </a:fld>
            <a:endParaRPr lang="en-US" dirty="0"/>
          </a:p>
        </p:txBody>
      </p:sp>
    </p:spTree>
    <p:extLst>
      <p:ext uri="{BB962C8B-B14F-4D97-AF65-F5344CB8AC3E}">
        <p14:creationId xmlns:p14="http://schemas.microsoft.com/office/powerpoint/2010/main" val="2659537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73569-C61B-40E5-83A6-6CD51467B0C8}"/>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05A63096-96E4-4AEC-9588-D78FE6269A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681" y="457200"/>
            <a:ext cx="8229600" cy="5745163"/>
          </a:xfrm>
        </p:spPr>
      </p:pic>
      <p:sp>
        <p:nvSpPr>
          <p:cNvPr id="4" name="Slide Number Placeholder 3">
            <a:extLst>
              <a:ext uri="{FF2B5EF4-FFF2-40B4-BE49-F238E27FC236}">
                <a16:creationId xmlns:a16="http://schemas.microsoft.com/office/drawing/2014/main" id="{1FB5A327-2935-4611-BFBD-ABDF97B968F1}"/>
              </a:ext>
            </a:extLst>
          </p:cNvPr>
          <p:cNvSpPr>
            <a:spLocks noGrp="1"/>
          </p:cNvSpPr>
          <p:nvPr>
            <p:ph type="sldNum" sz="quarter" idx="12"/>
          </p:nvPr>
        </p:nvSpPr>
        <p:spPr/>
        <p:txBody>
          <a:bodyPr/>
          <a:lstStyle/>
          <a:p>
            <a:fld id="{23A0628E-C12F-4F8C-9895-BCD5E30100D3}" type="slidenum">
              <a:rPr lang="en-US" smtClean="0"/>
              <a:pPr/>
              <a:t>46</a:t>
            </a:fld>
            <a:endParaRPr lang="en-US" dirty="0"/>
          </a:p>
        </p:txBody>
      </p:sp>
    </p:spTree>
    <p:extLst>
      <p:ext uri="{BB962C8B-B14F-4D97-AF65-F5344CB8AC3E}">
        <p14:creationId xmlns:p14="http://schemas.microsoft.com/office/powerpoint/2010/main" val="229517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135315-7165-4A30-AC25-0DAD1E311FFE}"/>
              </a:ext>
            </a:extLst>
          </p:cNvPr>
          <p:cNvPicPr>
            <a:picLocks noChangeAspect="1"/>
          </p:cNvPicPr>
          <p:nvPr/>
        </p:nvPicPr>
        <p:blipFill>
          <a:blip r:embed="rId2"/>
          <a:stretch>
            <a:fillRect/>
          </a:stretch>
        </p:blipFill>
        <p:spPr>
          <a:xfrm>
            <a:off x="-109728" y="-30480"/>
            <a:ext cx="4724400" cy="6858000"/>
          </a:xfrm>
          <a:prstGeom prst="rect">
            <a:avLst/>
          </a:prstGeom>
        </p:spPr>
      </p:pic>
      <p:sp>
        <p:nvSpPr>
          <p:cNvPr id="2" name="Title 1">
            <a:extLst>
              <a:ext uri="{FF2B5EF4-FFF2-40B4-BE49-F238E27FC236}">
                <a16:creationId xmlns:a16="http://schemas.microsoft.com/office/drawing/2014/main" id="{D6323BB4-5641-4C6B-A33A-C414F4A90A9F}"/>
              </a:ext>
            </a:extLst>
          </p:cNvPr>
          <p:cNvSpPr>
            <a:spLocks noGrp="1"/>
          </p:cNvSpPr>
          <p:nvPr>
            <p:ph type="title"/>
          </p:nvPr>
        </p:nvSpPr>
        <p:spPr/>
        <p:txBody>
          <a:bodyPr/>
          <a:lstStyle/>
          <a:p>
            <a:r>
              <a:rPr lang="en-US" dirty="0"/>
              <a:t>IRRS </a:t>
            </a:r>
            <a:endParaRPr lang="en-GB" dirty="0"/>
          </a:p>
        </p:txBody>
      </p:sp>
      <p:sp>
        <p:nvSpPr>
          <p:cNvPr id="4" name="Slide Number Placeholder 3">
            <a:extLst>
              <a:ext uri="{FF2B5EF4-FFF2-40B4-BE49-F238E27FC236}">
                <a16:creationId xmlns:a16="http://schemas.microsoft.com/office/drawing/2014/main" id="{97B76DD7-FEC6-4966-8881-BCAE719AF783}"/>
              </a:ext>
            </a:extLst>
          </p:cNvPr>
          <p:cNvSpPr>
            <a:spLocks noGrp="1"/>
          </p:cNvSpPr>
          <p:nvPr>
            <p:ph type="sldNum" sz="quarter" idx="12"/>
          </p:nvPr>
        </p:nvSpPr>
        <p:spPr/>
        <p:txBody>
          <a:bodyPr/>
          <a:lstStyle/>
          <a:p>
            <a:fld id="{23A0628E-C12F-4F8C-9895-BCD5E30100D3}" type="slidenum">
              <a:rPr lang="en-US" smtClean="0"/>
              <a:pPr/>
              <a:t>47</a:t>
            </a:fld>
            <a:endParaRPr lang="en-US" dirty="0"/>
          </a:p>
        </p:txBody>
      </p:sp>
      <p:sp>
        <p:nvSpPr>
          <p:cNvPr id="6" name="TextBox 5">
            <a:extLst>
              <a:ext uri="{FF2B5EF4-FFF2-40B4-BE49-F238E27FC236}">
                <a16:creationId xmlns:a16="http://schemas.microsoft.com/office/drawing/2014/main" id="{BDE5A4C3-22F3-47A0-A9C1-EF1BDD8D9DFA}"/>
              </a:ext>
            </a:extLst>
          </p:cNvPr>
          <p:cNvSpPr txBox="1"/>
          <p:nvPr/>
        </p:nvSpPr>
        <p:spPr>
          <a:xfrm>
            <a:off x="4855444" y="619664"/>
            <a:ext cx="3699701" cy="954107"/>
          </a:xfrm>
          <a:prstGeom prst="rect">
            <a:avLst/>
          </a:prstGeom>
          <a:noFill/>
        </p:spPr>
        <p:txBody>
          <a:bodyPr wrap="square" rtlCol="0">
            <a:spAutoFit/>
          </a:bodyPr>
          <a:lstStyle/>
          <a:p>
            <a:r>
              <a:rPr lang="en-US" sz="2800" dirty="0">
                <a:solidFill>
                  <a:srgbClr val="FF0000"/>
                </a:solidFill>
              </a:rPr>
              <a:t>89 Recommendations</a:t>
            </a:r>
          </a:p>
          <a:p>
            <a:r>
              <a:rPr lang="en-US" sz="2800" dirty="0"/>
              <a:t>47 Suggestions  </a:t>
            </a:r>
            <a:endParaRPr lang="en-GB" sz="2800" dirty="0">
              <a:highlight>
                <a:srgbClr val="FFFF00"/>
              </a:highlight>
            </a:endParaRPr>
          </a:p>
        </p:txBody>
      </p:sp>
      <p:pic>
        <p:nvPicPr>
          <p:cNvPr id="8" name="Picture 7">
            <a:extLst>
              <a:ext uri="{FF2B5EF4-FFF2-40B4-BE49-F238E27FC236}">
                <a16:creationId xmlns:a16="http://schemas.microsoft.com/office/drawing/2014/main" id="{3B62A1CB-C224-4A61-A499-39B7913DC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886" y="4329412"/>
            <a:ext cx="4007395" cy="2456145"/>
          </a:xfrm>
          <a:prstGeom prst="rect">
            <a:avLst/>
          </a:prstGeom>
        </p:spPr>
      </p:pic>
      <p:sp>
        <p:nvSpPr>
          <p:cNvPr id="9" name="Rectangle 8">
            <a:extLst>
              <a:ext uri="{FF2B5EF4-FFF2-40B4-BE49-F238E27FC236}">
                <a16:creationId xmlns:a16="http://schemas.microsoft.com/office/drawing/2014/main" id="{423361B4-F0CC-4F51-A896-9D404DD8BABC}"/>
              </a:ext>
            </a:extLst>
          </p:cNvPr>
          <p:cNvSpPr/>
          <p:nvPr/>
        </p:nvSpPr>
        <p:spPr>
          <a:xfrm>
            <a:off x="4797532" y="2656987"/>
            <a:ext cx="4270268" cy="954107"/>
          </a:xfrm>
          <a:prstGeom prst="rect">
            <a:avLst/>
          </a:prstGeom>
        </p:spPr>
        <p:txBody>
          <a:bodyPr wrap="square">
            <a:spAutoFit/>
          </a:bodyPr>
          <a:lstStyle/>
          <a:p>
            <a:r>
              <a:rPr lang="en-GB" sz="2800" dirty="0">
                <a:solidFill>
                  <a:srgbClr val="FF0000"/>
                </a:solidFill>
              </a:rPr>
              <a:t>44 recommendations </a:t>
            </a:r>
          </a:p>
          <a:p>
            <a:r>
              <a:rPr lang="en-GB" sz="2800" dirty="0"/>
              <a:t>28 suggestions</a:t>
            </a:r>
          </a:p>
        </p:txBody>
      </p:sp>
      <p:sp>
        <p:nvSpPr>
          <p:cNvPr id="10" name="Rectangle 9">
            <a:extLst>
              <a:ext uri="{FF2B5EF4-FFF2-40B4-BE49-F238E27FC236}">
                <a16:creationId xmlns:a16="http://schemas.microsoft.com/office/drawing/2014/main" id="{C12FA601-264C-43C0-8F18-4F8BDDE00702}"/>
              </a:ext>
            </a:extLst>
          </p:cNvPr>
          <p:cNvSpPr/>
          <p:nvPr/>
        </p:nvSpPr>
        <p:spPr>
          <a:xfrm>
            <a:off x="4855444" y="189966"/>
            <a:ext cx="1943160" cy="523220"/>
          </a:xfrm>
          <a:prstGeom prst="rect">
            <a:avLst/>
          </a:prstGeom>
          <a:noFill/>
        </p:spPr>
        <p:txBody>
          <a:bodyPr wrap="none" lIns="91440" tIns="45720" rIns="91440" bIns="45720">
            <a:spAutoFit/>
          </a:bodyPr>
          <a:lstStyle/>
          <a:p>
            <a:pPr algn="ct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IRRS 2010</a:t>
            </a:r>
          </a:p>
        </p:txBody>
      </p:sp>
      <p:sp>
        <p:nvSpPr>
          <p:cNvPr id="11" name="Rectangle 10">
            <a:extLst>
              <a:ext uri="{FF2B5EF4-FFF2-40B4-BE49-F238E27FC236}">
                <a16:creationId xmlns:a16="http://schemas.microsoft.com/office/drawing/2014/main" id="{DE0B3F07-552C-4AF6-BADC-10741758A3AD}"/>
              </a:ext>
            </a:extLst>
          </p:cNvPr>
          <p:cNvSpPr/>
          <p:nvPr/>
        </p:nvSpPr>
        <p:spPr>
          <a:xfrm>
            <a:off x="4678742" y="2127835"/>
            <a:ext cx="3703258" cy="523220"/>
          </a:xfrm>
          <a:prstGeom prst="rect">
            <a:avLst/>
          </a:prstGeom>
          <a:noFill/>
        </p:spPr>
        <p:txBody>
          <a:bodyPr wrap="none" lIns="91440" tIns="45720" rIns="91440" bIns="45720">
            <a:spAutoFit/>
          </a:bodyPr>
          <a:lstStyle/>
          <a:p>
            <a:pPr algn="ct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Follow-up IRRS 2014</a:t>
            </a:r>
          </a:p>
        </p:txBody>
      </p:sp>
    </p:spTree>
    <p:extLst>
      <p:ext uri="{BB962C8B-B14F-4D97-AF65-F5344CB8AC3E}">
        <p14:creationId xmlns:p14="http://schemas.microsoft.com/office/powerpoint/2010/main" val="921400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FE39-B181-4D2E-B691-4FA967B3C818}"/>
              </a:ext>
            </a:extLst>
          </p:cNvPr>
          <p:cNvSpPr>
            <a:spLocks noGrp="1"/>
          </p:cNvSpPr>
          <p:nvPr>
            <p:ph type="title"/>
          </p:nvPr>
        </p:nvSpPr>
        <p:spPr>
          <a:xfrm>
            <a:off x="228600" y="0"/>
            <a:ext cx="6120680" cy="864096"/>
          </a:xfrm>
        </p:spPr>
        <p:txBody>
          <a:bodyPr>
            <a:normAutofit fontScale="90000"/>
          </a:bodyPr>
          <a:lstStyle/>
          <a:p>
            <a:r>
              <a:rPr lang="en-US" dirty="0"/>
              <a:t>Follow-Up IRRS mission 2014  </a:t>
            </a:r>
            <a:r>
              <a:rPr lang="en-US" sz="2200" dirty="0">
                <a:solidFill>
                  <a:srgbClr val="FF0000"/>
                </a:solidFill>
              </a:rPr>
              <a:t>(OPEN FINDINGS) </a:t>
            </a:r>
            <a:endParaRPr lang="en-GB" dirty="0">
              <a:solidFill>
                <a:srgbClr val="FF0000"/>
              </a:solidFill>
            </a:endParaRPr>
          </a:p>
        </p:txBody>
      </p:sp>
      <p:sp>
        <p:nvSpPr>
          <p:cNvPr id="4" name="Slide Number Placeholder 3">
            <a:extLst>
              <a:ext uri="{FF2B5EF4-FFF2-40B4-BE49-F238E27FC236}">
                <a16:creationId xmlns:a16="http://schemas.microsoft.com/office/drawing/2014/main" id="{77030AF3-78BB-4D86-9A91-88FC7EA66E67}"/>
              </a:ext>
            </a:extLst>
          </p:cNvPr>
          <p:cNvSpPr>
            <a:spLocks noGrp="1"/>
          </p:cNvSpPr>
          <p:nvPr>
            <p:ph type="sldNum" sz="quarter" idx="12"/>
          </p:nvPr>
        </p:nvSpPr>
        <p:spPr/>
        <p:txBody>
          <a:bodyPr/>
          <a:lstStyle/>
          <a:p>
            <a:fld id="{23A0628E-C12F-4F8C-9895-BCD5E30100D3}" type="slidenum">
              <a:rPr lang="en-US" smtClean="0"/>
              <a:pPr/>
              <a:t>48</a:t>
            </a:fld>
            <a:endParaRPr lang="en-US" dirty="0"/>
          </a:p>
        </p:txBody>
      </p:sp>
      <p:sp>
        <p:nvSpPr>
          <p:cNvPr id="5" name="TextBox 4">
            <a:extLst>
              <a:ext uri="{FF2B5EF4-FFF2-40B4-BE49-F238E27FC236}">
                <a16:creationId xmlns:a16="http://schemas.microsoft.com/office/drawing/2014/main" id="{EA844DEB-85AF-4066-86A2-EDC509921DC9}"/>
              </a:ext>
            </a:extLst>
          </p:cNvPr>
          <p:cNvSpPr txBox="1"/>
          <p:nvPr/>
        </p:nvSpPr>
        <p:spPr>
          <a:xfrm>
            <a:off x="381000" y="1036437"/>
            <a:ext cx="3733800" cy="646331"/>
          </a:xfrm>
          <a:prstGeom prst="rect">
            <a:avLst/>
          </a:prstGeom>
          <a:noFill/>
        </p:spPr>
        <p:txBody>
          <a:bodyPr wrap="square" rtlCol="0">
            <a:spAutoFit/>
          </a:bodyPr>
          <a:lstStyle/>
          <a:p>
            <a:r>
              <a:rPr lang="en-US" dirty="0"/>
              <a:t>Legal and Governmental Responsibilities </a:t>
            </a:r>
            <a:endParaRPr lang="en-GB" dirty="0"/>
          </a:p>
        </p:txBody>
      </p:sp>
      <p:sp>
        <p:nvSpPr>
          <p:cNvPr id="6" name="TextBox 5">
            <a:extLst>
              <a:ext uri="{FF2B5EF4-FFF2-40B4-BE49-F238E27FC236}">
                <a16:creationId xmlns:a16="http://schemas.microsoft.com/office/drawing/2014/main" id="{F4F8C704-3F56-4C37-982F-90FEB5848299}"/>
              </a:ext>
            </a:extLst>
          </p:cNvPr>
          <p:cNvSpPr txBox="1"/>
          <p:nvPr/>
        </p:nvSpPr>
        <p:spPr>
          <a:xfrm>
            <a:off x="4129209" y="1033312"/>
            <a:ext cx="2819400" cy="646331"/>
          </a:xfrm>
          <a:prstGeom prst="rect">
            <a:avLst/>
          </a:prstGeom>
          <a:noFill/>
        </p:spPr>
        <p:txBody>
          <a:bodyPr wrap="square" rtlCol="0">
            <a:spAutoFit/>
          </a:bodyPr>
          <a:lstStyle/>
          <a:p>
            <a:r>
              <a:rPr lang="en-US" dirty="0"/>
              <a:t>3 Recommendations </a:t>
            </a:r>
          </a:p>
          <a:p>
            <a:r>
              <a:rPr lang="en-US" dirty="0"/>
              <a:t>2 Suggestions </a:t>
            </a:r>
            <a:endParaRPr lang="en-GB" dirty="0"/>
          </a:p>
        </p:txBody>
      </p:sp>
      <p:cxnSp>
        <p:nvCxnSpPr>
          <p:cNvPr id="8" name="Straight Connector 7">
            <a:extLst>
              <a:ext uri="{FF2B5EF4-FFF2-40B4-BE49-F238E27FC236}">
                <a16:creationId xmlns:a16="http://schemas.microsoft.com/office/drawing/2014/main" id="{1E99F33F-D8FE-4CD6-9ABB-DFEEFB393C5C}"/>
              </a:ext>
            </a:extLst>
          </p:cNvPr>
          <p:cNvCxnSpPr/>
          <p:nvPr/>
        </p:nvCxnSpPr>
        <p:spPr>
          <a:xfrm>
            <a:off x="304800" y="2057400"/>
            <a:ext cx="86772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C46337-820D-44A7-894C-289643D59B7D}"/>
              </a:ext>
            </a:extLst>
          </p:cNvPr>
          <p:cNvSpPr txBox="1"/>
          <p:nvPr/>
        </p:nvSpPr>
        <p:spPr>
          <a:xfrm>
            <a:off x="381000" y="2286000"/>
            <a:ext cx="3733800" cy="646331"/>
          </a:xfrm>
          <a:prstGeom prst="rect">
            <a:avLst/>
          </a:prstGeom>
          <a:noFill/>
        </p:spPr>
        <p:txBody>
          <a:bodyPr wrap="square" rtlCol="0">
            <a:spAutoFit/>
          </a:bodyPr>
          <a:lstStyle/>
          <a:p>
            <a:r>
              <a:rPr lang="en-US" dirty="0"/>
              <a:t>Responsibilities and Functions of the Regulatory Body </a:t>
            </a:r>
            <a:endParaRPr lang="en-GB" dirty="0"/>
          </a:p>
        </p:txBody>
      </p:sp>
      <p:sp>
        <p:nvSpPr>
          <p:cNvPr id="10" name="TextBox 9">
            <a:extLst>
              <a:ext uri="{FF2B5EF4-FFF2-40B4-BE49-F238E27FC236}">
                <a16:creationId xmlns:a16="http://schemas.microsoft.com/office/drawing/2014/main" id="{0BA718BB-C296-4890-B74C-38E7F8921FEF}"/>
              </a:ext>
            </a:extLst>
          </p:cNvPr>
          <p:cNvSpPr txBox="1"/>
          <p:nvPr/>
        </p:nvSpPr>
        <p:spPr>
          <a:xfrm>
            <a:off x="4117848" y="2329261"/>
            <a:ext cx="2819400" cy="646331"/>
          </a:xfrm>
          <a:prstGeom prst="rect">
            <a:avLst/>
          </a:prstGeom>
          <a:noFill/>
        </p:spPr>
        <p:txBody>
          <a:bodyPr wrap="square" rtlCol="0">
            <a:spAutoFit/>
          </a:bodyPr>
          <a:lstStyle/>
          <a:p>
            <a:r>
              <a:rPr lang="en-US" dirty="0"/>
              <a:t>3 Recommendations </a:t>
            </a:r>
          </a:p>
          <a:p>
            <a:r>
              <a:rPr lang="en-US" dirty="0"/>
              <a:t>5 Suggestions </a:t>
            </a:r>
            <a:endParaRPr lang="en-GB" dirty="0"/>
          </a:p>
        </p:txBody>
      </p:sp>
      <p:cxnSp>
        <p:nvCxnSpPr>
          <p:cNvPr id="11" name="Straight Connector 10">
            <a:extLst>
              <a:ext uri="{FF2B5EF4-FFF2-40B4-BE49-F238E27FC236}">
                <a16:creationId xmlns:a16="http://schemas.microsoft.com/office/drawing/2014/main" id="{6A608ADB-4395-493A-8233-A43D4E788305}"/>
              </a:ext>
            </a:extLst>
          </p:cNvPr>
          <p:cNvCxnSpPr/>
          <p:nvPr/>
        </p:nvCxnSpPr>
        <p:spPr>
          <a:xfrm>
            <a:off x="304800" y="4343400"/>
            <a:ext cx="86772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3B4AFE-99CE-4D14-9A45-E8F2762F22B4}"/>
              </a:ext>
            </a:extLst>
          </p:cNvPr>
          <p:cNvSpPr txBox="1"/>
          <p:nvPr/>
        </p:nvSpPr>
        <p:spPr>
          <a:xfrm>
            <a:off x="384048" y="3465733"/>
            <a:ext cx="3733800" cy="646331"/>
          </a:xfrm>
          <a:prstGeom prst="rect">
            <a:avLst/>
          </a:prstGeom>
          <a:noFill/>
        </p:spPr>
        <p:txBody>
          <a:bodyPr wrap="square" rtlCol="0">
            <a:spAutoFit/>
          </a:bodyPr>
          <a:lstStyle/>
          <a:p>
            <a:r>
              <a:rPr lang="en-US" dirty="0"/>
              <a:t>Activities and Functions of the Regulatory Body </a:t>
            </a:r>
            <a:endParaRPr lang="en-GB" dirty="0"/>
          </a:p>
        </p:txBody>
      </p:sp>
      <p:sp>
        <p:nvSpPr>
          <p:cNvPr id="13" name="TextBox 12">
            <a:extLst>
              <a:ext uri="{FF2B5EF4-FFF2-40B4-BE49-F238E27FC236}">
                <a16:creationId xmlns:a16="http://schemas.microsoft.com/office/drawing/2014/main" id="{43766E65-F985-4553-8E1F-2E1F366B3C39}"/>
              </a:ext>
            </a:extLst>
          </p:cNvPr>
          <p:cNvSpPr txBox="1"/>
          <p:nvPr/>
        </p:nvSpPr>
        <p:spPr>
          <a:xfrm>
            <a:off x="4129209" y="4656586"/>
            <a:ext cx="2819400" cy="646331"/>
          </a:xfrm>
          <a:prstGeom prst="rect">
            <a:avLst/>
          </a:prstGeom>
          <a:noFill/>
        </p:spPr>
        <p:txBody>
          <a:bodyPr wrap="square" rtlCol="0">
            <a:spAutoFit/>
          </a:bodyPr>
          <a:lstStyle/>
          <a:p>
            <a:r>
              <a:rPr lang="en-US" dirty="0"/>
              <a:t>4 Recommendations </a:t>
            </a:r>
          </a:p>
          <a:p>
            <a:r>
              <a:rPr lang="en-US" dirty="0"/>
              <a:t>4 Suggestions </a:t>
            </a:r>
            <a:endParaRPr lang="en-GB" dirty="0"/>
          </a:p>
        </p:txBody>
      </p:sp>
      <p:cxnSp>
        <p:nvCxnSpPr>
          <p:cNvPr id="14" name="Straight Connector 13">
            <a:extLst>
              <a:ext uri="{FF2B5EF4-FFF2-40B4-BE49-F238E27FC236}">
                <a16:creationId xmlns:a16="http://schemas.microsoft.com/office/drawing/2014/main" id="{5CD971D3-B6BA-4200-8FBB-FEB9C4DBFF3F}"/>
              </a:ext>
            </a:extLst>
          </p:cNvPr>
          <p:cNvCxnSpPr/>
          <p:nvPr/>
        </p:nvCxnSpPr>
        <p:spPr>
          <a:xfrm>
            <a:off x="304800" y="3200400"/>
            <a:ext cx="867727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E0CFF47-2B1B-4EC2-B64B-95AC6034FFC2}"/>
              </a:ext>
            </a:extLst>
          </p:cNvPr>
          <p:cNvSpPr txBox="1"/>
          <p:nvPr/>
        </p:nvSpPr>
        <p:spPr>
          <a:xfrm>
            <a:off x="381000" y="4698504"/>
            <a:ext cx="3733800" cy="369332"/>
          </a:xfrm>
          <a:prstGeom prst="rect">
            <a:avLst/>
          </a:prstGeom>
          <a:noFill/>
        </p:spPr>
        <p:txBody>
          <a:bodyPr wrap="square" rtlCol="0">
            <a:spAutoFit/>
          </a:bodyPr>
          <a:lstStyle/>
          <a:p>
            <a:r>
              <a:rPr lang="en-US" dirty="0"/>
              <a:t>Medical Exposure </a:t>
            </a:r>
            <a:endParaRPr lang="en-GB" dirty="0"/>
          </a:p>
        </p:txBody>
      </p:sp>
      <p:sp>
        <p:nvSpPr>
          <p:cNvPr id="16" name="TextBox 15">
            <a:extLst>
              <a:ext uri="{FF2B5EF4-FFF2-40B4-BE49-F238E27FC236}">
                <a16:creationId xmlns:a16="http://schemas.microsoft.com/office/drawing/2014/main" id="{6E9157A6-8AB5-4934-9165-79B0DC945F29}"/>
              </a:ext>
            </a:extLst>
          </p:cNvPr>
          <p:cNvSpPr txBox="1"/>
          <p:nvPr/>
        </p:nvSpPr>
        <p:spPr>
          <a:xfrm>
            <a:off x="4034721" y="3533236"/>
            <a:ext cx="2819400" cy="646331"/>
          </a:xfrm>
          <a:prstGeom prst="rect">
            <a:avLst/>
          </a:prstGeom>
          <a:noFill/>
        </p:spPr>
        <p:txBody>
          <a:bodyPr wrap="square" rtlCol="0">
            <a:spAutoFit/>
          </a:bodyPr>
          <a:lstStyle/>
          <a:p>
            <a:r>
              <a:rPr lang="en-US" dirty="0"/>
              <a:t>11 Recommendations </a:t>
            </a:r>
          </a:p>
          <a:p>
            <a:r>
              <a:rPr lang="en-US" dirty="0"/>
              <a:t>3 Suggestions </a:t>
            </a:r>
            <a:endParaRPr lang="en-GB" dirty="0"/>
          </a:p>
        </p:txBody>
      </p:sp>
      <p:sp>
        <p:nvSpPr>
          <p:cNvPr id="17" name="TextBox 16">
            <a:extLst>
              <a:ext uri="{FF2B5EF4-FFF2-40B4-BE49-F238E27FC236}">
                <a16:creationId xmlns:a16="http://schemas.microsoft.com/office/drawing/2014/main" id="{65BE53B4-9AEC-4809-8AB9-B2AB5DE749A4}"/>
              </a:ext>
            </a:extLst>
          </p:cNvPr>
          <p:cNvSpPr txBox="1"/>
          <p:nvPr/>
        </p:nvSpPr>
        <p:spPr>
          <a:xfrm>
            <a:off x="4099560" y="5836394"/>
            <a:ext cx="2819400" cy="646331"/>
          </a:xfrm>
          <a:prstGeom prst="rect">
            <a:avLst/>
          </a:prstGeom>
          <a:noFill/>
        </p:spPr>
        <p:txBody>
          <a:bodyPr wrap="square" rtlCol="0">
            <a:spAutoFit/>
          </a:bodyPr>
          <a:lstStyle/>
          <a:p>
            <a:r>
              <a:rPr lang="en-US" dirty="0"/>
              <a:t>13 Recommendations </a:t>
            </a:r>
          </a:p>
          <a:p>
            <a:r>
              <a:rPr lang="en-US" dirty="0"/>
              <a:t>2 Suggestions </a:t>
            </a:r>
            <a:endParaRPr lang="en-GB" dirty="0"/>
          </a:p>
        </p:txBody>
      </p:sp>
      <p:sp>
        <p:nvSpPr>
          <p:cNvPr id="18" name="TextBox 17">
            <a:extLst>
              <a:ext uri="{FF2B5EF4-FFF2-40B4-BE49-F238E27FC236}">
                <a16:creationId xmlns:a16="http://schemas.microsoft.com/office/drawing/2014/main" id="{4EE71ACD-1E25-4BB7-855A-8B1AB21673EF}"/>
              </a:ext>
            </a:extLst>
          </p:cNvPr>
          <p:cNvSpPr txBox="1"/>
          <p:nvPr/>
        </p:nvSpPr>
        <p:spPr>
          <a:xfrm>
            <a:off x="385572" y="5734299"/>
            <a:ext cx="3733800" cy="369332"/>
          </a:xfrm>
          <a:prstGeom prst="rect">
            <a:avLst/>
          </a:prstGeom>
          <a:noFill/>
        </p:spPr>
        <p:txBody>
          <a:bodyPr wrap="square" rtlCol="0">
            <a:spAutoFit/>
          </a:bodyPr>
          <a:lstStyle/>
          <a:p>
            <a:r>
              <a:rPr lang="en-US" dirty="0"/>
              <a:t>Emergency</a:t>
            </a:r>
            <a:endParaRPr lang="en-GB" dirty="0"/>
          </a:p>
        </p:txBody>
      </p:sp>
      <p:cxnSp>
        <p:nvCxnSpPr>
          <p:cNvPr id="19" name="Straight Connector 18">
            <a:extLst>
              <a:ext uri="{FF2B5EF4-FFF2-40B4-BE49-F238E27FC236}">
                <a16:creationId xmlns:a16="http://schemas.microsoft.com/office/drawing/2014/main" id="{6973056B-8E5C-469D-8864-DE63514AC9A6}"/>
              </a:ext>
            </a:extLst>
          </p:cNvPr>
          <p:cNvCxnSpPr/>
          <p:nvPr/>
        </p:nvCxnSpPr>
        <p:spPr>
          <a:xfrm>
            <a:off x="381000" y="5725155"/>
            <a:ext cx="8677275"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ECDEC6E-66D3-4305-BEF3-41F5CC1B9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607" y="1033312"/>
            <a:ext cx="2189468" cy="938804"/>
          </a:xfrm>
          <a:prstGeom prst="rect">
            <a:avLst/>
          </a:prstGeom>
        </p:spPr>
      </p:pic>
      <p:sp>
        <p:nvSpPr>
          <p:cNvPr id="25" name="AutoShape 4" descr="data:image/png;base64,/9j/4AAQSkZJRgABAQEAeAB4AAD/2wBDAAoHBwkHBgoJCAkLCwoMDxkQDw4ODx4WFxIZJCAmJSMgIyIoLTkwKCo2KyIjMkQyNjs9QEBAJjBGS0U+Sjk/QD3/2wBDAQsLCw8NDx0QEB09KSMpPT09PT09PT09PT09PT09PT09PT09PT09PT09PT09PT09PT09PT09PT09PT09PT09PT3/wAARCAE+A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6Wkz7UVyG4tFJmigBTRSUUAFFFHagAooooEBNJRRQAUUUUANbvWcw/fN9BWi3Ss+TidvoKuO4PYcg46dq5LwN8uo6sP9ofzNdYn9K5LwR/yGNWH+1/7Ma6obMye52gpabnilrMYuaUUnSlFIBRS02lzQAtFJmigBaKSigBwpwpq06gQtIegooPSgAqCVQ7quPlByamBpjcNmmBV1pDJpExA+aPEi/UGtCCTzYI5P7yg1VvGBs5o+rNG2B+FO0ht2k2pzk+WM1L+I0v8Au/mXc0ZpM0VRkKOKWm5pc0DFpM0dqKBCUhp1NNAEZ+9Ugph+9ThQAtJTqSgBMUYp1JigBOao3mhadfkm4tY9x/jUbT+YrQxSgc007AZGhWws5Lu2SSR4opsJvbJA2g4rcxWVphze6gf+nj/2Ra16zq7jQmKMUopcVmMbimkVJimkUDIiKYy1MRUbCkMgZeajK1OwphFIohIpNtSEUmKQxMUYp2KUCgYirxTsUoFO20ANApccU7bSsDikykRgUoWlA4p6rmsyriBaeqU9Y6nSLParSJbI0jqdISamSGrCRe1UokORAsFSrB7VOFAp2K0UDNyIRCKUQipsUVfITzM59B/pEn+8aux9Kpp/x8Sf7xq5H0rNaF3Jx0oJpB0oNMCN+lVZKsv0qrLSAzrnvUWnjPmn3FSXR60aUmY5T/tVDNIk5WjFTlKbsqS7kYFOC1IEp4WmFxoSpFT2pwWngUWFcRUqVUoUVKi07EtipHUoj4pUWpMVaRm5HN0ZpM0VJYtFJRQAUoNFJQAZooooELRSZooAKKaTgEnsKyr7xLp2nttmuE3dwDTsBr0tchN8SNKhbakU8nuoFS23xF0Sf/WNNCf9tP8ACjlYrnUHoazpR+/J9qls9Y07UVBtLyGQn+ENz+VMmBEuT6VUVqFxE7VyHgw7df1de+f/AGauvjALCuQ8Jrt8V6wv+9/6HXVDZmb3OzBp2aZik2msxkmaUGosGlyaBEuaWog9KHosBIKKZupc+9ADs0U3NG7FAEgNOzUIc1n6jrkdi3lIvmzf3R0FJu25cIubtE1vbvQQQOePrXOo2t6j8ysLeM9D0qVdAlfLXN/KSeoUmpU30Ro6UVvI1ri7itYd8hz6KOprKbxEm8h4Cq+uen1qtJpECSON8rKvdnNZ91Zqi5UMAfU5rWKb6EcsNkzq7cLJZvMHEnmIfmHTp0FJozEaTbgKxwvb61zWhTubqSzNxLGpQsgU8ZHUY9639Kju006ExSxMhGQrpjHPqKiScZaofKuR6mjDdwzSNGj/ALxPvIeGH4VNmvO/FnnWviBbhgYWdFb5H64OP6V0nijV57DRre4tJNk0rqQSM5GMmt/Yu0XHqcvtUr36HQZozWP4e1G4vdDF5fugbc3zAYG0dDVSXxxpscxRUnkUfxqowfpzU+yldpajdSKV2dJmiqEes2Umnx3zTCOCQ4Vn459KsQ3lvcgGC4ikB/uuDUcr7FcyJ6TpSZxQTSGNJ5pwpnenCgB9FJmgUALiilooABS9xSUtAGdpfN5f/wDXyf8A0EVr1kaV/wAfV9/19H/0EVr1NTcaFpaTmmNNGhwXXd6ZrMZJSGq8l/BCCZpFQD1NVU8RaXJIUW8jBHrwKLAaBpjCkS6t5v8AVTxP/usDT2GKQyFhUZFTMOajapKIyKTFPNIaBiYpQKUCnAUhgFp6rQBT1WgYm2h1+U1KBQVytAJkKpmpkjpyJU6JU2G2NSKrKR4oVRUqirSIchVWpAKAKdWsYmbYlLWF4o8RN4egt3SBZjMxXBbGMCuab4k3ePlsIPxc1oiT0LNFedH4kX4/5cbb82rt9IvX1DR7e7lUK0qbiq9BTAzov9Y5/wBo1bjqlByW+tXE4Fc5oTikNJmg0wGOeKqynirL9KqzGkBm3R61Y0Zc28p/2/6VVuu9X9CXNnIf9uoNEWilHl1PtFJtFFh3IdlKFqXbRtoC4zbTwKUCnqKBXFQVMgpqipVFUkRJjwKWkpa0RmcwDS02lzWZsKKKikuIoVLSyIijqzMAKxrvxpodmSGvRIR2jUsadriub2aSuSHxJ0cvgR3OPXYP5VFP8StPR8Q208i9ycLT5WFzsqK5K2+I+mSyBZopoFP8RAP8q2bbxPpF3/qr+HPox2/zqeVoLmqKrX2oW2nQ+ZcyBQeg7mllvreKzkujKjQxqWLKwPFeP674hudZvZJmbCZwijoBVRjcTZ1HinxsNiQ6eflYEs2ea89mmaeVnkYljyT60jsWb5ic+9NGCfStlFIi4obvnHrSk92H0oRCe4p6hQcEiq0ELG21g8bEMOhBwfzrYsPFOqae4KXLTRjrHKdwxWMAO3P0pPM2tyDRZAeveH9cttctRLCwEi/6yMnlT/hWH4YGPGurg993/oVcJZahNp16l1auUkQ5yO/sfauu8F6gt54nup3KpJPGTtB6nOcCqi7JiPQAKdikApwrIobijaKcaaTTEIVFIQKXBNLtNAEZzSYb1qbApQKYEGZBSbj3qdhUeKBDd5GfWsjQ7VGM11MN8/mFct/Dj+tbIUE1VeA21w9xCu6OTmVB6/3h/Wk1dlwk0nFdS6rnNP3ZqCMrIgdDkHvRK/lRO7H7opkNlEsHunjb7obLf4VS1FgelPukktGSVyf3vJPvVC6uNw61tBXY4lGKQw6rBIvBDf0rs7S4istFglmbaoQY9T7VxMDBtRRmyVXJIA9q7DTbCSQQz3pDMijy4/4U46/Wpqr3kVN+7Y5rxjBPJBb3s/y+YWUJ/dXsPr1qHxHe/aNC0Zc5PlFj/L+ldD40g8/QmfqYpFb+n9a4cytefYrfGfL/AHYHrlq66GsE+x59W6m13Oh1y4On+FtM06MkGWMO/wBOv8z+lZ7aCLbQ49SvZHRZGAWONcnB6E5qz42+XVbeEfcigAArKudYvbqyW0uJy8KEbQQMjHvWkE+VOPUiTXMzaubYP4Mswl0iwecxDSKR64HGe+ayJtJvLO1W9VT5B+7NG3Gf51qXf/JPrMf9Nf6mq97rWPDVppcQOcBpSfrkAUQ5uncqVjq9A1gT+HPtd5J/qMrI57gVhz+O7rzibe1iEQ6Byd1QXscumeDbe2cFXupd7KOuOo/pUctrZ2PhaG5h8ie8kcFwxDbQc8YzWUKULtvUuU5WsdFc+J4rSysrmaFit0pY7D90jr9a0rjVrKzjgkuJgiT/AHCR1rjdfC/2Po+xQgZGO1egqlcX5uNIs7V8+ZbyEf8AAT0qfYRkror2zTsz0syohXc6ru6AnGafXn+vRXGo+JfssY3SbVWME4GNoNdd4ehuLbR4obxGSVCQdxzkZ4rGpRUFe5pCo5Oxp5paSgVzmotKKSlB5pgZ+lf6+8P/AE9N/IVrVkaT/rLv/r6ek8ReIYdCtCx+ad/9WnrUzWo0ZPi7xX/Zj/Zbd8SEckdq4ttcvGy5mYk9PWs+8u5b+9kubg5lc5PtUTyHb6+1NRAt3V/dzBVmlbntmqss7KAu4j6VCZcZZsmm7jgs3TtmnYLliK/kiOV+Vh0I610GjeN9SsGCzN9oh/uSHp9DXJM4GO+aC4XHNJxuFz2/SdXt9as1nt+D/Eh6qauEV474f1+bSrsSREle4PcV63Y3seoWcdxGRhxzjsaylGxSZIRSU80lQUgApwFAFOFAxwFPUU1akAoGOApwWhRUgFAAq8VKopqipAKQD1FSKKYoqQCqREh9LSUZreJmcz400G816OzSzEf7pmLF3xjIFcsPh5rJbJktFH++f8K9PyPak3oP41/Oq0A83Hw/1jvJZ4HQ7jn+Vd5ptq9ho0NvIVLxR7SV6GrRuIh1lQfVhUU13AInHnR52nA3Ck9h2MeA5/Gri1Stz8oq4p6VgiyUGgmkpDTAY/Sqsx4qw54qrMaQGbdd61NAUDTifVzWVcnrVrS9RNtZCMRbvmJyTUlo3CKCKzf7XkPSEfnR/ar/APPNR+NOzHZmjiisptZIBJKAULq7PwrLnOOnenYdjWAp6isc6jKcfvVAPTioptQvFH7uTjGcjFHKHLc6ED2qQVyg1K+JwZj+GKX7ddHrO/500T7Ns6yjNcibm4brNJ/30ab5sv8Az0f/AL6NPmD2T7kd7qttY4E8gUn1rjPEPjoxt5OnPnGcketU/F/iBLm2EUIG9j1x0/GuJLsSd3eqjAlst3urXl/KZLq5klJ9WOKqbvTim85I7UoIHJrRIi45eCTTt3AwabuB6UpNMCTdjmnDLDgA/Wo1xn1p2MYIPFAEwurhI2jEjqjDBUMcGqzYGcd6mjJJGea3YPDqX9l5sUnlyeh5H40m0hqLZyu7LUtT3tlNYXbQ3CFWHT0P0qIoeKLisw3EKaQKWBbsBUpjJ4xkntVuKyk+yiNUO6Q88dBSckhqDYmmWn2mORu69KtS6QZI/MUbXHUVo2qLbIFRRVgoXB296y53c2VNWOVazlUnjNOtnuIrpDCGWVWG3b1zW+IGDnI5zWhothFP4jtwy4yhbj1FXGd9CJQSO6sGmexha5x5xQbyOmatCmKMDHan1RmI3SkAzSsKRT2oAcOKWiigQlKKKKBjWpnWluZ4baAy3EiRRjqznArnZ/GunRFhbiSYKfmYcKPxoRJ0Q4p1ZGk+IrbVZzAqtFNt3qrdGHqD3rXxx9aYEZhAbenysepHQ/UVFdZdoYc53vk/Qc1aqreqyyQzqCwjJDY7A96BMkvUge2ZbkqseOpPT6VzLaNc3MhFucw9nkG3P4V0ifZncSKPMfsWySPzqXBz835VSm0NMyoNHi0vTZSD5k8gwZCPXjArbiG0Ae1V7tfMjjT+9Iv5DmrAPzVN7yuxy2KmswfatHu4gMlomx9e1ef+HYfP1+zQgjD7yMegzXpTuqKWdgqjqSeBQY4shlSPd2YAfzranWcIuPcwnT5pKVzi/HUZXUrWbHDR4P4Gr3iqC2PhqK6hgiVpHQh1UA4I9a0PEeivrNtAkbBXjkzuPZT1qxNotrPo8OmytIYYsYOfmyK0VVJRfYh03dnMXf8AyIFn/wBdj/6EaoahbG30zSr5B96PB+qnP8q6+fw3FPosemxzuiRtuVyMn1/rVfU9EK+FBZo/mSWw3o2MZx2/nVxrR2RDpvczvGNwLvTdMuUxslBb6cCsW+0O70+0S5nVPKfGCrZ6jI4qwyT3Hg3dIjCK3nzG57qwwR+BxWxqkd1qHgyxWOCV5QVJQDnABGa0jPkSS7i5ea7KGv8AGj6IP+mdV/EdgLDVwyDEcwEi/wBRVvxBFINM0ZDG+5Uw3yng1a8akY0/Pdv8KmM7W+Y5Ruh3iq3ktJ7TVIOGUKrEeo5H+FdRZXi3tnDcIfllUHHp6iuV8Ra40fnabJbIytGu2Tdgjgc1f8HyMdDw33RI236f/rrKpH93qaQfvaHR5pwNQ7wRTg4x1rlsb3Jc0CowaeD0pAZ2mypCl7LIQES5kJJ+teb+JNbbU9Ukl6qp2oPQV0PiPVTaWFzbocPLdSE/TNcKzBmLNQ9ykRMWY5JpofBGTkDtRK+TxUWfTqeppgSMQXyc4qN23Hihn+XAFN/DmgBGVu1GPzpwJPGaeq85NADA7J92u58C+IDHc/ZJCdknABPANcUyDPAqxaM9vIk8ZIKsDkVL2Gj3IijFVtNuBd6bBMG3b0BJqyKwsWhwpwpBThQMeoqRaYKkUUDHrUF/vEK+XIUO7tVha4bxn4+j02d9PsI/MuE+9IfuqaaVxXsdA8lxGu57wqo6knH61AdRAGTqkeP+ugrxnUNY1DVpPMvLh3z/AAg4A/Cqqhk6McematUhe0R7pHdPNgR34c+z1IRdHjz2/FjXha3UqMCkjKw6FWIIrtPDnj2WEwWmoDehO3zSeV9zSdNopTTPQNlz/wA9j/30ab5NwTzJn/gVWVIZQynIYZH0pwFZ3ZpZFM20x7/+PUhtpuwB/wCBVexRincLFD7PMT9z82oNtKoyUGB3yK0AKSQfum+lFxMS36CrimqcHQVbXpQjFkmaQmkzSE1Qhrmqkx61Yc1VmPWkMzrg5Bp9lGWt1YKSD3xUNyflNbOlDGmxH1FSjSJT8ts/cP5U5o9wAaMYHtWuM0uK0LMkjIIMYIIAPFNzHG4yFDZ3fMcc1sbR6Coms45LoTsMsF24IoAyVggLZUAnkjnOM1BcII3AUYGK6GKzijYkIuT7VnauUSeNdv8AD2FDBMzYxioNS1W00mFZbyZYkc7VLdzVxXU9j+VR3dnb6hbNBdRq8Z5wf6elSWR2F5DqNotzbOJImyAwGAascUiIkMapEoVFGABRke350rgeGXEu+Q/NuA4quCSaVvmNHsK6UcYg+pzS56UlL/OmAqnFOB9TimZpQc8Dqe3rQA44z709WxxSSRSQ48yN0z03LTFPOKAsWoVaSVFX1xXf6XaGC1QY4IGa4SxVlmV9m7B6bsV10F/qKW2Y7WKRPaQ5FZz1NYaFrVtJi1C32yjay8o/dTXKXOjPGQq4LL1wev0rebV7u5Vl8uMEfeXOCKzmlLXMbRQszKCHUuNue2MVGxTaKVlB/pB3LyvtWr5ZxjFNiZJP3oxu6H61KsoPeokzSK0K7ukI9T6VTk1K4Vj5KdKs3tqzDfGxxjnFZMouEICMT704ikX4NRld/wB4mD3xW54Yukm8SQpjDLG/P4VzsEMjox6vg9K0vBszyeI7YOgU7H/HitaauzKb0PTB0p1MFOqjIWkxg0tFIBRRSUtMAzUV1dR2VpLcTHEcSlm/CpK5T4i6g9poCW8eAbl9rH2HJ/pQI4PXtam1u8aW7nbGfkhX7qDtWR1PDHA6Gmg9/SgED61SEWIru4gZGhmkRo+VKtgjPWt7TfHes2RxJMLlP7soyR+Irmg3PPSnBsD2pgexeHvFVn4gzHGGiuVXLRN39SD6VudK8R0rUJdMv4ru3+8h5HYj0r2Gz1a2u9Ij1DeqRMuWyfunuKkC7gD601q4rVfiRBbyNHYQeeR/GWwKw5fiNq8pysdsnphSaAPU/LDFWPVelL+NeZwfEXVIsG4SCQem3FdFpPjuyv2CTjyJD2Y/KfxoEzoNQjaW2ULF5wWRWaP+8AazJYpBIUe2lEMbF5EXJ+RsYAx16fpW7EyyKGU5Bp7ADnAz60EuNzFvprlZYRbrMsQtyCx/hYjjPuMUoubprCCdpJEkBkDpjhsZ4/StlTSuo29B+VAcphHVnikVNyTuqsQ2MbjgY6cev5VNJrLYt2ESlJ1JPXjnFaS2tvt2iFAuQ2AuBkVHLp9vIy5j+4DgAnHPtRcnlZVimS4hlgktQ0EWc4xt4wcY/WrMGoQSqWViFCK3Ix8pOAf0pF06CBSUeVVKbTl859z6muG8Xa+uhzGx0yQtK8W2V2Odq/wqPoKd2xpM6698Q6ZZyMt1cxp3wef0rn5/iHo9xI8b2ck0a/ddkHJ+leYSzSTyGSV2Zz1JOTTc4pplWPSoPFOja7fhb6ySMkYErPg/Suw0+XT2iEFhJDtQfcRgcV4MJMdqs2V7Na3KyW7ukgPG003JtWDlR75sFAj44NZXhjULnUNLV70Hzh324yPWtvHFQMiCkd+aUbs0/GKcFywoA8k8U3LS6vcx54WRj+tc88nG0Gt7xSvl6zcNngu38655hknFBQ0tijO7igihc5NAwx6UvzZxjJNSQpvkAArRtbUG4GRkLz+NS3YuELkttp9tBbCS5UtIRnk4AqtcrFHIMYAPIq+zLcylN4ITqoqleQOZfu/J2xURd3qazgktCARhzxVkRFbRsdqhgyZAnQH1rWSxMkXlA5LcDim2YpHoPhEs3hu2LdcVtAVQ0K0aw0W3gf7yrzV+shjhT1pop4oGPWnrTFqRaYHPeOfEf/CP6IRCf9KucpGPQY5NeRWVkbuRp5ySGOc55Jro/indNL4mit93yxRDAz6nNULYCOFAB0FW3aIRV2RXOiI0QkhJz3FZUtk6E9etdGJwFxzVaQgnOKXtGX7NNmGLFmxwajubSS3AbORW0evSq94ha3fHYU1N3E4JI7/4c6y2paMbW4kZ57Y4+brsPSuvxivJPhpcCLxT5ZyFliK8e3NevYqZqzCOw3FFOxRioLG0k3EDfSpNtMnH+jtQJ7EcH3atKeKqw/cFWEPFNGLJc0hozTSaYhjniqkzcVZc8c1XaGSc4jXJ9c4FFhmVdHg1vaYMabB/u1m3GkzNwZYBnqd9X9MkeC08q8eEMjYQo3BXsfrQkaRZfApccUDoCDkHoRS4q7FXEFSKOKjEsQ6yKPxpDdwp/EDTJbLAFZ99brLMCxPAqcajbFgu/BPA4pLr/Wmpm9Bw+Izzap3LVGbaMev51aaoz0rnudJXMEY/h/OmGNc/dFTtUZ60wsfPrcM3fmm5q7qlg+n3zwSDBB/OqR4rtTucAmaWkzSbsmmIeTmtDQAp1ZN2DtBK5Hes0HtV3T42WRZlOHU5FTLYuG5q6gswukknbcshxzzmon0oO26NWwa0ii6pabox++jO4KexpLGe/sIRFc27+UW4kx+lc6k0dLgjFltZbZsAtitfSLxl+QseeatzKk4JKjPtUEduIiWQck03O5KhY1MxTDMij2I6/nVO40aAMt1DJhkOSoOM0gY8DNTR7mODkg8YqUxuJRVg2SBjJzSk4q9/ZrmNnhUELwR3qiwwTQxrQb5zjjtUbhQCxxmlZgO1V5AZQV3YFCBmnpcWSJNrbc8tjirWmwi38c223GyRCVI+nNY0WpX6olpC22MkKR2atawguLDxnYW11IHcDdle24HiuiknzMxqtWPQQaKQUooMR3akzRRQAtLTaXNMBe9eVfEXVZLvXjZqxMNqAAP9ojk16rnkV4/48WMeLLkxdDgsf9rHNCEznCcc+tJmhuaTvViHDJIqUIw6rkVCCcjFWFJQZJJz2pDsSQPtHtVy71OUWbWMEzral95QH7x/z2rNaYt8qjBY9R3pG4PSgBvFPjxmmE5pAaBFiTOOBgVNYWrXdwkIbaHOM+lQRuTweRXR6LGsS+cy9PapnKyLhHmOx0aW90SOO0vHE0Jx5Uw7exrqlbema4VNYPliNvmHYHtXa2UgmsopB0ZQaiMuYc4WJQcEU8jikA5p1WZjV60HrTqKBFXUUL6fNtfYQud3pXheqTG51KaRmLEscntXvN1D9os54c43xsuR9K+fpY2juJI2B3IxU/gaaGN25+lXrHTvtTgDkVWEJIrc0SJ4iXbgUSdkXBak/wDwjsKr97mj/hHoZIjHuCv/AAuPWtVTGy5kcKB6mmieGN924EL2zWHNK5u4xsdn4RX/AIp23DFvMXKOD2YcGt0dK5Xwp4gtLtri1QeWI/nLscKSeMV1SkMAVIYeoORWydzlasxyIZGCr1NXV07pmTn6UloixLubJY9gKtCcdNkn/fNMk4rWvhfHqk8k8WpMjsS21owRya5LUfhjrGnqzoYrlB/zyPP5GvYjMhON2D78U0/XNDRSZ863VjPaSFJomUqe4qBIi2dvWvd9Z0qx1eNo7mIb+zrgEV53q3hl9GmzsDQsflkUfzqG7G0EpGFY2YjXcw5qa0wLlgR1q1sGOKYICHVl4INYuVzqjGwyC1WG5kkUffqyVXHQUvJ5IxTTmkFkRSWyEEgAH1rf8F2iXd5IZz+8g6D196xjaXN2yR26ZycMxPC10+n6OllJbixmc3qtl5APlx3BqjCbS2OtNFB9+tFIzHCnrTBTxTAeKlSolqVOCKBniXjRxfePboRnIVwuQfQc/rmkkuUt8b+RTLgLL4ju5gOWZm/M1BdpMrbjGWTtiqepUdCyuq2j/KCd3utS70xliMe1Ynmsz48nHvVx962wYrweBQ0i02SPqNuHIUEke1NVxdRuApXI71Q88q2PLzV+1lJHKkH3oasTdsk8EM8HjSzHcsUP5V7aRya8i8HxxR+OLZ5ANxchc+pHFevkc0pO+oJWG4oxTsUVBQmKju+LZvfFTAVDe/8AHr+IpiexDCflFWVPFVYfuirC0GLH5pGPFGaaTTAY54qMDKmnOeKav3KpANZF2niqky5X0q433DVSamykdBCuIYx6KP5U8Co3LRW6FeDgDn6VRuLucA4kwPoKY7jGwc49aik6ClQnyU9cUkvQUdBXIFwbqMf7Qqn4l8Yf2Rq81otsrsgB3M2OtWskToR1BqS6fz9wlVHz13qDmoZUXZ3KPh3xBNrjT+bDHEI8Y2knOa2TWZpFnBaXMxt4wnmYLAHjj0FaZrF7nRGVyNqjNSEE9AajI5oKueb/ABG08tdpcxxthRtZuxrgz16V7tqunR6pYS28gHzLgE9jXjWt6PPouoPbXC9PusO4rphLocTRmc5oAoxRjpWhAo5OK09MPy4IyKzVUk8Vq6ZGxOccVM3ZGlNaltPMhk3wsVI/WtaDXpUjCywqzeuKpbM0h69q5jqJBNmRiF2qTnFSq+76VU3cmnB6BXNBNvercAWsgTFRkcmrEF5j73FKwXLl9Nd28JezI4+8vtWS0/mZLfePX61o3N0z25EIDS9h61g3UjR3DCVQjdSKtIhsmkb8aqSmYnKMAB2pyzBhQSrjAPPsapKxLZc8O2c2p61FC8uxQCzFeuBXRan8nxH08/wlV/kan8E2UUVjJchMu7bQ59Paq2s8fETTT6qv9a6aS1MKmrO1FApAaUVmIWlpKKYC0tNFLmgBc1y3jDwkNbtTcWYCXkeWCgcSe31rqKM4oEeATQyQSvFKjJIhwyt1BqIjvXsPifwfba/EZYQsF8OkgHD+xryu+02exneKYAOh2sPQ07gkVYxlgO+akmPFLChRskYGDTG5p7jsJGPmz6UsjUL1NNY80CAGgdasDT52gWXCgN0BPNRpBIG+dStF0PlZYsrZ5nHB2iumhdbeAbhwOw71Q0yJ/JBSNSfc4q7c2d1JFvVV3DsDWEndnRGPKiH+08y7BBtHqTzXZeFNZhh0qZr29TdvJSIclVA7CuCs43BM067hjO0103huB7SG/nMSeTcwsYW64OPu+3NNWTM5bHewzx3ECTQtujcZVvUVLnjOap6Vb/ZdJtYW6pGB/WrmK0MRQeetG7ikxRigB4bGDXjHiXRZ7TxNfrtGxpC6nOMg89K9lI4rh/Hemyfa0vVUmOSMRsw/hIpXsVBJvU8/QPHKqshznpW0skipkRN9KrNBkKW++hq5DdFOR1rOTubRVjIumDuxdZC2cY96kt4pmVUjHzsDwa2reB9SuCltameR/wCFFJOa7Dw78OrtrlLvVXW2RR8kKcvjvk9qadxNpGR8Obbfc3ENxbiQyAMoIz0716PpGh/Y7UJIFjG9m2Lz1NX7DS7LS4fLsoEiB5JA5J9zVo4rVRsYSdwWNFwAKdx0qM9acKokHiVxyBVWaxfkwMAfQ9Ku0hNIDIKNGP38WG9V6VWu4be4gaN1BRuqmt0nsenpVea2ilBDIPqKTjoNSszynWtHbTZw0Y3QMeCP4azQK9M1TRnkt5FC+YjDH0rzm5ha1uHhcEMprnlGx2U6nMRE8U2lNNLDHAJPTgUkaNnS6Hod7LbiUPHFDJzu6sa6m1s4rKPbEOe7HqareHllTQ7cTAq2OhrQNM5ZO7CiiigB4pwpgp4oAeKkTgioxT1pjPKPEGlvpepzgxOqGQ7XK8MM8YNU4bkGPbJjHvXpHjeza88MysoLNAyyfh0NeSyMUJ5oNEy68FtJJhDliOg6VNeRp5MUalSqDpWI0i/MY3w/1qJJ5uMscD0ajlZXMaP2dDyNv0pwG0j2qCGQNkq2fUVbtoHuriKGIZklYIo9zSdwbVjb8HaRcXPie2umt5PIjzIXK4Xgcc16gRn/ABqW2thaWcNsn3YkCAfQU4rQRcgxSYqUrTcUhjRUN/xbD/eFWAOaran/AMe6e7UxMrx/dFTqeKrxdBU4pGbH5ppNFNJ4piI5DQn+rpkh4NPT/UiqQA/3KpzHpVt+I6pTDkfWmM1ElkdgHdiAOhqC5PytUkf3z9Kgud3lNzg0xEnSNaZIelPJyi9+Kjk60FFf/lsv1pZT1pBzOv1ol6GoYDYJGjclDg1ooSyqT1PesqNs7q0ScJGEJzkdKhmsNmLPM6rw5H0qi00hP32/OrVycA1QJOatoi7LoNc7400OLVdHlmCgXEI3Kw6nHOK6KkKq6lWAIIwRUp2dyT5+YDcQKAK6vVPBGqSa1cLYW2+EtkOTtUUg+H2txjcbZJMckI4Nae2gt2JRbOftLYyuDjityCJYx8uKVtLudP8AlubWWE+rKcfnTkHHH6VnKpzbG8I2RIcDvULfSnjmmtwOKhFtldjhqUNSHJoI4HrVCH+Z6Ub6hJIGajMp9aaRNzVtFaUkKwz0rLvQ7XDLIOVOKIrt4pAUyD2qRy08zTSDB71aViG7lrw9baTPdGDVklw5+WRJCu0+9dmfBuixuhSKRwcfelJBrzm0ZhISRyTnFdl4f15oWitrguYiwCEjJU/4VTRm2dTDFHboscKBI1GFUDgVyuucePNLPsv9a60/fOOlcl4k+XxlpL/7v863p7mbOz70tJ3pc1mAtGaSigBaBSUUAOzSZpKKAFBxXO+LtJ068sxPcr5d1nbG6dW9j6ita/1GKyQ5IMnp6fWuFvtTl1LVQ8jEon3R2p2A5q5jSBpof4k4INZrd639atRJMbhDhujfSsAnJNCKbuMDYNB5pG60oOeKZJu2cgvbBVjIEiYDCp2h3ghlwyjr61g2bvFcq0bFT3x3reEryupbAGOwrCUeVnRGXMiS1Zo0wKti6cDAOKqrTjxUMu4Oj7DsOVBJK10ngxDc37GRtscMfyRnox965lpWUfL1963/AAFFM2sTTOgcJEctnhcnjFUtyJbHoGfxopKWtTmFopKXNAC0yWKOeJopkDxuMMpHBp1IWwPrwPrTA848R6LJp2ppHAGeKYZiAHP0966Dw78NZroLca2zQRdRbofnb6ntXc2emwxypdTIGuFHykj7mfT3q+Xz70KCKdR7ENhp1lpUAhsLeOGMf3Ryfqe9WS9R5JzzScCrIeo/dTQx3dahY7u+KEkO4ZoFYsg04Go/MQDJYU4MCMg8UBYkBpaYDQTigBTTSKXNIDTAYwIrD1vwxZ6yDIR5NwBxIvf6it5sVGwBpNJ7jTa2PMj4P1CPUhbSgCLOfOH3SP8AGuvtNOtbG2WKKFPlH3ioJNbbjIwelVprfAyv5VjKnbY09o5blYmmmlPWkrMNwpKM0CgoeKeKYKeKAHCpFpgU1Q1HxFpejqTe3kasBnYp3N+Qp2Y7M1jHHLBLHNjymUh89MY5/SvBNRe3TULmO0l8y2WRhG54yueK6/xT8QxqGmS2OmxNEkw2vK5+Yr3AArzxyBIE7EZBPrVJFJNFv7KpG5ADTPIYnlDge9QGSWM4BNOF1KB60x3LkUYgJYcZ7ZrtPhvFa3niVjM486CIyRRnue5/AV53JPI3J61peG9Zk0LxBaaiAXEbfvEBwWU8EUconqfRBFNK1naL4l0vxBAJLC6VmPWJjh1+orUIPTFS0SmQlaYVqYimkUrFXIgMGqeqnEMQ9W/pV/HNZ+scJCPc0AyrGeBU4NV4zwKnBqSGOzTWNBNNY0xEUh4NSx/6larytwasJxCv0qkA2T7gqnLgyr9atyH5RVR/9cn1plGhF/rG+lQXeSjBetSxH9630qK56GmSORsxrnriklPNJH90UknU0FECf69aWWkX/j4H0ol6GoYEMS43EdyK0pePJ2jHzf0rPh6/jWkw3lN38PIrKV20aQ0TILrpiqLHmrt0aok89K1Zmi/mjNJ+FSxwFuW4FZSkoq7Glc5nWdcm0+7MFvZyXGACWQEgZ+lUIvGEQlEdxDNA/Ylcj/Gu2lZoVO0Mo9QKpXEUF6mLmCK4X1ZeR/WvOqTg3rE6otWsUItX+0xffSeJuoYBh+NU7nQtL1D5o1+yTH+JPu59xSan4XljU3WiXDBlGfKbkn/GszTtaFxI0My+TdJwyHvSSa96myrJlHU9BvNMbMieZCeksYyPx9Kzwma7601Ep8j4ZD1U8iqmpeGbbUMz6WwimPJhY/Kx9j2raniukjNo4Nl2kjFIV5q5qFpNZXBhuYmicdVYVSbgV2pp7EjRG8x2xrlvaopLZ1Gcda7Dw7o8ltD9rnQBpANqnsvqanu/DcdzK0kZ27uStdMaWlznlU1OCgk8iU+Yo3diRWpJbFodwKkuvRWBNWdV0GS0f7pZf4WFZccbRSncxTjt3puJKkSQQ77SNgvzj5SfTFaWhQNdajFbzE7WOTj2qpaybEKN0Y5FbeklYL1ZVUdMA00ribOu4D4AwBXJeLDt8S6O3+0P/QhXVo6ygMuORXJeMuNe0Y/7Y/8AQhWkFZktnbE8mjimnrS1kMWikooAXNGabRTAcOaz9S1VLMFI/ml/QVYupjDCSPvHpXJ6i5Yljnk00gKV9ePMzB2JLdazE+S557cCp5Xy2PyqsT86t07GmIkl+cMvqK5eVDHIynqCRXRSSv5bGFckfxN0rAuw/mN5n3icmkMgYZFPiXcAO9RhsDmp4Y2fDAEDOM0XsNK5YtI90xOOBWuF+UVXtIfLXnqatDpWEpXZvFWQBttPTdO4jiRnc8BVGSaaAPWt/wAJRC2vHvJY2G1cISPWklcJOxi/2fdu20Ws+708s13fhHSJtKsZXul2yzkHYewHrVl9VlfiNdo7k8mj+14rO3ea/lEcYI+YjpVqOtjGUm0auaXNYD+NdDQ4+1k/7qE1C/j3RF+7JM30jNa+zkZ3R0uaUVyq+PdOkcLDbXcjE4AVBz+taT62rwgxqVcj7pOSp9Dij2bC5qPOqusagvK3CovUmrUdqLPF3eESTD7iD7qf4mq+j2y2cP227J86X7qnqq1YvJhcMoHAFD0BamhFcmSINjBNI1yw4WoIztjAqWNAeW4HrRcYpmcrlmOKgDl3zlsfWmzzb32r0FIlICbc4PyuD9RS7pP74z9KYDSigCQGT2NPDyjooP0NItPBpgKJmH3lYVIs6k4LfnUWaQ+tMRbDKejA/jRnHrWPcSyF8LkAdxTorxkUkudo7Gi4WNV2+WqjXGDioE1eGX5PmB7cUzdukx1pXCxd3ZANJ5nFKvCYqIHk0AEkSyc9D61UkQocGrTGmuEKku2PSolG5SdipSikbg9c+4qrqWoRaVp015OfkjXgf3j2H4msi1qV9Z8SWGgqounZpmGVhQZY+59BXD6h8RtSuLvFkRaRDoAoYn6k1zd9qc+pXU11ecyOeT3FU2I27gAcdeatR7nRGCRq3evXs90Zpb+cyyLtZlcjI9MCs243yJ8z53EfxVFIUfBB4xwBSbV8skH5gelVYbJJXSALvb681Wnu47ggIpG3uaglLSzM7d+1MMTKw9aqxlKTL8TF1HIP1pXUjniobRwDtbrU1y4ROOpqbB0KrSbXXJ4zU0Zy+eoqm+Seamt5fLIVvu+3amNMnjkkik3xMyMDkFTgiuy0T4m6xpKIl2Pt0A4KyH5x9G/xriolkmnCQKXcngCnzLNbTGOZSjjqM0rXHoz3TRvH+i6yEQzG0uG/5ZT8fk3SukBDKGUhgehB4NfNMUxDj5cqOwrc0XxlqmhuGt52MWeYX5Uj/PpUuIuQ95xzWXrZx5A9c1W8K+LbPxPbkRfubtBmSBj29Qe4qxrxw9v9DUSVkT5FRDxUwNV4zxU2agljyajY0uaY5poCGU5q4D+5X6VRkq6v+qX6VcQGycqKqHmdPqKtSdBVb/l4T60xlyP77H2qKfripIur1HP94UyRN+xgD3ok5JNOABxxTZOppMohj/1pPoKSbgGli/1jfSmz9KkYkH3l+taXes2D76fWtLuanqWtipdGqZq1dcmqoBPaqZCNZIwnJ5NSI4z2qNnRQSx4qt9sQPhIvxNeVKbluapGgWIHTj61Xnto5/mX93J2daQSCTluKkXymGCoNZtJjvYpIs8bEOpVx0dejfWuf8U+Hv7SU3dkvlX0Y3Oo/wCWn/166w26f8s5ZE/HI/Kq9yJIlzMNyg8SJ1H4VKTg7opTPPtI1Zpv9HucrOnGSMbq37e5ZSNpwwpmu+G11Jvtmn7VuxyQOA5/xrEt7+bY0UytFcLlSrdj61pKCqK8dC7pnRanewX9p9mu7dJnA+Vz1X6GuFiTyLyNriFxGHH3lIBxWwskqOPmIcc570upXM9xp5WeVnAYEbjWtGUqehEkdHY6hb3Y4YBiOhNWtpXGO1cTArJtZTW9peoTGUxzMPLC8Z616VHFOT5GjlnSsuZGxNEkyEMoI9K5/WdESdS8ShZFHGO9b+9SMg0yRA6kdM967WrmCPOZIXjkVSCGzjFb+lIfICN1JzTtctfKmjn2/wAQDfWpLTKyg4wCKhKzHe5pxTNalWY/uydrH+6exrB8byrHqGkzt0Qlmx7MDXTRxLLEUYZVhg1SOk2mooseowiZrZiiZJ6VomluIrt4+0kcqty30T/69Qv8RNNX7tvck+4Uf1rSTw7oynjT4T9QamTSNMT7ljb8/wCxU3h2HqYbfEaz522Ux+rgVGfiKCP3emOT/wBdP/rV0yWdmg+Wztx/2zH+FSLHCv3YYx9EAovDsGpyJ+IF03+r0o/iWP8AShfG2rvny9IB9Plc12Qfb0wKPOA/iH50c0ewHP2ep32o2DS6hbi2cMQECkcY681SuCcEPyD0NbWoSBpvvA8Vj3ABOwjHvU7jMG5QKzbW4qBDuHPUVdvoSAWAwV/UVnxsPMYdiM0mBZHMLcZrOh0e91/WvsemwGSXALE/dUepPYVr6fC91f29pGAWlbB9h3NepabYWWlWwj0+JYlPLsB8zH1J70hmDpHww0ay09F1KH7XdkfvJC5Cg+gHt61h+JPB/wDZ6kwrmLPyOB0+teipfI8/kyfI7D5T2b6UsyLPE8cqhlYYINKUboIyszyPT9C1LUoGe2s2cIdrMSAP1q7b+E7svi6mWEdwOT/hXd2kz6TMLG4OYGP7h8df9k+9Gp2m1vMQcHms+TQ052c5aaFZ2YBCGVx/E/NXgBjAA4qcRFhmmiJs8g/jSsJsiCc1fsQj5gnjSSBz86OMhgRg1XCVbsxh8mqW4nsLdeHNJsdrw6fbCNug2dDUaW9lF922tl/4Atad6Bc6fNFKMhkwnPeuan0S4itZpNqkojNjPoKuU2mZpJlS+1q3ubiS3tUVEhbBZVA3H8KXRYxeavBEMYLbn+grmrSI20KqW/eH5pD7mur8GxZe5vG/hHlr9a15rIlK7OqupBLckk/KvQVHGd8vFVpJcyEZ6dantTn61hc1saEalm56U24vBzHGeB1NQXd2LWHaG+duKqxA+WCfvN1p3FYtR85JqVWqEMOMVICKAJQakU1CDT91MRODxTtwqAPikL0AWN9MkmAQ1A0lQuxY0XCwpk3E1C5yCKUjFRseaRRDH8klaMBxMD2rOar9mdxU5oQM1GA28EGq5OGpzrsGelVhKJHxnBpkkjPjJPQVR8/ziSPujoKdey7YsA9aq22cketS2OxLLMIo2kwSF5IFed+NPFK6jDDZxxyIiktIp6kjp/Wu/wCMFWGQeDXkniqKSz1+4i27lB3L9DU21NadrmU75UBuc1D5m1cdfX2p4kYgAjaD6io3B+b6VZs2PwMZyB7Z5pNhIJBPtUQJyDkHil3MFPHU0E3FBO8cZIFMbdjOKer84PBA6+tBkDA9B7UxWRGQRg8g0NITjd1qRiNvPWmqAT0oFYZkdqUMKcQM+9LgBSQeKBpHS+ELRpBdXoXd5KcAVgXVw1xcySP1ZiTnrXYaRINJ8HSynh5c4zXGuN0rMxBbPNIIpu7FRxnpj6d6cSrEKuQOuOtR+WM4GCT70isI92zg98UF3a3NXQ9Tl0bWLW+g4MLhsA9V6EfiK9s1i5ju1sp4SDFLHvUg9QcV8/KzEMNteoeDNXbUfD8FrIcyWRMefVScj+v5VnNaESXU6iPoKmqBKlBrIhjqY9OpjGmhEMpxx61e6RqPas+Q8itE/dH0q4ARyngVWXm4SrElV1/4+FpgXIej1DN/rBU0J/dsfeoJcmQUwJAORUch61IDzUT9DSYyKL77U2fpTour1HOeKkB1vzIn1rQzyaz7b/WpV4Hk1PU0XwlS5PNRR8r070+5PzUkQ+T8acmREa7vOcu2B6DtT1KJ9apG4I71G1wT3rybG5otN6GgTH1rNE5p4uOlOwjWjuCOpq0s4I5XIrHjnXjcQKuwOG4jkUn03UhBLbRs3mWrBGHVPWsXxFpH9rWLTW6+XqEI3KR/GB2Nb7IknEgKt2YdfzqtK32dhvfk/dY96Sbi+ZFJnBaRex6juhm/dTpxzV2aHywyTKMqRn/GjxNoX2e+GrWR8uOQ/vAOiP6/Q1dsB/bGluGUecgK7h2YdjWslpzI0a0uVv7PKx74+RjIFNhjbO4jGeK6+ws0ksU3AK6jkehrDaZLm5lhljCqT8hXg0UqijNNmUldWCCTAxnkVbR9wrLmils3Bb54j0cdD/gamiuOBXuxqRkrpnC009SXVYBNYyNtB2rk1nWoEkMMhkU70BArRmcT27xluGXFZdmAujwN5eWiGOOvBxViNq1OB06VBfzS2rM0YU7sHmm284aMPgjNXVjiumRZBkVM78ug42vqY5vrs9DGPwprXV6w/wBcB9FroV0+2X/lkCakW1hXpEg/CuS77m2hy4a9Zsm5k9MDGKd5dy/WWYn6muqWNB/Av5U4ADoo/Kld9w0OVFlcNyRKfxNKulTE/wCqf8a6rPtRmlqFzkbm3aAiKRdmRxVBm80GGVtsi/db1ro/EcO6OKUDkHaa56SNbyLC8TIOvrXTT1RnIzpxLGSkwyD3rGuSbe4X0z1+tdAXMyNFMDvTpjrWNqFo5hO192OVPcVo0Tc3PBS79bklK58qE4J7Zruhclc49a5DwRbuLKe6wAZDtAJ7Dr+tb7SSKSUAz6N0NZtlli8JuoWWFsXEXzop65HpV6yv/tVtHNnO4AMKxzNDckLuMFwvKhzx+BqXRZP9Int5CEJO4D69aE9RNaEHiJ3ubjyxu2pyo/qK0NE1VdRg+yXTDz1HBP8AEPX6+tTXNot0jKRtlXhWrkdRhuNPn8yPKOpyCOxpPRjWqsdjcWZgAOKrEZNWPD+uReINNaOYbLqIYdSMZ/2hWJfapcRXbRRWkoVGwzlcDHrmlK1rjjFt2NMRgnirtlBuccjrWVJeSpYtJAglnx+7jJxuNT6Baav5jzatPGoYjbBEB8n1b/CiFpaileJ0UtmDGDgFk5FYOu3v2HSJpP4m/dj8f8muniPy88Vxnju4S3tlgx/rWDfgP/r1bV7GaZwk8xyTnHNdd4TV00gsRgOxYZ/KuHlJZwg53HivRGT7BYW9pHwEjAb8uaJvQqKJYX3ysTzk1dWTyUyKyI22lTV+aT5AB0xWJdhpJuLgbjkZq9mqNtwSTVoNTAmB5pRKfNC9sUxeuTUYfM3WmIvq1O3VADSl6oCQyU0yVGXpjPRcLExkFRNOATioy+ars2DmlcdiyLgE4pzcjNUjzSpOV4PSi4E7VLa3ItyS3OOlV94emHrRcLEst9NNKW3EL2FSwsJB8xO7saor1wKv2x56dKAsRXh+ZVFPtgdx+lQXJJuR71NG20E1Ihjt87fWuE+IltJFLbX0S/Kw2Of5V3LHJPvVHWLBdT0qa3KgsRlM+tBcNGeStJvAwoGR0qq5HzA5HHpVmYNDM6eWVKNgioXuW2sCB+VUdErMqq+09sVK0iFVwACe3pUPV+aeVGV6dKoyTY84OPWkMfUDBpChxnOPSkBPGMGgr1FEZOccinrEdw6gVGHO9j6cVIjnJyD0oBWEEZ/2s/SrEOl3M7xBIpCrsMmm2v758NnAGSa6Hw60tzqqLn93GNxqb6g7JaFjxYv2bTrSyjbCpjcBXIhWA5J5rodYuJL3UpvM6A4Ue1YEhMUjIScg8Gi92KNrER3Z9aVSFU56k0hcNknk9jQq7wOOnXJqhk0bjOBgHrk11HgC82a1LbkgCaLIA9RzXLIirzkfStXwvOLTxJZycYMm0/Q8VEtUN3aPXkNTA1CnHHpUoPFYGQ4mo2pxNMY8UCIXOXHpmtJugrM6yKPU1pNwBWkNgIpDVdT/AKQPbNWJetV4/wDX/QGmBci/1R+tQucyCpoz+5qBjmYUxkoqGToal71DIetJgMi6PUU3WpIujfWop+tSBJbf65fpV0Hg1RtyBMCT2q4rAhuan7Rf2CpcH56SPOyknPzmiM/IKcggrmO0hxTS9NY1GSa8w2JBJinCSq5bFORkPB4PrQItLJk4PI96d5MUvVSp7FTiofIkA3Jll9RQkm04bIqbCLcf2+0+aCczJ/ck5qxFqMN6rW90hiY/wt0J9veorcs3+rdXPpnmp5Y4ZQFuomRuzEf1pMNh1swjk+zXIV4pMoQ3IYVg3sY8HeII7i3DNpt6NssZP3D6itaa2cRBN4byzujkp99ENdszYEhSVyshGQDTg+XR7FRZbadoCyAEGVCVb3xXOaYslzbssnFxbsQ1WdNuLhbF7G/P+l6c4Uk/xITwfeo3cWXio7Vwt2mfqf8AIq4QV3EpLc2I12gEqCrj542HBrL1Wx/s9ftEO5rdj/3x7GrpvfNtV+0L5FwG+VQDg/jWhY3C3FsSwB7Op6GqpVZ0JeRzyipo5OO6BwcnBpLWTbbvH2DsOPrUut2KWd+6QLtiYblX09hVOzleSGTYw85HOA4wDXtQmpx5kcrVnYuRq0WUY9elXLS6BvY4s8isJWljnLyzB2Jq3aOx1WJh/dJP4VXkB15opqncgPqKdXIzQKWkoFIYtGKKKBFPWIvN0yT1T5q5CWN1Ikh4YHmu4mTzbeRP7ykfpXF7tj4PrzW1JkyK1wTMguIlxLH99fWs6/hDxieLIVuQR/AfT6Vs+Xh/MjIPYgd/Y1VmRbd2wN0EnDJ/dNdCMy94abOjR8fMGZSPxz/WtcYbgROw9VNZmkPaqqWcYdmX5iQcDBPWt54IEX5PNbP8JwP61hLRmq1KrRQuuy4jmVT3ZM4/Ks2/ZtIkjuo2MkYGMg54rSe+t7NtvkTK3c+YMfkc1Bfz29/YyokbK2MjcanmRXKzWs9chu40ZWVDgcMec0anAt7bMrbQ2ODXEWe1oRnlxxnNbNndPCD5kpYehpqQuWxR0zVp7O7lRXBfaQjds9s+1akD399aq2ouoc8tHH0P4/0rmb5ytx8oA/3a29IumaIFm4x0NZTbWxrGzL9y3kwqNvzZ/Kui8N3f26xO9900bEN7DtXJXl1uPPI9a0vBlxJHe3ITmN1GfYg8fzopPUVVaHcqAB0rE8XaKNZ0KRI1/wBJi+eIgZ57j8RW1mk8wZxzmuo5Txrwvp/27XkMqnyrYeY4PqOAPzrtdSO64B9RV99HtNN1G/ngGDdMHYDoD7fjzWfe9Fbr2rOZrErdWAq0x7elVYuXB9KsDmsyiVGC1MriqjcCnQPl+elAF4vhCagjY7wc02eXsOlRq3TFMLGkXHFG+qokyB0pfM96dwsWC1IDu4qItkdaj87y+aLgTsCDUL9aclyJB1Gaa/OaAGZFNYZHFIeKVTmgAV9pFTHoDVd1xTopeqMaAJEOH9jVmKTGe1VH+UZPaoZJ8RNzQBNK/wC/ByCDU249Kz06R/nV3NIQ4mlQ/MKYTQh+YGgDgvGmjzQao08Ee6KX5sAdD3rkZ4pVQ+ZEyZ/2a9h163NxpjsgzJH8w964cagCMMoPqDRzWNou6OIBO/GafuO/tmuukltZMl7eIn1KioTcwxj93DEv0UU+cnlOejinkQ+XDI2e4XNXLPSLq6kCsgiH95+o/CtQag2MA49hTFvjGS2CSKTkVckn8P2unBXuC8ue/QUn9naZcD90rxMO6tnFXYtSgvrYw3BwSPlb0rH1O1k0sqVyQ/KupypFLVlItror2LGaKWOWJl6MwDCksdSNk83loq+apXI7VjG8uJMAsQM9QKsQqZlLY6CnZiaJVmLORITuzyT3rOvVzdNjpWkAG+8OlQ3toJbQ3MIyYziRR296EyTKfAxinqTtGPzqJmOfapFcKo7E1YJkg3M3UdKdA7w3EcgPKsG49uaYkgzj1p3mDJ/Khl6HucDeZDHIOjKD+YqasXwrd/bfDlnJuyypsbnuvFbIrna1MRTTG708mo26GgCJeZkHfNaT1nR/8fCfWtF60jsBDJ1qCM/vz9Kmc/Magj/1rfSgC4vEQqD/AJaip/8AlktVx/rvwpgiYVBJ0NT9jUEhytJjGRfdP1qCbkipo/8AV/jUEv3qkBVGW5Gat2yhYm2jHNVU5arUPER+tJblv4SrP941EEY9HYVJKfnOaFB2jiiQQMY4AqLdg08nim7d1eYajluohxKmR7U8wWc4/dXPln0aq8kLjkLke1Vyh5yuKANBLS+tvmt3DjsVbNSfbycLfWmfVgMGssb05RmBHoatwXl/jCkyD0YA0mBZWKxn5huHhY9A/H61dhGoQDCSpcxY+6xBqrH5kmDcafHt7sPlNSpLpcRHM6MD91HzUXCxaBiuUaJ0MDsMFD6+1S6XEYXCN94cfgKSO6hkXattdTL2LLz+dWIJIUm3MkkTMuB5gxmluSc/4pW6stQOpRDfbsnlOoHIqTWYle0s7/HMBDEjsPX88VuXIWa0lBCsrA4BrmLC9+36XfWDyDfFETEuOSh6fkeK6IlRZ1SvHcWySAI6OAw49aoODZ3ReMERSdvQ1W8LXf2jQYck/u8x/lWq6qysrDKnr7VM9dCLWZBqdql5pqzoMyxfMDjqO4rm4vLa7mUj7wDYPbjFdbZHZGpkYBF9R1rm9YslsNZWSNsRTpkDPIIOen4124Kt/wAu2Y1Y9UZFzbmCY9CvUGrNvkuhUcsNufapbhEmgOw/OvUHrVW3nmiXCMq4PLEdB7V6JidfaH9wAe1TVlaVqELt5BlUynnGa1M1zVFaRpHVC0ZxSUVAx2aKTNAoAcD3ridWTyNRmXHRjiu1Fct4nh234f8AvIDV03qSzDkV4QLiDJX+JaXHnRG6s/mkUfvoSc7x7UscvknIwVPUGj7Mk0nnWMhhmH8PY11RZmyP7W9shutMfaJRskAHzIOuKqya4kz4vELFe75z9c1K9rIsskjL5bkfMF6Z9RWe8c7sT5aSA9wRz+FYVdzelsakUthfAFrm4jx/003D9auxy2kAxFJK/uzcVzjOiIUaHa3saRLl06tkDtWFje5vlUkYvDw3cDvSPO4XBBBFZcOpiMjgj3rRgv2nQtswvcsOtF2iXFMpvuuZSAflHU56U9tQMGEh6Dg0xtSSO4KYXY3ynHHP1qDUbcxKkiKQW4KjkU7cxKfKW4L2e5uEhXlnO0AV6loOkRaXYqvDOeWb1NcF4R0g/wDH9OcMR+6U8Y9zXo2lTKbfY2SymtacbMyqSuXc0xz1b05qQstQSt8jlfTpWxkcveXM8N2+8khjkZ9KpSsx5zkGreo3XmHZJHtkU/pWaZDt68isHubJaFmDpmrCsTiqdsxaEE+tWopAGFIZYEZZeaiI2HirAlBHBqCWgCNmO6nK1RtSBqALAagvUe40BjTAso+Vpsi55xUcbYNTE8c0CK+NrZFWUfcKgbFLE2GoAkkXvUXSp25FRMtMBA3BqNiVNONNbpQBItydpUgGs+4lkE6xR4+Y9farJqIKpu0dhkLQBcjjO7n0qY8U0yA8L0ozk0AOHSlU4IoA4pO4pCLDYIweh615j4ktjpWsSRAYjf5k+hr0wngVyXxAsvNsIbsAbo22n6UWHFtHEtcn3qMzE1HjvmmtIi8Z5pqJoSb26gnNTW1wIpAXAKng1ntdY+6PzoiuSD85znvRYRryWAkRpLZwQedpPINV7jUpxZfZLiIgjoT3pIpXHMbYHtWhbsk0Lx3AWRaS0KRz4kwTwcY6VZtr6OGIht28t1HTFQyBUkcITtBxzULKCOoq7XBs1VuonBYOPeix1G4trt2gCsjcMrDII96yYUVnAYkVqwhFXCDFJpEq9xt3pkc+ZLf5HJyVHQ1QaFomCyIy49q1lfHtTxIG6gZqU2UkY8YXIx19Mc04tHnAJ+hFakkMchyVAPqKoTRPb5Odyk/epp3KR2vw2vtpurHflGAlQeh6H+ld6DXDfDmGIw3lxsUS7goI7Cu3FZS3MpbjiaY54pTTGNIQkPNwn1rQes+3+a5H51ffrWkdgIpPvGoI/wDWt9Kmk6moIj+8bPpQMu/8sh9Krr/rfwqw3+rH0qun+tP0piRL1zUEnCmp/Wq8vSkxjYz+7/Gq7n56nT/VCq8n36kZPbDJY4qz92M1FZDIepZvlUiktypfCUJj85qeMfuxVV2y9X1T5F6DiiQQOVhkWQEA8+lOTnI7is4zoTkSBXH61Zt7rfIA3Dfoa82xqS+dLG3yseKlXUZx95EYe4pkigyn0xUbuluNzfgKQF1L5WGZbOMgd+lNfUoj8ttbfvPrwKzd0lycyfKnZRVyAJEu5yFUdzSaAsRQXFyc3EzBf7gNatrBbWibgqRgdWauZuPEe35LGMMw/wCWjDj8Kp+ZJcuHu5nlOc4J+UfhVKhKQHb/ANu2MWQsxlYfwxrupkuuWtxGY5be42N1+Wudt5QoAAAHtVneCOa0WHihWNiK5EqhIc+Uoxk9a4y/D6e0V7bf6y2maORM43Rt2reiuTC+c/KetVtT0pr2Gd4CD5gzgetO3KwSsyTwi6pazxofkZt6V0W8Dg9fWuD8I6ti8NnKNsjM20H9R+YruVOQc8rUVE0xSXvD0YCQhmC99zHgCq19ptlfOku64ZkUjeq5GDUcqR/aUZzuUDox4FXI9aiRdsSmUjuOF/OsoOUZXiJq6OWNvidvKblTgg9xVK/tC8bKFLknO1Wxn8a1dXTbdm7ii8sSH5wrZGfWsuQCX5ZAGB6jOK96nLmimcko2ZPpVw9pMix2yHoW2v0H+8a68MGAIOQa5my0u0QCaMYb0wCK3bI4th16nrU1Y6XCG5ZNFJmlrAsKWkooAcKxvEkWYIZeu1ip/GtgVW1G3+1WEsYHzYyPqOlVF2YM4eVQsmGGVNI0DIRIjYHY0kkpB2uuDSJdGPAONvfPaulMzZaj1OYARXJQq3AkAzj61g3UVpHdP5ss8bZ6pjB/Ot9YzPGWjkgZMc5WsDVows/8JBH8HSlVV0XSetiCV7Uf6mZ3H+3jNRNNEx2xjJPYdTULQqxwFyTV+1WDT4/lAMndjXMdBNbWCIvmXR9xH6fWm3l/kbIvlQdhVa4u2lPXiqpbJ60kgbBiW+ppz3csCgiRmPYE54ojGeO9D2bvkhs1aRm2djptwfJR42O1gCOa6fRtSMU+G5BHeuH0S5S304JcMFaMkY65FLc+KTDn7JC27+/IMD8qpMhq56ybyBYTLLKkcY6s7AAVl2viaw1S7mtdPkM/lLueVR8g9ge9eUB9W8SXccLzPIXOFVzhB+FdhpeiXPhy0KM6s8hy7p930xVObFyo3dZg3KsyjOe9YuOa39OnW/smt5MeYo/Ose4he3kaPac571L7lLsCYVAKN5zQM45605I93apGSxSHIzUztmmLCVGaGIoAQ9KYOtPpvQ0ABNKDUe7mnA0wJAcEVYVhtqoDUqtxQArHmkzikI5ooEWEbIoYVFG+DUpYCmAxlphHFS7gaacUAV2GDTAcTj6VNKBVJ5gt+kfcjNAGiowKfHzUG8etSLIFFFgLB6H2qEyr61E8wYcNUaikFi2ZMgVneJYTd+HbuNfvBNy/hVsHpUpRZYmjb7rgqaaA8OMzFRuZqRDk1b1WzNhqlzat/wAs3OPp2qptz7/SrRQ5gtKE4AyOKbtO4DNO2tnrQUiSKRlPHK1ftp/3y4AOf0rMG4A8cUm4gcA8d6TQzQ1eDZIJAeG6is7nPWnvMxABYn60zdk0LQTGHIIPer1rcZwCeapk0K+xgRQydjZU7hmgE1VtrgOOvTrVvIIqC7h170MAykN0NFKVzwOppPQZ2Pw7gaGyvCQdjSDaTXYg1Q0q2Sz0y3gjGFVB+eOaug1m2ZjiajanHmo2pCH2nNx9BV9utULHm4b6VePWtVsBDJ3qCL77VPJ3qCL77fWgZef7g+lV4/8AWGp5PuioI/vGmJEvY1Wm4WrB+6arTH5TSGIv+qWqzn5zVgf6sfSqr/6w1IGhpwzG/wBaW5OM80/S2Rbd9zKDu7mob4jcxB4pLcqXwmc7ctk1a027iubCJ8SAgbTuHPFU2P3iOuDVSymkmjdiQuHxgZHYVXKmTexjG283pH+dVpnW0cAHLdlWrt5dEkw2x+rDtVd4I0tQ5HzDPJ6mvNidBasNRjurdmcbZEHKmlSAyt50vf7o9BWVZIFR5GHCg1b07WN1mwuCN6A7T/eHam432EWbq7iso98xOSPlUdTWLc3c16d0h2x9kB4qqZpL2Vp5zlj29KlxlcDpW9OmlqwHJIF4HSp1uACOapMCOlMyc8E1tuBrR3uCOauxXmeM1zql88VZiaReSe1TYZv+dkcVYsNQ+yXA3cxk8+1Y0MxI+bg1OW3LUyimrAVfEVoNF8TwajEP3ErCVSOme4/Wuyj1GN4FZT1HBrn8R6vYHTbtgD1gkP8AC3vTdHEqWTxXKsr2rmNx3HpmsZq61CWqDWdUZ9Q8pWIQDketTWl4SBkkVzt5MW1KRievI+lXrabCjmtYxSRKOl80Sx4bkEc5rIurdo5BswQx4z2p8FyW9jVguHXH61tTnysmcOZD7NtqYwok9ulaOmTOXeKQL6jFZMDNHLzgrWjbzBblNpPpzXZK043RyWcXZmtRmjNArkNBRRRQKAFp2cU2lFAHL6xY+XdP5sarDMSUI7H/ACawJoHtJircp296i8ca7LH4rWKKQmG1UIUHQk8t+NWrfU4Lq2VZwXRxlXHX8a6YPTUhjIx5R861bBHVSeKrazdJfQxygBZE4YAcEeoNWDFJC5ezYTKew649xS+WNTQrLLJAy8GMAbatq6shJ2ZzpODkVGzZPJqxf2stjMY5lx3B7EetZ01wkY5PPpXPytOx0cysTFqfEjTEBB+NZT3bsfl4HvT11G6QYWXaPYU+UhyOiis8DrVlLQ984rlP7Tvf+fmSmNe3T/euZT/wKq5SbnZi3C/eYD61HLLZQD9/PEPYsM1xjSSP96Rz9WJpAMUcoXPR/ButWlx4lFrFH8rQttkPqPQV6FcXdgtv5NzKucYI6kV4Z4ZkeLxFZPGxVlkzkemOf0r024s9485WyG5JqXoCVyWa+trWYGzdie57VMdagul23UWT03CsZ4GX3qLY3QCkXY10xI/ydM1fijVBk9ay7GXYdrHkirzyMV4pAPnnGNq8VXDZqNiSaVeooAmFDLkUL1qZUBznFAFPGDThTpECscUgFMAp8bc802kzjmgC0w44qLvUsZ3rUcqlTQIXNSjDLxVQvzUkUnPWmA5iVqJpyKsOu4VA0eKQhvnr3rLvdyX0NwvIHBFX3Wqsy7wB70xk/md1PWmmVmYLnr2ph4p9soLlj1FMCwqbFx3qQZwKZnJp4qRj85IqwvQVVBqwrcCgR5x8QrPyNdjuF4Eyc8dxXKDNeh/EW1aXTre6UE+S+G9ga8+z+NWmUhQ/Tk07zOOQMU0Y9etKFzgZBplajsjHI49qbxjvRsxx1NNwe2aBjjyRnFGB6U0gknnJ9aBk55FAC7AKNn0pAT0pwBPHFAWOs+GsUcnihopo0kikt3DK4yD0rs9Y+H9jdIZNMJtZuuwnKN/UVxnw2O3xfGGIw0TjH4f/AFq9cIwflJFZSdmFjxe+0u/027Ntd2squDwQpIb6Eda1ND8PTXdyk1yrRQIQTuGC30Feq+YQPmAIHNc2soaViTjLGpciS6hAA7cdKkzUCn34qTNQIfmonNLuJqJ260AWtP5mb6VePWqGmHLyfhV89a2WwiCQ9ahh+8T71NJxmobf7x/3qQFyXhahj6tUs3AP0qKLnd9aYx5+6arTHg1Zb7lVZ/u0mAH7g+lU2+8att90fSqZOGNSBl6jKy3eASML61sx5+wxZ5+QVn3WlXVys14pjWFBglm9K0MYsohnOEHIppDb0KrkCJyRkAEkVmNescGFTEhH3c1qK6R5Z13qOo7kelYtwJZ52aCzkSMHCjJ6U0IhWJYl4qO9G23RPbNWSuWA9TVe5Hm3BHYcCvLR0ELfudLfPJbisvygbI+oNauoDbbrEKpxIDZSD3raLEygpIUkdqlhlEmR0amouGI7VBIrLJleK2TEWmGOlRcA5pY5A4weDQ4HYVQxVkFTRy1SJI4FKshzTsBppIQOtWopAw561kRykdTU6TEHrSaGaow3Spftc6tO6nMssIhYn+IZ4J9T2rLW72nrT1vATjrScbgZNyZEvGMiMvPBIq7bTZA5rR82OZSsgDD0IqrJp4U7oPxWgCxDKQQatrPxzWYhYcd/SrCEkd6ALnmLKCuSM9weakiuvskkcU10jZIKB+G/PvVCJisoz0qzc20d/bmNhz1Vh1BrSFRx06Gc4cyudlnIzSiq9nIHtIsNuKqFb6gVPTMdhaXNNzRmgQ6kZwis7dEBY59qM1W1I/8AEqu/+uLfyoQHieoXTXmoXNw5y0sjMfzq7ot+iA2sxxubMbHoD3FZBPC/Smnnp19a3S0JO4RGB3hghTq3SlfWZMsVdHMY6EVn2V2LvSI3kbLqdjqO+On6VSKNPL1IHQEVSbQrFbWNUutQkQTvxHnaAMAZ/wD1VlHJOT1q3qKhLt0B+6cVUNG4BRRSUDFooopCDvS0maKYGz4UjMviG29F3Mfyr0u1mNvkNzG3Y1wPgWPdrE8hHCQkZ9Cf/wBVdfJIzcE9KyluaR2NKQRn5lPy1Qmu4kJxn6VAJGxsLHFQyRgjIqRk8d4JJCY+CK3tPkS5QAnLdxXLREKcjjNa2mu8MplHQdvWmBs3FpsyVFVdmK2o2W5gVhjkVRuYfLNFhXKnT8KXzTjrSMM0m2kMCc0UYxRTAXrSGnDntQVoEPhk2kA1YZQ3aqWDnirUMmRg9RQBDJDyccVHgqetXmQGoHj68UwCGQHCtUrwg8CqhUqe9TR3GMK2frRYQjwD+LiqE0Wxhg8VeupCGBHQ1kXNwftCAk7QcUDJH9qswrtT3qtjcasRnAFMCYU4U3ORQDSGO61KhqHNSRnrQILmCO6tpLeVQySDaQfevHtSsH0/UJrWQYaJiPqOxr2ZeWFea/EBVHiXcmATEufrTQ0c2FO04NJ8wHtSq/504Nz2NUWhpJU4xzQHOR1xTzjow59aQLjOKA1G7/pxTlcEU0gHgGnBMDtQGoBhuHA5qTeAe1RhBkHinhAT1FBSubvgq5EHi7T2yOXK/mCK9iacA9RXiegFIPEOnuSMC4TP0zXtDABulYz3ExztvRgxyCK5dEe3ZgjAqDwDXSkcViMmXP1qCWJHeuh+eI/hU66jCeCGX6iocUu0dxQBZ+22+3/WgUz7RFK21HVj6Cq/lxsQrbFz/eIFX7W1giUmLazdyKaRJY05dhY+tXSOarWZyz8cZ61Y71oloBBL0NRW/wB8f71SS9DUFrMhuPKDDfnOM80gL03Q1FD900+Y8GmQ/cNMY9vuVUnNW3Hy1TuDSYBIcJ+FUiQWNW5fun6VRdggJJxUgaV59obw2kdpGHkkOCD6ZqCUbIFBGCFHFXtNn22UeAOVyR1qjdEkdPypoRnXI3Wko2l8qRtHWsiBEWPDWcuc/wB810enBXvY1bBBPQ963XsLRmJ8lB9BQnYZw6Dqx6KKqKCTk+tXSMWp9WNVZF2R+hzXmI6ClffNKB6U22X/AEaUUt180mc+9PsgfKk9K0QjN24Y0y4j+UGp3GGJPAzQ6h0rRMllBOG45NSk9jTCpVvapSu5c960TAgYdcVHnFS5GD65qGQYOa0TKAPjPNSLLkcVWI9KcpxTaEW0bdxzUm1l5FU/MKnI4+lWUuQUwx5pDROlyVPNW47v1NZjMD0piy7TSsM28rNz0NINytz09aoQ3QJ64NX0mV1xxSsBYSNSCSc1LEStV0ypyKkEmOtJgaNteNbSB16Hhh6it+KZJ4lkQ5VulckCzdOlXrC9ayVwxyh52+lVFmc4XOizS1lQa3BK23Iz6Vpg5AqzJqw7NV9SQy6TeRjq0LgflU2aXAbKt0YbT+NBJ4EOcfSm5xVzVLX7Dqt3b/8APKVlH0zxVI810LYkkiuJbckwuVz19627C+S9ZYwAsvQr/hXP9qdEzRyq6Hay8gigCa6bdcyEnJLGoDT25JJ9aZQAhozSmm0wFoJopKBC0optKKAOs8CkLNenPJVf510szgMT3zXBeH9QbTtWifdiOTCSfQ13s4UyNj0rKW5pEgLnNN8zPFKRSLGTSGBXkbeTW1AmyNU9BWZZx7rlRnJHNafmBCc0mBpaZctDL5bH5T0rWnh86PNc2kocZXqK3dNvN6bWPNVEloz5Iyj4IpNma1r2zEg3qOapRxNvAI4FDQXIBAxXODUZXBraRAy4wKo3NvgnApWHcprxS5pQMHFBFAxOMU4HHIplOFAixHJng08gGq4GKlRu1MAaIGqzx7KukZpjJnrQBT+8Np6Gs+7gJUjHI6GtORMdKjYBxg/nQBmwOXwe+OasqcVViQwXjxnp1FTlsUwLCnilqBJkGAWxU45HFIYuamTgVAAcipugoEOL7a868eW1xHrCXUkf7iZQEcdCR1H1r0BjVDXrFdU0G4tXGSqmSP2YUwPKRgjHSl2imcjHt1oyaoscQMmhR1+btTOuaAxoC44kjvS87QKasmOuKcZM0DQq53cYpQWJ6CkEmO1Ksg6kUDuT2rvHdwup5Vwf1Fe7v1rwdXAkTBGdw/nXvOQQpI7Csp7gxhPBrKI+Y/WtV+hrPZCGPHeoJZFtpSlPxjtSgHPApCM/UrSKezkM0YbYpKk9jWE9kiuSryo+B8yyEVZ8Q+IYrO5/swiVZJFHzoBjnsc1la7qX9nXSKrou4fxKSP51rFaCudv4V3jT5N8jyESEAucnpWyTya5/wAEXJu9AExKndK3K/QVvnqaYEEp+U1Ss1J1UN5KgbT+87/Srkv3TUFj/wAfWe2DSAuzHg02H7lE5pIj+7FAx7ngVTuOv41ac8Cqk/3h9aTASXhSayL1SWRgzDBJwDwfrWtPwh5rD1K3mufL8i6aAqTnC5BqQNa4vxYaKHZ2jJTAfyjJj6gVza398YC/2yJ065KFaW31DV4W8j7ZHKmdo3RgVPcrdgfPFC/sOM1SEzQ8NTzXN7G0zRsuTtaNsjpXX8V53ZaxdaTdxl9PCpzgqQQfwrZXx/aYxJp96GBwQFH+NKzAqSIPkX0HNUrz5QBWjjdKzdhWZesGY4ry0dRnycnr2qaxA2yVCScmrFkMK+a0JKEw+cjFOQAr0p84w5+tNQcEVaYmUp4+aSMnGDViZagAw2apMRFKgBz+dNmhZUEi8of0qzIu4dKdbyBAVble4NaKVhXMpiKYXxWreaUTH59t80Z5K9xWO8Z/LtWqkmFxwfPeneZxUIBFKOtMLk6yZ707INQCnilYdyRTg8GrUNwR1OBVIGjNFgubcN2D1NW1mWQcEVzglI5BqaO7ZDxUuI7nTxzYAGOKc8o2kYBzWPb6kuAGP51KLoMxK8rSsNGppb2lrOXniOSeG9K6lHDoHUgqRkEVw4m3KcDrWv4cunE8lqxPl7dygnpVIzqR6nRA5pwPIqMHmnbutUZHjXitSnivUlP/AD2P8hWPW/43iMfi+9z0crIPoRWBW8diGOhhe4mSKMZdzgCrM2k31s37y2cgd15H6Va8Mw+dq6uRxEpf6HoK6mdwI5C5/hPFJy1HY4NjxTSKdJy7Y6U01SENye1FL0opgJRRRQIM0opnenCgB2cV6NaT/adPt5s53xgk+/Q15yOa6/wrd+dYPbNndAcj/dP/ANeokVE3FTPXpUFzc7B5cXJPelklOCAMCqxG1WYj8ags0PDhMmqOHOcIa2ri3Ic8da5LStR+wXf2hjwTg12drewajGGib5scikBT8tkOR0qe0uTDJuFSvDj3qrNGVbetCYHVWt0k8Y55xTpIVAygrmrS9aMg5IrobK9SdOTg1aZDQsfBpLiPIJqR1AYEGpAu5aYjEljIaoiK1Lm2JGcVQMTA8ipLTIKUGpClREYoAlTmpAMVAjYqYHIoAeGpSc1EDS5oARgDnNV2jweKnJppoEZl9FtMb45H8qi8p5RlGxV3UFJgHHNVrLlWHpQ9gKADecVY5wavRTEMB1qO6gMTGRQSp6+1Nt5ApB6j2pp3GaasM57UrSccVGrK4yp/OmHg0CHbyacp45PGKjBGaeo3EUBc4LxJ4PutKWS/tyLixJyzD70WexH9a5tSCccV79a2cN3YzWlwoaGaMo49jXiGs6TJomtXNhKQ3kthWB+8vY/lVIqMrlDIz2pdoKkj8qXyx0OM+1AhwMc5oNEhgVfQ07YB1zntR5ZPrSshDdSRigQ6MKTg9TS+WCRTFB3dccU9Ed2VU+Ymiw+ZJXZLbGOO7iZsYWQE/nXuxYPhhyD0NeIxWKqf3zgk/wAIr0/wtro1CzFtNxcQKF/3h2/KpnB2uYLEwlPkRvH7pqmepNWnf5TVTJJwByaxNWKF3EADJNXIoBFC3GWI5zSW8IUc8k0658z7K4tjGHH948CqSIbM6dLR59jJE7gjcGUEj8apatpOmXbr9os4ZDj7x7VrIJFV/MhSTOMlBg5+lRxxx3DsslqQo6MwxViDQbK3sNNENpF5UW8kLnPWtA96bAgRQFGF9Kc3egorS/dNRWH+vJxxipZj8pplhzI30pATzUR/6oUk/T8adEP3Q+lAwk7VTl5cD3q5J2qnLzIv1pMBk/Q1nTfe/CtC4+4az5QXbAx0qRHI2evxz6rHB5Dqzy7Qc5711k5+Y/WubtPBdxY6lFeG7R44pN+1kwSPrXRzMGOR3qgM/UGzLCD6Gq+Bk57mpr85njHfb/WqTgk56UAdDnELv61kTfNurUuDssx7msyJd+a8uJ0sovwxqzZj7x7moJhiQ5HFT2WduavoIguVxIfSol5FT3Ay5qIDGBVITGOuRUDJg1aYfKaiZcj3p3EQYOOT3puCG4qbbTdpBqriLGnT4kML/daq13ZJ57KV+hpejBhwauyYniSQdcYNO4mYiaTLNKyRY3gZ2k9aqT201u5EkbKfpW+FywZeGFTzkzIrnkjqDVKpYRymetLk1172drPbhmt4846gc1gtFbDVI43TbCW2nmtI1FLQCgG4zRu4rpToVm2G2soP3hu6H0qzD4b0+aSLZHLtyRJ8/T0rblJ5zkcikLEVpeItPg029KWxbYBkq3P61j7zx6UrFXJlJ9TVu2nKHnODVFGBGc1LvHBpNFJmyrtjKtipILqaG6jdD86ng+tYoumXr0q3GRcRlY5MP1GTU2Huekw3CzxLIhBBHIB6HvUm7npXL+DvOC3IkLbQRgGuk3UzBrU86+JNvs1y3mH/AC1hGfwOK47tXf8AxKhJt7G47KzIT+AIrgegP61vHYk6bwlBtt7icj77BB+HNX7ti9tcsMgIhwak0O2MGi2645Ybz+NLeWxXR71uCfKPP41HUpbHDAUh607HFMzzWhDDNJS5FJTAKQ0tJQIQUopB1pRQAorX8OTPHqwRScSIQfw5rIrU8OgnWIx32t/Kk9ho7ZCrKM96z7+5D5ijGAOpq5AQtsC3UEjFUZI0YnPHrWRZRCl9qjJycYp+ualPpNtbx20jRzMd24dgKuxyW9qm/BZwPlGO9U9egN74fE55lgfec/3Twf6VaRNzsbHWRPaQtOwYsgO8dDxVwSRyrlWBHtXlOn39xZwr5Uh2nnaeRU8mvX7yAxTeSB2SpcR3PRpVC8qeKSO7eIgqSPpXn0XirUoJCrSrKMch1/wq4ni+TI3Ww98NRYLnpEGsFlAc8/yrVs7+KXjeK8l/4S9f+fdwfQMKhfxfcRSBreMq3fJ4p6ge3/K47Gq81sCDxXGaF4qe8sklJw3RgOxrpINet3AWSQKx9aLisOeDGeKha3Bq7JcRsuQRVdpVHcUikQC3201xs4FPkuAo4qDfvOTQA4Zo7UA0UCGk0g45p+zNGygCtN+8BFU7YbJ2X1rRdAKp7QLtWHRqT2GTbcgggYPasy9tHt/3sOdmfmHpWwFzUgjz1Gc1Kdh2Me2l3qCDVkNkjd3qLULWPTgLhH2Ru4QqexPSmJc9M4yP0rVO6uSWtmKkiADc9KfGVlQMpHNK7xx8swz7VIGxa3KwW7euODXmXjXw1fC7l1e3P2m2l5dVHzRfUdxXWC8muZ/KX5UxWjDOYxgnK96dxLQ8OUntUnmkJ0Oc13us6Jpj6hIv2cRhvmBj4rktW03+z5l2sXhflTjkH3oUkzdXtczt/wBac0mDgZxTo4jKQq9avpBFbgNMcv6Vai2Y1a8aa13K9vavLhn+WP3qw86QDbCBn1qKW4MnyjhfSouPWtEkjglOdX4mKzszhiea1tK1OS2uY7iF9s0R/MelZKxu33RUscU0R3bGI9MU79GTKne1uh7DYX8OqWCXMR+Vh8wHUHuKo3V3eWUpdY43hLAAg/NXJeF9ZXTb1RKzC1l4kx/AfWu81mzSOwiuIpQ6PKmMdwTXPKnyu520a3tI67lC38STIT5thO4zjcnOKsi9sGDyKJ7eSXlz0o0izluI53i24EmDk0mu2NxBpUrsoCgryD7ikaDxPAIGWG/KA/3+T+tWraaNo/llVyD13CuZWEy6XeyGMsEkUbiOnSnaZpMN1bPLskyJCoKk9qYjrLaTeuG4IP51IehqjpVoLWIgNIc9mPSrp6GkUirP9003TSDLIM8gdKdN901kw3s0V1Jm0l2qcB1PWkM3JxjNLH/qxWPNrC7grb0JOPmWtiP7i/SgAkqlJzKtXZapOwWZSegpMYy54T3rOJy/vmrl3cRlSFbJPtVDpikIsXTkw7QeWIFVp1CkY6VHPc41CzgH/LRyT9AKmuPvCmBl33N0vso/nVN25H0q3fN/pY6fdH9azpj8/wCFAjob7AjRB2FU7blmFW71tzN7cVRtTi4xXlo6yrcZ8z6VPafcFRXY2ufrVi3+6tX0EyC5++RUA71PcDEhPrUR44pokbxt5pjLjmpOOeKaxpgRBRSEZp7fzpAO1MQgTKgEc1JA+zK/wnsaYMEUdaAJdm05BqVeQeOKiBpyuRQJotRNtTHGK5rVYyLolcg5yK3Vk2496z7yMSS896uDsyWaTXKvYRMMtJLjCg9/8K0bBZraJtzKXfk+grm4n8iRGOSqkHFVdR8UveP9mskeLnlmbGfyrsjLmRk42Zu+ILcX0TpuUO643HtXJ3tnHatHFBJ5z4wwHPPtU5guBEWmuWPGSAam8Iw+Z4jg8zDbQzc+woZppYyOp96dlsdc113izw5DDFJqNqRHjmSPHBJ7iuRBpAncaXfjihZ3XIbj3qUKKc0SsuKLjOo8IauBcG3lYESDCn3Fdc7qilmIVR1JOMV5bZ7rKQSockcj2qe+1O8v5D9pnZgDwo4X8qFG5E9Da8Z6pY3+ktawyebMjBwUGQMdefoa4S3iM88cK/edgv4k1r4HPoOMUeGbVZPFEKNyIyXH4D/69aJWRmdubcQxpGBhVAXH0qC/i2aLdrwN0bYq/dDCn3qnqX/IPnH/AEzb+VT1NOh5mfu8VH3p/wDBTM81ojMO9FFFMBKKKKAG0ooFGaAHCp7K6eyuo7iPO5D+Y7iq+aUUAejwSxTlCmTHKoZWFPnhRUbjtWB4Uu3a3kgbkRnKn0zXQSfOpBrLZloyrgBuFXp6Va0yzN/HLDMcRbGVj+FV7mXyTtA5PeoDqc8GntAm1UYEHA5polnPhNihf7vFNKgEHvUjDFRmmMr4YuSOfpThx1FTLheAKCA3agQxOtMY5lapvLFRbSXODimBa0/Up9Ln8yE5B+8h6NXa6brFlqUeUOyTHzI3UVwGw+ooVnibcrFSO460mhnqkd+IwFDkjsDU39obu9ecWniO9twN5WZO2/qK1oPFsOB51q4z/cbNKwzsxcbj1qVZc965uDX7aUArHMPqB/jVr+2oo+dknPsP8aBG+GNPDmuf/wCEjgTkxykfQf40x/GVnHG7fZ5yUGeg/wAaBHTh6ZJMsakuQB6k4rgLzx1fT5FpHHAmepG5v8Kx77Vb7UVzdXMjrj7oOB+QosB6YXlnGYx8h/iNSRWwVgzEsa5zwRqrz2rWUm4mEbkY/wB30rr0GRn1rNtlIYBnsalVTx8ppwFPFSM53x0jHwjdEZBVkPH+8K57w7rK6pbJbyuFvIxjBP3x6iup8aIH8H6gD2VW/IivHA5jKupKsvIZTgg1rT2JkeuRW0vI3FPxqVrYqMk5964vw/43uI5I7XUFM6sQqyqBvH19a7WSdgu7t6VViUx8IES5xyamWUmqaM0g3E8DtUV9dm0tyyg7jwKTKWpmazMJNRbac7VC1TmjgvYvKuU3Ke+cEH61AzsWLMckmlVs5rF7nStrGPeWEunOTH80JPD/AONU3cuSWOTW9cOXR0PQriubztYj8K6acm0cFeilK5KqmTAUZJ9KvW+lu/Mgxiq1vcSwgbCv5VfbUzAgaQFz6VbZnGmXYbNYwNoq1FYTTyKkSEk9ABXPTeIp3+WBFjz3712/gBpLiJJZn3yGblj6Yqbmqp9Saw8GXczg3ASJG65610F3p/8AZuiQWglMiC5TGe3Na8gP2nhj05FZmvMfKt1B/wCWw/lRdjjCKdyXwz/x63BHQzGpfFJI8PynjBdB/wCPCqfh64MNpKMZzKTS+JbszaMYyvDSp/6FUplNGdbAjwdqrHODcL0+orc8Ex79A38czv8A0rCifb4Kv1H8V0P5itzwdJ5XhdWxyZX/AJ0AWHXbcSj/AGjTGPBpVJLtuOTmkbhTUstFWc/Iais+Q/epLjhTRYcRv9akZBcAEjcv5itBelVrjqKtDoKAGy1l3imTKq5Qn+IVpyd6oSjMtIZi3MF8AfKuEJ7bhWaZr6MFpFDPk4IPBxW/Llcj3rMuf9RF7u5/lTQitazyXWsWjSoFYB+B24rVmbLCo9HZRaXgKgvldrHt1okOWoYjMvGBvWB7Y/lVGVl3nNW7v/j+cf56VEtr52WDY5xSA//Z">
            <a:extLst>
              <a:ext uri="{FF2B5EF4-FFF2-40B4-BE49-F238E27FC236}">
                <a16:creationId xmlns:a16="http://schemas.microsoft.com/office/drawing/2014/main" id="{F179BE32-C2B0-403B-862C-64F48D78CFEC}"/>
              </a:ext>
            </a:extLst>
          </p:cNvPr>
          <p:cNvSpPr>
            <a:spLocks noChangeAspect="1" noChangeArrowheads="1"/>
          </p:cNvSpPr>
          <p:nvPr/>
        </p:nvSpPr>
        <p:spPr bwMode="auto">
          <a:xfrm>
            <a:off x="1600200" y="2219325"/>
            <a:ext cx="5943600" cy="2419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AutoShape 6" descr="data:image/png;base64,/9j/4AAQSkZJRgABAQEAeAB4AAD/2wBDAAoHBwkHBgoJCAkLCwoMDxkQDw4ODx4WFxIZJCAmJSMgIyIoLTkwKCo2KyIjMkQyNjs9QEBAJjBGS0U+Sjk/QD3/2wBDAQsLCw8NDx0QEB09KSMpPT09PT09PT09PT09PT09PT09PT09PT09PT09PT09PT09PT09PT09PT09PT09PT09PT3/wAARCAE+A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6Wkz7UVyG4tFJmigBTRSUUAFFFHagAooooEBNJRRQAUUUUANbvWcw/fN9BWi3Ss+TidvoKuO4PYcg46dq5LwN8uo6sP9ofzNdYn9K5LwR/yGNWH+1/7Ma6obMye52gpabnilrMYuaUUnSlFIBRS02lzQAtFJmigBaKSigBwpwpq06gQtIegooPSgAqCVQ7quPlByamBpjcNmmBV1pDJpExA+aPEi/UGtCCTzYI5P7yg1VvGBs5o+rNG2B+FO0ht2k2pzk+WM1L+I0v8Au/mXc0ZpM0VRkKOKWm5pc0DFpM0dqKBCUhp1NNAEZ+9Ugph+9ThQAtJTqSgBMUYp1JigBOao3mhadfkm4tY9x/jUbT+YrQxSgc007AZGhWws5Lu2SSR4opsJvbJA2g4rcxWVphze6gf+nj/2Ra16zq7jQmKMUopcVmMbimkVJimkUDIiKYy1MRUbCkMgZeajK1OwphFIohIpNtSEUmKQxMUYp2KUCgYirxTsUoFO20ANApccU7bSsDikykRgUoWlA4p6rmsyriBaeqU9Y6nSLParSJbI0jqdISamSGrCRe1UokORAsFSrB7VOFAp2K0UDNyIRCKUQipsUVfITzM59B/pEn+8aux9Kpp/x8Sf7xq5H0rNaF3Jx0oJpB0oNMCN+lVZKsv0qrLSAzrnvUWnjPmn3FSXR60aUmY5T/tVDNIk5WjFTlKbsqS7kYFOC1IEp4WmFxoSpFT2pwWngUWFcRUqVUoUVKi07EtipHUoj4pUWpMVaRm5HN0ZpM0VJYtFJRQAUoNFJQAZooooELRSZooAKKaTgEnsKyr7xLp2nttmuE3dwDTsBr0tchN8SNKhbakU8nuoFS23xF0Sf/WNNCf9tP8ACjlYrnUHoazpR+/J9qls9Y07UVBtLyGQn+ENz+VMmBEuT6VUVqFxE7VyHgw7df1de+f/AGauvjALCuQ8Jrt8V6wv+9/6HXVDZmb3OzBp2aZik2msxkmaUGosGlyaBEuaWog9KHosBIKKZupc+9ADs0U3NG7FAEgNOzUIc1n6jrkdi3lIvmzf3R0FJu25cIubtE1vbvQQQOePrXOo2t6j8ysLeM9D0qVdAlfLXN/KSeoUmpU30Ro6UVvI1ri7itYd8hz6KOprKbxEm8h4Cq+uen1qtJpECSON8rKvdnNZ91Zqi5UMAfU5rWKb6EcsNkzq7cLJZvMHEnmIfmHTp0FJozEaTbgKxwvb61zWhTubqSzNxLGpQsgU8ZHUY9639Kju006ExSxMhGQrpjHPqKiScZaofKuR6mjDdwzSNGj/ALxPvIeGH4VNmvO/FnnWviBbhgYWdFb5H64OP6V0nijV57DRre4tJNk0rqQSM5GMmt/Yu0XHqcvtUr36HQZozWP4e1G4vdDF5fugbc3zAYG0dDVSXxxpscxRUnkUfxqowfpzU+yldpajdSKV2dJmiqEes2Umnx3zTCOCQ4Vn459KsQ3lvcgGC4ikB/uuDUcr7FcyJ6TpSZxQTSGNJ5pwpnenCgB9FJmgUALiilooABS9xSUtAGdpfN5f/wDXyf8A0EVr1kaV/wAfV9/19H/0EVr1NTcaFpaTmmNNGhwXXd6ZrMZJSGq8l/BCCZpFQD1NVU8RaXJIUW8jBHrwKLAaBpjCkS6t5v8AVTxP/usDT2GKQyFhUZFTMOajapKIyKTFPNIaBiYpQKUCnAUhgFp6rQBT1WgYm2h1+U1KBQVytAJkKpmpkjpyJU6JU2G2NSKrKR4oVRUqirSIchVWpAKAKdWsYmbYlLWF4o8RN4egt3SBZjMxXBbGMCuab4k3ePlsIPxc1oiT0LNFedH4kX4/5cbb82rt9IvX1DR7e7lUK0qbiq9BTAzov9Y5/wBo1bjqlByW+tXE4Fc5oTikNJmg0wGOeKqynirL9KqzGkBm3R61Y0Zc28p/2/6VVuu9X9CXNnIf9uoNEWilHl1PtFJtFFh3IdlKFqXbRtoC4zbTwKUCnqKBXFQVMgpqipVFUkRJjwKWkpa0RmcwDS02lzWZsKKKikuIoVLSyIijqzMAKxrvxpodmSGvRIR2jUsadriub2aSuSHxJ0cvgR3OPXYP5VFP8StPR8Q208i9ycLT5WFzsqK5K2+I+mSyBZopoFP8RAP8q2bbxPpF3/qr+HPox2/zqeVoLmqKrX2oW2nQ+ZcyBQeg7mllvreKzkujKjQxqWLKwPFeP674hudZvZJmbCZwijoBVRjcTZ1HinxsNiQ6eflYEs2ea89mmaeVnkYljyT60jsWb5ic+9NGCfStlFIi4obvnHrSk92H0oRCe4p6hQcEiq0ELG21g8bEMOhBwfzrYsPFOqae4KXLTRjrHKdwxWMAO3P0pPM2tyDRZAeveH9cttctRLCwEi/6yMnlT/hWH4YGPGurg993/oVcJZahNp16l1auUkQ5yO/sfauu8F6gt54nup3KpJPGTtB6nOcCqi7JiPQAKdikApwrIobijaKcaaTTEIVFIQKXBNLtNAEZzSYb1qbApQKYEGZBSbj3qdhUeKBDd5GfWsjQ7VGM11MN8/mFct/Dj+tbIUE1VeA21w9xCu6OTmVB6/3h/Wk1dlwk0nFdS6rnNP3ZqCMrIgdDkHvRK/lRO7H7opkNlEsHunjb7obLf4VS1FgelPukktGSVyf3vJPvVC6uNw61tBXY4lGKQw6rBIvBDf0rs7S4istFglmbaoQY9T7VxMDBtRRmyVXJIA9q7DTbCSQQz3pDMijy4/4U46/Wpqr3kVN+7Y5rxjBPJBb3s/y+YWUJ/dXsPr1qHxHe/aNC0Zc5PlFj/L+ldD40g8/QmfqYpFb+n9a4cytefYrfGfL/AHYHrlq66GsE+x59W6m13Oh1y4On+FtM06MkGWMO/wBOv8z+lZ7aCLbQ49SvZHRZGAWONcnB6E5qz42+XVbeEfcigAArKudYvbqyW0uJy8KEbQQMjHvWkE+VOPUiTXMzaubYP4Mswl0iwecxDSKR64HGe+ayJtJvLO1W9VT5B+7NG3Gf51qXf/JPrMf9Nf6mq97rWPDVppcQOcBpSfrkAUQ5uncqVjq9A1gT+HPtd5J/qMrI57gVhz+O7rzibe1iEQ6Byd1QXscumeDbe2cFXupd7KOuOo/pUctrZ2PhaG5h8ie8kcFwxDbQc8YzWUKULtvUuU5WsdFc+J4rSysrmaFit0pY7D90jr9a0rjVrKzjgkuJgiT/AHCR1rjdfC/2Po+xQgZGO1egqlcX5uNIs7V8+ZbyEf8AAT0qfYRkror2zTsz0syohXc6ru6AnGafXn+vRXGo+JfssY3SbVWME4GNoNdd4ehuLbR4obxGSVCQdxzkZ4rGpRUFe5pCo5Oxp5paSgVzmotKKSlB5pgZ+lf6+8P/AE9N/IVrVkaT/rLv/r6ek8ReIYdCtCx+ad/9WnrUzWo0ZPi7xX/Zj/Zbd8SEckdq4ttcvGy5mYk9PWs+8u5b+9kubg5lc5PtUTyHb6+1NRAt3V/dzBVmlbntmqss7KAu4j6VCZcZZsmm7jgs3TtmnYLliK/kiOV+Vh0I610GjeN9SsGCzN9oh/uSHp9DXJM4GO+aC4XHNJxuFz2/SdXt9as1nt+D/Eh6qauEV474f1+bSrsSREle4PcV63Y3seoWcdxGRhxzjsaylGxSZIRSU80lQUgApwFAFOFAxwFPUU1akAoGOApwWhRUgFAAq8VKopqipAKQD1FSKKYoqQCqREh9LSUZreJmcz400G816OzSzEf7pmLF3xjIFcsPh5rJbJktFH++f8K9PyPak3oP41/Oq0A83Hw/1jvJZ4HQ7jn+Vd5ptq9ho0NvIVLxR7SV6GrRuIh1lQfVhUU13AInHnR52nA3Ck9h2MeA5/Gri1Stz8oq4p6VgiyUGgmkpDTAY/Sqsx4qw54qrMaQGbdd61NAUDTifVzWVcnrVrS9RNtZCMRbvmJyTUlo3CKCKzf7XkPSEfnR/ar/APPNR+NOzHZmjiisptZIBJKAULq7PwrLnOOnenYdjWAp6isc6jKcfvVAPTioptQvFH7uTjGcjFHKHLc6ED2qQVyg1K+JwZj+GKX7ddHrO/500T7Ns6yjNcibm4brNJ/30ab5sv8Az0f/AL6NPmD2T7kd7qttY4E8gUn1rjPEPjoxt5OnPnGcketU/F/iBLm2EUIG9j1x0/GuJLsSd3eqjAlst3urXl/KZLq5klJ9WOKqbvTim85I7UoIHJrRIi45eCTTt3AwabuB6UpNMCTdjmnDLDgA/Wo1xn1p2MYIPFAEwurhI2jEjqjDBUMcGqzYGcd6mjJJGea3YPDqX9l5sUnlyeh5H40m0hqLZyu7LUtT3tlNYXbQ3CFWHT0P0qIoeKLisw3EKaQKWBbsBUpjJ4xkntVuKyk+yiNUO6Q88dBSckhqDYmmWn2mORu69KtS6QZI/MUbXHUVo2qLbIFRRVgoXB296y53c2VNWOVazlUnjNOtnuIrpDCGWVWG3b1zW+IGDnI5zWhothFP4jtwy4yhbj1FXGd9CJQSO6sGmexha5x5xQbyOmatCmKMDHan1RmI3SkAzSsKRT2oAcOKWiigQlKKKKBjWpnWluZ4baAy3EiRRjqznArnZ/GunRFhbiSYKfmYcKPxoRJ0Q4p1ZGk+IrbVZzAqtFNt3qrdGHqD3rXxx9aYEZhAbenysepHQ/UVFdZdoYc53vk/Qc1aqreqyyQzqCwjJDY7A96BMkvUge2ZbkqseOpPT6VzLaNc3MhFucw9nkG3P4V0ifZncSKPMfsWySPzqXBz835VSm0NMyoNHi0vTZSD5k8gwZCPXjArbiG0Ae1V7tfMjjT+9Iv5DmrAPzVN7yuxy2KmswfatHu4gMlomx9e1ef+HYfP1+zQgjD7yMegzXpTuqKWdgqjqSeBQY4shlSPd2YAfzranWcIuPcwnT5pKVzi/HUZXUrWbHDR4P4Gr3iqC2PhqK6hgiVpHQh1UA4I9a0PEeivrNtAkbBXjkzuPZT1qxNotrPo8OmytIYYsYOfmyK0VVJRfYh03dnMXf8AyIFn/wBdj/6EaoahbG30zSr5B96PB+qnP8q6+fw3FPosemxzuiRtuVyMn1/rVfU9EK+FBZo/mSWw3o2MZx2/nVxrR2RDpvczvGNwLvTdMuUxslBb6cCsW+0O70+0S5nVPKfGCrZ6jI4qwyT3Hg3dIjCK3nzG57qwwR+BxWxqkd1qHgyxWOCV5QVJQDnABGa0jPkSS7i5ea7KGv8AGj6IP+mdV/EdgLDVwyDEcwEi/wBRVvxBFINM0ZDG+5Uw3yng1a8akY0/Pdv8KmM7W+Y5Ruh3iq3ktJ7TVIOGUKrEeo5H+FdRZXi3tnDcIfllUHHp6iuV8Ra40fnabJbIytGu2Tdgjgc1f8HyMdDw33RI236f/rrKpH93qaQfvaHR5pwNQ7wRTg4x1rlsb3Jc0CowaeD0pAZ2mypCl7LIQES5kJJ+teb+JNbbU9Ukl6qp2oPQV0PiPVTaWFzbocPLdSE/TNcKzBmLNQ9ykRMWY5JpofBGTkDtRK+TxUWfTqeppgSMQXyc4qN23Hihn+XAFN/DmgBGVu1GPzpwJPGaeq85NADA7J92u58C+IDHc/ZJCdknABPANcUyDPAqxaM9vIk8ZIKsDkVL2Gj3IijFVtNuBd6bBMG3b0BJqyKwsWhwpwpBThQMeoqRaYKkUUDHrUF/vEK+XIUO7tVha4bxn4+j02d9PsI/MuE+9IfuqaaVxXsdA8lxGu57wqo6knH61AdRAGTqkeP+ugrxnUNY1DVpPMvLh3z/AAg4A/Cqqhk6McematUhe0R7pHdPNgR34c+z1IRdHjz2/FjXha3UqMCkjKw6FWIIrtPDnj2WEwWmoDehO3zSeV9zSdNopTTPQNlz/wA9j/30ab5NwTzJn/gVWVIZQynIYZH0pwFZ3ZpZFM20x7/+PUhtpuwB/wCBVexRincLFD7PMT9z82oNtKoyUGB3yK0AKSQfum+lFxMS36CrimqcHQVbXpQjFkmaQmkzSE1Qhrmqkx61Yc1VmPWkMzrg5Bp9lGWt1YKSD3xUNyflNbOlDGmxH1FSjSJT8ts/cP5U5o9wAaMYHtWuM0uK0LMkjIIMYIIAPFNzHG4yFDZ3fMcc1sbR6Coms45LoTsMsF24IoAyVggLZUAnkjnOM1BcII3AUYGK6GKzijYkIuT7VnauUSeNdv8AD2FDBMzYxioNS1W00mFZbyZYkc7VLdzVxXU9j+VR3dnb6hbNBdRq8Z5wf6elSWR2F5DqNotzbOJImyAwGAascUiIkMapEoVFGABRke350rgeGXEu+Q/NuA4quCSaVvmNHsK6UcYg+pzS56UlL/OmAqnFOB9TimZpQc8Dqe3rQA44z709WxxSSRSQ48yN0z03LTFPOKAsWoVaSVFX1xXf6XaGC1QY4IGa4SxVlmV9m7B6bsV10F/qKW2Y7WKRPaQ5FZz1NYaFrVtJi1C32yjay8o/dTXKXOjPGQq4LL1wev0rebV7u5Vl8uMEfeXOCKzmlLXMbRQszKCHUuNue2MVGxTaKVlB/pB3LyvtWr5ZxjFNiZJP3oxu6H61KsoPeokzSK0K7ukI9T6VTk1K4Vj5KdKs3tqzDfGxxjnFZMouEICMT704ikX4NRld/wB4mD3xW54Yukm8SQpjDLG/P4VzsEMjox6vg9K0vBszyeI7YOgU7H/HitaauzKb0PTB0p1MFOqjIWkxg0tFIBRRSUtMAzUV1dR2VpLcTHEcSlm/CpK5T4i6g9poCW8eAbl9rH2HJ/pQI4PXtam1u8aW7nbGfkhX7qDtWR1PDHA6Gmg9/SgED61SEWIru4gZGhmkRo+VKtgjPWt7TfHes2RxJMLlP7soyR+Irmg3PPSnBsD2pgexeHvFVn4gzHGGiuVXLRN39SD6VudK8R0rUJdMv4ru3+8h5HYj0r2Gz1a2u9Ij1DeqRMuWyfunuKkC7gD601q4rVfiRBbyNHYQeeR/GWwKw5fiNq8pysdsnphSaAPU/LDFWPVelL+NeZwfEXVIsG4SCQem3FdFpPjuyv2CTjyJD2Y/KfxoEzoNQjaW2ULF5wWRWaP+8AazJYpBIUe2lEMbF5EXJ+RsYAx16fpW7EyyKGU5Bp7ADnAz60EuNzFvprlZYRbrMsQtyCx/hYjjPuMUoubprCCdpJEkBkDpjhsZ4/StlTSuo29B+VAcphHVnikVNyTuqsQ2MbjgY6cev5VNJrLYt2ESlJ1JPXjnFaS2tvt2iFAuQ2AuBkVHLp9vIy5j+4DgAnHPtRcnlZVimS4hlgktQ0EWc4xt4wcY/WrMGoQSqWViFCK3Ix8pOAf0pF06CBSUeVVKbTl859z6muG8Xa+uhzGx0yQtK8W2V2Odq/wqPoKd2xpM6698Q6ZZyMt1cxp3wef0rn5/iHo9xI8b2ck0a/ddkHJ+leYSzSTyGSV2Zz1JOTTc4pplWPSoPFOja7fhb6ySMkYErPg/Suw0+XT2iEFhJDtQfcRgcV4MJMdqs2V7Na3KyW7ukgPG003JtWDlR75sFAj44NZXhjULnUNLV70Hzh324yPWtvHFQMiCkd+aUbs0/GKcFywoA8k8U3LS6vcx54WRj+tc88nG0Gt7xSvl6zcNngu38655hknFBQ0tijO7igihc5NAwx6UvzZxjJNSQpvkAArRtbUG4GRkLz+NS3YuELkttp9tBbCS5UtIRnk4AqtcrFHIMYAPIq+zLcylN4ITqoqleQOZfu/J2xURd3qazgktCARhzxVkRFbRsdqhgyZAnQH1rWSxMkXlA5LcDim2YpHoPhEs3hu2LdcVtAVQ0K0aw0W3gf7yrzV+shjhT1pop4oGPWnrTFqRaYHPeOfEf/CP6IRCf9KucpGPQY5NeRWVkbuRp5ySGOc55Jro/indNL4mit93yxRDAz6nNULYCOFAB0FW3aIRV2RXOiI0QkhJz3FZUtk6E9etdGJwFxzVaQgnOKXtGX7NNmGLFmxwajubSS3AbORW0evSq94ha3fHYU1N3E4JI7/4c6y2paMbW4kZ57Y4+brsPSuvxivJPhpcCLxT5ZyFliK8e3NevYqZqzCOw3FFOxRioLG0k3EDfSpNtMnH+jtQJ7EcH3atKeKqw/cFWEPFNGLJc0hozTSaYhjniqkzcVZc8c1XaGSc4jXJ9c4FFhmVdHg1vaYMabB/u1m3GkzNwZYBnqd9X9MkeC08q8eEMjYQo3BXsfrQkaRZfApccUDoCDkHoRS4q7FXEFSKOKjEsQ6yKPxpDdwp/EDTJbLAFZ99brLMCxPAqcajbFgu/BPA4pLr/Wmpm9Bw+Izzap3LVGbaMev51aaoz0rnudJXMEY/h/OmGNc/dFTtUZ60wsfPrcM3fmm5q7qlg+n3zwSDBB/OqR4rtTucAmaWkzSbsmmIeTmtDQAp1ZN2DtBK5Hes0HtV3T42WRZlOHU5FTLYuG5q6gswukknbcshxzzmon0oO26NWwa0ii6pabox++jO4KexpLGe/sIRFc27+UW4kx+lc6k0dLgjFltZbZsAtitfSLxl+QseeatzKk4JKjPtUEduIiWQck03O5KhY1MxTDMij2I6/nVO40aAMt1DJhkOSoOM0gY8DNTR7mODkg8YqUxuJRVg2SBjJzSk4q9/ZrmNnhUELwR3qiwwTQxrQb5zjjtUbhQCxxmlZgO1V5AZQV3YFCBmnpcWSJNrbc8tjirWmwi38c223GyRCVI+nNY0WpX6olpC22MkKR2atawguLDxnYW11IHcDdle24HiuiknzMxqtWPQQaKQUooMR3akzRRQAtLTaXNMBe9eVfEXVZLvXjZqxMNqAAP9ojk16rnkV4/48WMeLLkxdDgsf9rHNCEznCcc+tJmhuaTvViHDJIqUIw6rkVCCcjFWFJQZJJz2pDsSQPtHtVy71OUWbWMEzral95QH7x/z2rNaYt8qjBY9R3pG4PSgBvFPjxmmE5pAaBFiTOOBgVNYWrXdwkIbaHOM+lQRuTweRXR6LGsS+cy9PapnKyLhHmOx0aW90SOO0vHE0Jx5Uw7exrqlbema4VNYPliNvmHYHtXa2UgmsopB0ZQaiMuYc4WJQcEU8jikA5p1WZjV60HrTqKBFXUUL6fNtfYQud3pXheqTG51KaRmLEscntXvN1D9os54c43xsuR9K+fpY2juJI2B3IxU/gaaGN25+lXrHTvtTgDkVWEJIrc0SJ4iXbgUSdkXBak/wDwjsKr97mj/hHoZIjHuCv/AAuPWtVTGy5kcKB6mmieGN924EL2zWHNK5u4xsdn4RX/AIp23DFvMXKOD2YcGt0dK5Xwp4gtLtri1QeWI/nLscKSeMV1SkMAVIYeoORWydzlasxyIZGCr1NXV07pmTn6UloixLubJY9gKtCcdNkn/fNMk4rWvhfHqk8k8WpMjsS21owRya5LUfhjrGnqzoYrlB/zyPP5GvYjMhON2D78U0/XNDRSZ863VjPaSFJomUqe4qBIi2dvWvd9Z0qx1eNo7mIb+zrgEV53q3hl9GmzsDQsflkUfzqG7G0EpGFY2YjXcw5qa0wLlgR1q1sGOKYICHVl4INYuVzqjGwyC1WG5kkUffqyVXHQUvJ5IxTTmkFkRSWyEEgAH1rf8F2iXd5IZz+8g6D196xjaXN2yR26ZycMxPC10+n6OllJbixmc3qtl5APlx3BqjCbS2OtNFB9+tFIzHCnrTBTxTAeKlSolqVOCKBniXjRxfePboRnIVwuQfQc/rmkkuUt8b+RTLgLL4ju5gOWZm/M1BdpMrbjGWTtiqepUdCyuq2j/KCd3utS70xliMe1Ynmsz48nHvVx962wYrweBQ0i02SPqNuHIUEke1NVxdRuApXI71Q88q2PLzV+1lJHKkH3oasTdsk8EM8HjSzHcsUP5V7aRya8i8HxxR+OLZ5ANxchc+pHFevkc0pO+oJWG4oxTsUVBQmKju+LZvfFTAVDe/8AHr+IpiexDCflFWVPFVYfuirC0GLH5pGPFGaaTTAY54qMDKmnOeKav3KpANZF2niqky5X0q433DVSamykdBCuIYx6KP5U8Co3LRW6FeDgDn6VRuLucA4kwPoKY7jGwc49aik6ClQnyU9cUkvQUdBXIFwbqMf7Qqn4l8Yf2Rq81otsrsgB3M2OtWskToR1BqS6fz9wlVHz13qDmoZUXZ3KPh3xBNrjT+bDHEI8Y2knOa2TWZpFnBaXMxt4wnmYLAHjj0FaZrF7nRGVyNqjNSEE9AajI5oKueb/ABG08tdpcxxthRtZuxrgz16V7tqunR6pYS28gHzLgE9jXjWt6PPouoPbXC9PusO4rphLocTRmc5oAoxRjpWhAo5OK09MPy4IyKzVUk8Vq6ZGxOccVM3ZGlNaltPMhk3wsVI/WtaDXpUjCywqzeuKpbM0h69q5jqJBNmRiF2qTnFSq+76VU3cmnB6BXNBNvercAWsgTFRkcmrEF5j73FKwXLl9Nd28JezI4+8vtWS0/mZLfePX61o3N0z25EIDS9h61g3UjR3DCVQjdSKtIhsmkb8aqSmYnKMAB2pyzBhQSrjAPPsapKxLZc8O2c2p61FC8uxQCzFeuBXRan8nxH08/wlV/kan8E2UUVjJchMu7bQ59Paq2s8fETTT6qv9a6aS1MKmrO1FApAaUVmIWlpKKYC0tNFLmgBc1y3jDwkNbtTcWYCXkeWCgcSe31rqKM4oEeATQyQSvFKjJIhwyt1BqIjvXsPifwfba/EZYQsF8OkgHD+xryu+02exneKYAOh2sPQ07gkVYxlgO+akmPFLChRskYGDTG5p7jsJGPmz6UsjUL1NNY80CAGgdasDT52gWXCgN0BPNRpBIG+dStF0PlZYsrZ5nHB2iumhdbeAbhwOw71Q0yJ/JBSNSfc4q7c2d1JFvVV3DsDWEndnRGPKiH+08y7BBtHqTzXZeFNZhh0qZr29TdvJSIclVA7CuCs43BM067hjO0103huB7SG/nMSeTcwsYW64OPu+3NNWTM5bHewzx3ECTQtujcZVvUVLnjOap6Vb/ZdJtYW6pGB/WrmK0MRQeetG7ikxRigB4bGDXjHiXRZ7TxNfrtGxpC6nOMg89K9lI4rh/Hemyfa0vVUmOSMRsw/hIpXsVBJvU8/QPHKqshznpW0skipkRN9KrNBkKW++hq5DdFOR1rOTubRVjIumDuxdZC2cY96kt4pmVUjHzsDwa2reB9SuCltameR/wCFFJOa7Dw78OrtrlLvVXW2RR8kKcvjvk9qadxNpGR8Obbfc3ENxbiQyAMoIz0716PpGh/Y7UJIFjG9m2Lz1NX7DS7LS4fLsoEiB5JA5J9zVo4rVRsYSdwWNFwAKdx0qM9acKokHiVxyBVWaxfkwMAfQ9Ku0hNIDIKNGP38WG9V6VWu4be4gaN1BRuqmt0nsenpVea2ilBDIPqKTjoNSszynWtHbTZw0Y3QMeCP4azQK9M1TRnkt5FC+YjDH0rzm5ha1uHhcEMprnlGx2U6nMRE8U2lNNLDHAJPTgUkaNnS6Hod7LbiUPHFDJzu6sa6m1s4rKPbEOe7HqareHllTQ7cTAq2OhrQNM5ZO7CiiigB4pwpgp4oAeKkTgioxT1pjPKPEGlvpepzgxOqGQ7XK8MM8YNU4bkGPbJjHvXpHjeza88MysoLNAyyfh0NeSyMUJ5oNEy68FtJJhDliOg6VNeRp5MUalSqDpWI0i/MY3w/1qJJ5uMscD0ajlZXMaP2dDyNv0pwG0j2qCGQNkq2fUVbtoHuriKGIZklYIo9zSdwbVjb8HaRcXPie2umt5PIjzIXK4Xgcc16gRn/ABqW2thaWcNsn3YkCAfQU4rQRcgxSYqUrTcUhjRUN/xbD/eFWAOaran/AMe6e7UxMrx/dFTqeKrxdBU4pGbH5ppNFNJ4piI5DQn+rpkh4NPT/UiqQA/3KpzHpVt+I6pTDkfWmM1ElkdgHdiAOhqC5PytUkf3z9Kgud3lNzg0xEnSNaZIelPJyi9+Kjk60FFf/lsv1pZT1pBzOv1ol6GoYDYJGjclDg1ooSyqT1PesqNs7q0ScJGEJzkdKhmsNmLPM6rw5H0qi00hP32/OrVycA1QJOatoi7LoNc7400OLVdHlmCgXEI3Kw6nHOK6KkKq6lWAIIwRUp2dyT5+YDcQKAK6vVPBGqSa1cLYW2+EtkOTtUUg+H2txjcbZJMckI4Nae2gt2JRbOftLYyuDjityCJYx8uKVtLudP8AlubWWE+rKcfnTkHHH6VnKpzbG8I2RIcDvULfSnjmmtwOKhFtldjhqUNSHJoI4HrVCH+Z6Ub6hJIGajMp9aaRNzVtFaUkKwz0rLvQ7XDLIOVOKIrt4pAUyD2qRy08zTSDB71aViG7lrw9baTPdGDVklw5+WRJCu0+9dmfBuixuhSKRwcfelJBrzm0ZhISRyTnFdl4f15oWitrguYiwCEjJU/4VTRm2dTDFHboscKBI1GFUDgVyuucePNLPsv9a60/fOOlcl4k+XxlpL/7v863p7mbOz70tJ3pc1mAtGaSigBaBSUUAOzSZpKKAFBxXO+LtJ068sxPcr5d1nbG6dW9j6ita/1GKyQ5IMnp6fWuFvtTl1LVQ8jEon3R2p2A5q5jSBpof4k4INZrd639atRJMbhDhujfSsAnJNCKbuMDYNB5pG60oOeKZJu2cgvbBVjIEiYDCp2h3ghlwyjr61g2bvFcq0bFT3x3reEryupbAGOwrCUeVnRGXMiS1Zo0wKti6cDAOKqrTjxUMu4Oj7DsOVBJK10ngxDc37GRtscMfyRnox965lpWUfL1963/AAFFM2sTTOgcJEctnhcnjFUtyJbHoGfxopKWtTmFopKXNAC0yWKOeJopkDxuMMpHBp1IWwPrwPrTA848R6LJp2ppHAGeKYZiAHP0966Dw78NZroLca2zQRdRbofnb6ntXc2emwxypdTIGuFHykj7mfT3q+Xz70KCKdR7ENhp1lpUAhsLeOGMf3Ryfqe9WS9R5JzzScCrIeo/dTQx3dahY7u+KEkO4ZoFYsg04Go/MQDJYU4MCMg8UBYkBpaYDQTigBTTSKXNIDTAYwIrD1vwxZ6yDIR5NwBxIvf6it5sVGwBpNJ7jTa2PMj4P1CPUhbSgCLOfOH3SP8AGuvtNOtbG2WKKFPlH3ioJNbbjIwelVprfAyv5VjKnbY09o5blYmmmlPWkrMNwpKM0CgoeKeKYKeKAHCpFpgU1Q1HxFpejqTe3kasBnYp3N+Qp2Y7M1jHHLBLHNjymUh89MY5/SvBNRe3TULmO0l8y2WRhG54yueK6/xT8QxqGmS2OmxNEkw2vK5+Yr3AArzxyBIE7EZBPrVJFJNFv7KpG5ADTPIYnlDge9QGSWM4BNOF1KB60x3LkUYgJYcZ7ZrtPhvFa3niVjM486CIyRRnue5/AV53JPI3J61peG9Zk0LxBaaiAXEbfvEBwWU8EUconqfRBFNK1naL4l0vxBAJLC6VmPWJjh1+orUIPTFS0SmQlaYVqYimkUrFXIgMGqeqnEMQ9W/pV/HNZ+scJCPc0AyrGeBU4NV4zwKnBqSGOzTWNBNNY0xEUh4NSx/6larytwasJxCv0qkA2T7gqnLgyr9atyH5RVR/9cn1plGhF/rG+lQXeSjBetSxH9630qK56GmSORsxrnriklPNJH90UknU0FECf69aWWkX/j4H0ol6GoYEMS43EdyK0pePJ2jHzf0rPh6/jWkw3lN38PIrKV20aQ0TILrpiqLHmrt0aok89K1Zmi/mjNJ+FSxwFuW4FZSkoq7Glc5nWdcm0+7MFvZyXGACWQEgZ+lUIvGEQlEdxDNA/Ylcj/Gu2lZoVO0Mo9QKpXEUF6mLmCK4X1ZeR/WvOqTg3rE6otWsUItX+0xffSeJuoYBh+NU7nQtL1D5o1+yTH+JPu59xSan4XljU3WiXDBlGfKbkn/GszTtaFxI0My+TdJwyHvSSa96myrJlHU9BvNMbMieZCeksYyPx9Kzwma7601Ep8j4ZD1U8iqmpeGbbUMz6WwimPJhY/Kx9j2raniukjNo4Nl2kjFIV5q5qFpNZXBhuYmicdVYVSbgV2pp7EjRG8x2xrlvaopLZ1Gcda7Dw7o8ltD9rnQBpANqnsvqanu/DcdzK0kZ27uStdMaWlznlU1OCgk8iU+Yo3diRWpJbFodwKkuvRWBNWdV0GS0f7pZf4WFZccbRSncxTjt3puJKkSQQ77SNgvzj5SfTFaWhQNdajFbzE7WOTj2qpaybEKN0Y5FbeklYL1ZVUdMA00ribOu4D4AwBXJeLDt8S6O3+0P/QhXVo6ygMuORXJeMuNe0Y/7Y/8AQhWkFZktnbE8mjimnrS1kMWikooAXNGabRTAcOaz9S1VLMFI/ml/QVYupjDCSPvHpXJ6i5Yljnk00gKV9ePMzB2JLdazE+S557cCp5Xy2PyqsT86t07GmIkl+cMvqK5eVDHIynqCRXRSSv5bGFckfxN0rAuw/mN5n3icmkMgYZFPiXcAO9RhsDmp4Y2fDAEDOM0XsNK5YtI90xOOBWuF+UVXtIfLXnqatDpWEpXZvFWQBttPTdO4jiRnc8BVGSaaAPWt/wAJRC2vHvJY2G1cISPWklcJOxi/2fdu20Ws+708s13fhHSJtKsZXul2yzkHYewHrVl9VlfiNdo7k8mj+14rO3ea/lEcYI+YjpVqOtjGUm0auaXNYD+NdDQ4+1k/7qE1C/j3RF+7JM30jNa+zkZ3R0uaUVyq+PdOkcLDbXcjE4AVBz+taT62rwgxqVcj7pOSp9Dij2bC5qPOqusagvK3CovUmrUdqLPF3eESTD7iD7qf4mq+j2y2cP227J86X7qnqq1YvJhcMoHAFD0BamhFcmSINjBNI1yw4WoIztjAqWNAeW4HrRcYpmcrlmOKgDl3zlsfWmzzb32r0FIlICbc4PyuD9RS7pP74z9KYDSigCQGT2NPDyjooP0NItPBpgKJmH3lYVIs6k4LfnUWaQ+tMRbDKejA/jRnHrWPcSyF8LkAdxTorxkUkudo7Gi4WNV2+WqjXGDioE1eGX5PmB7cUzdukx1pXCxd3ZANJ5nFKvCYqIHk0AEkSyc9D61UkQocGrTGmuEKku2PSolG5SdipSikbg9c+4qrqWoRaVp015OfkjXgf3j2H4msi1qV9Z8SWGgqounZpmGVhQZY+59BXD6h8RtSuLvFkRaRDoAoYn6k1zd9qc+pXU11ecyOeT3FU2I27gAcdeatR7nRGCRq3evXs90Zpb+cyyLtZlcjI9MCs243yJ8z53EfxVFIUfBB4xwBSbV8skH5gelVYbJJXSALvb681Wnu47ggIpG3uaglLSzM7d+1MMTKw9aqxlKTL8TF1HIP1pXUjniobRwDtbrU1y4ROOpqbB0KrSbXXJ4zU0Zy+eoqm+Seamt5fLIVvu+3amNMnjkkik3xMyMDkFTgiuy0T4m6xpKIl2Pt0A4KyH5x9G/xriolkmnCQKXcngCnzLNbTGOZSjjqM0rXHoz3TRvH+i6yEQzG0uG/5ZT8fk3SukBDKGUhgehB4NfNMUxDj5cqOwrc0XxlqmhuGt52MWeYX5Uj/PpUuIuQ95xzWXrZx5A9c1W8K+LbPxPbkRfubtBmSBj29Qe4qxrxw9v9DUSVkT5FRDxUwNV4zxU2agljyajY0uaY5poCGU5q4D+5X6VRkq6v+qX6VcQGycqKqHmdPqKtSdBVb/l4T60xlyP77H2qKfripIur1HP94UyRN+xgD3ok5JNOABxxTZOppMohj/1pPoKSbgGli/1jfSmz9KkYkH3l+taXes2D76fWtLuanqWtipdGqZq1dcmqoBPaqZCNZIwnJ5NSI4z2qNnRQSx4qt9sQPhIvxNeVKbluapGgWIHTj61Xnto5/mX93J2daQSCTluKkXymGCoNZtJjvYpIs8bEOpVx0dejfWuf8U+Hv7SU3dkvlX0Y3Oo/wCWn/166w26f8s5ZE/HI/Kq9yJIlzMNyg8SJ1H4VKTg7opTPPtI1Zpv9HucrOnGSMbq37e5ZSNpwwpmu+G11Jvtmn7VuxyQOA5/xrEt7+bY0UytFcLlSrdj61pKCqK8dC7pnRanewX9p9mu7dJnA+Vz1X6GuFiTyLyNriFxGHH3lIBxWwskqOPmIcc570upXM9xp5WeVnAYEbjWtGUqehEkdHY6hb3Y4YBiOhNWtpXGO1cTArJtZTW9peoTGUxzMPLC8Z616VHFOT5GjlnSsuZGxNEkyEMoI9K5/WdESdS8ShZFHGO9b+9SMg0yRA6kdM967WrmCPOZIXjkVSCGzjFb+lIfICN1JzTtctfKmjn2/wAQDfWpLTKyg4wCKhKzHe5pxTNalWY/uydrH+6exrB8byrHqGkzt0Qlmx7MDXTRxLLEUYZVhg1SOk2mooseowiZrZiiZJ6VomluIrt4+0kcqty30T/69Qv8RNNX7tvck+4Uf1rSTw7oynjT4T9QamTSNMT7ljb8/wCxU3h2HqYbfEaz522Ux+rgVGfiKCP3emOT/wBdP/rV0yWdmg+Wztx/2zH+FSLHCv3YYx9EAovDsGpyJ+IF03+r0o/iWP8AShfG2rvny9IB9Plc12Qfb0wKPOA/iH50c0ewHP2ep32o2DS6hbi2cMQECkcY681SuCcEPyD0NbWoSBpvvA8Vj3ABOwjHvU7jMG5QKzbW4qBDuHPUVdvoSAWAwV/UVnxsPMYdiM0mBZHMLcZrOh0e91/WvsemwGSXALE/dUepPYVr6fC91f29pGAWlbB9h3NepabYWWlWwj0+JYlPLsB8zH1J70hmDpHww0ay09F1KH7XdkfvJC5Cg+gHt61h+JPB/wDZ6kwrmLPyOB0+teipfI8/kyfI7D5T2b6UsyLPE8cqhlYYINKUboIyszyPT9C1LUoGe2s2cIdrMSAP1q7b+E7svi6mWEdwOT/hXd2kz6TMLG4OYGP7h8df9k+9Gp2m1vMQcHms+TQ052c5aaFZ2YBCGVx/E/NXgBjAA4qcRFhmmiJs8g/jSsJsiCc1fsQj5gnjSSBz86OMhgRg1XCVbsxh8mqW4nsLdeHNJsdrw6fbCNug2dDUaW9lF922tl/4Atad6Bc6fNFKMhkwnPeuan0S4itZpNqkojNjPoKuU2mZpJlS+1q3ubiS3tUVEhbBZVA3H8KXRYxeavBEMYLbn+grmrSI20KqW/eH5pD7mur8GxZe5vG/hHlr9a15rIlK7OqupBLckk/KvQVHGd8vFVpJcyEZ6dantTn61hc1saEalm56U24vBzHGeB1NQXd2LWHaG+duKqxA+WCfvN1p3FYtR85JqVWqEMOMVICKAJQakU1CDT91MRODxTtwqAPikL0AWN9MkmAQ1A0lQuxY0XCwpk3E1C5yCKUjFRseaRRDH8klaMBxMD2rOar9mdxU5oQM1GA28EGq5OGpzrsGelVhKJHxnBpkkjPjJPQVR8/ziSPujoKdey7YsA9aq22cketS2OxLLMIo2kwSF5IFed+NPFK6jDDZxxyIiktIp6kjp/Wu/wCMFWGQeDXkniqKSz1+4i27lB3L9DU21NadrmU75UBuc1D5m1cdfX2p4kYgAjaD6io3B+b6VZs2PwMZyB7Z5pNhIJBPtUQJyDkHil3MFPHU0E3FBO8cZIFMbdjOKer84PBA6+tBkDA9B7UxWRGQRg8g0NITjd1qRiNvPWmqAT0oFYZkdqUMKcQM+9LgBSQeKBpHS+ELRpBdXoXd5KcAVgXVw1xcySP1ZiTnrXYaRINJ8HSynh5c4zXGuN0rMxBbPNIIpu7FRxnpj6d6cSrEKuQOuOtR+WM4GCT70isI92zg98UF3a3NXQ9Tl0bWLW+g4MLhsA9V6EfiK9s1i5ju1sp4SDFLHvUg9QcV8/KzEMNteoeDNXbUfD8FrIcyWRMefVScj+v5VnNaESXU6iPoKmqBKlBrIhjqY9OpjGmhEMpxx61e6RqPas+Q8itE/dH0q4ARyngVWXm4SrElV1/4+FpgXIej1DN/rBU0J/dsfeoJcmQUwJAORUch61IDzUT9DSYyKL77U2fpTour1HOeKkB1vzIn1rQzyaz7b/WpV4Hk1PU0XwlS5PNRR8r070+5PzUkQ+T8acmREa7vOcu2B6DtT1KJ9apG4I71G1wT3rybG5otN6GgTH1rNE5p4uOlOwjWjuCOpq0s4I5XIrHjnXjcQKuwOG4jkUn03UhBLbRs3mWrBGHVPWsXxFpH9rWLTW6+XqEI3KR/GB2Nb7IknEgKt2YdfzqtK32dhvfk/dY96Sbi+ZFJnBaRex6juhm/dTpxzV2aHywyTKMqRn/GjxNoX2e+GrWR8uOQ/vAOiP6/Q1dsB/bGluGUecgK7h2YdjWslpzI0a0uVv7PKx74+RjIFNhjbO4jGeK6+ws0ksU3AK6jkehrDaZLm5lhljCqT8hXg0UqijNNmUldWCCTAxnkVbR9wrLmils3Bb54j0cdD/gamiuOBXuxqRkrpnC009SXVYBNYyNtB2rk1nWoEkMMhkU70BArRmcT27xluGXFZdmAujwN5eWiGOOvBxViNq1OB06VBfzS2rM0YU7sHmm284aMPgjNXVjiumRZBkVM78ug42vqY5vrs9DGPwprXV6w/wBcB9FroV0+2X/lkCakW1hXpEg/CuS77m2hy4a9Zsm5k9MDGKd5dy/WWYn6muqWNB/Av5U4ADoo/Kld9w0OVFlcNyRKfxNKulTE/wCqf8a6rPtRmlqFzkbm3aAiKRdmRxVBm80GGVtsi/db1ro/EcO6OKUDkHaa56SNbyLC8TIOvrXTT1RnIzpxLGSkwyD3rGuSbe4X0z1+tdAXMyNFMDvTpjrWNqFo5hO192OVPcVo0Tc3PBS79bklK58qE4J7Zruhclc49a5DwRbuLKe6wAZDtAJ7Dr+tb7SSKSUAz6N0NZtlli8JuoWWFsXEXzop65HpV6yv/tVtHNnO4AMKxzNDckLuMFwvKhzx+BqXRZP9Int5CEJO4D69aE9RNaEHiJ3ubjyxu2pyo/qK0NE1VdRg+yXTDz1HBP8AEPX6+tTXNot0jKRtlXhWrkdRhuNPn8yPKOpyCOxpPRjWqsdjcWZgAOKrEZNWPD+uReINNaOYbLqIYdSMZ/2hWJfapcRXbRRWkoVGwzlcDHrmlK1rjjFt2NMRgnirtlBuccjrWVJeSpYtJAglnx+7jJxuNT6Baav5jzatPGoYjbBEB8n1b/CiFpaileJ0UtmDGDgFk5FYOu3v2HSJpP4m/dj8f8muniPy88Vxnju4S3tlgx/rWDfgP/r1bV7GaZwk8xyTnHNdd4TV00gsRgOxYZ/KuHlJZwg53HivRGT7BYW9pHwEjAb8uaJvQqKJYX3ysTzk1dWTyUyKyI22lTV+aT5AB0xWJdhpJuLgbjkZq9mqNtwSTVoNTAmB5pRKfNC9sUxeuTUYfM3WmIvq1O3VADSl6oCQyU0yVGXpjPRcLExkFRNOATioy+ars2DmlcdiyLgE4pzcjNUjzSpOV4PSi4E7VLa3ItyS3OOlV94emHrRcLEst9NNKW3EL2FSwsJB8xO7saor1wKv2x56dKAsRXh+ZVFPtgdx+lQXJJuR71NG20E1Ihjt87fWuE+IltJFLbX0S/Kw2Of5V3LHJPvVHWLBdT0qa3KgsRlM+tBcNGeStJvAwoGR0qq5HzA5HHpVmYNDM6eWVKNgioXuW2sCB+VUdErMqq+09sVK0iFVwACe3pUPV+aeVGV6dKoyTY84OPWkMfUDBpChxnOPSkBPGMGgr1FEZOccinrEdw6gVGHO9j6cVIjnJyD0oBWEEZ/2s/SrEOl3M7xBIpCrsMmm2v758NnAGSa6Hw60tzqqLn93GNxqb6g7JaFjxYv2bTrSyjbCpjcBXIhWA5J5rodYuJL3UpvM6A4Ue1YEhMUjIScg8Gi92KNrER3Z9aVSFU56k0hcNknk9jQq7wOOnXJqhk0bjOBgHrk11HgC82a1LbkgCaLIA9RzXLIirzkfStXwvOLTxJZycYMm0/Q8VEtUN3aPXkNTA1CnHHpUoPFYGQ4mo2pxNMY8UCIXOXHpmtJugrM6yKPU1pNwBWkNgIpDVdT/AKQPbNWJetV4/wDX/QGmBci/1R+tQucyCpoz+5qBjmYUxkoqGToal71DIetJgMi6PUU3WpIujfWop+tSBJbf65fpV0Hg1RtyBMCT2q4rAhuan7Rf2CpcH56SPOyknPzmiM/IKcggrmO0hxTS9NY1GSa8w2JBJinCSq5bFORkPB4PrQItLJk4PI96d5MUvVSp7FTiofIkA3Jll9RQkm04bIqbCLcf2+0+aCczJ/ck5qxFqMN6rW90hiY/wt0J9veorcs3+rdXPpnmp5Y4ZQFuomRuzEf1pMNh1swjk+zXIV4pMoQ3IYVg3sY8HeII7i3DNpt6NssZP3D6itaa2cRBN4byzujkp99ENdszYEhSVyshGQDTg+XR7FRZbadoCyAEGVCVb3xXOaYslzbssnFxbsQ1WdNuLhbF7G/P+l6c4Uk/xITwfeo3cWXio7Vwt2mfqf8AIq4QV3EpLc2I12gEqCrj542HBrL1Wx/s9ftEO5rdj/3x7GrpvfNtV+0L5FwG+VQDg/jWhY3C3FsSwB7Op6GqpVZ0JeRzyipo5OO6BwcnBpLWTbbvH2DsOPrUut2KWd+6QLtiYblX09hVOzleSGTYw85HOA4wDXtQmpx5kcrVnYuRq0WUY9elXLS6BvY4s8isJWljnLyzB2Jq3aOx1WJh/dJP4VXkB15opqncgPqKdXIzQKWkoFIYtGKKKBFPWIvN0yT1T5q5CWN1Ikh4YHmu4mTzbeRP7ykfpXF7tj4PrzW1JkyK1wTMguIlxLH99fWs6/hDxieLIVuQR/AfT6Vs+Xh/MjIPYgd/Y1VmRbd2wN0EnDJ/dNdCMy94abOjR8fMGZSPxz/WtcYbgROw9VNZmkPaqqWcYdmX5iQcDBPWt54IEX5PNbP8JwP61hLRmq1KrRQuuy4jmVT3ZM4/Ks2/ZtIkjuo2MkYGMg54rSe+t7NtvkTK3c+YMfkc1Bfz29/YyokbK2MjcanmRXKzWs9chu40ZWVDgcMec0anAt7bMrbQ2ODXEWe1oRnlxxnNbNndPCD5kpYehpqQuWxR0zVp7O7lRXBfaQjds9s+1akD399aq2ouoc8tHH0P4/0rmb5ytx8oA/3a29IumaIFm4x0NZTbWxrGzL9y3kwqNvzZ/Kui8N3f26xO9900bEN7DtXJXl1uPPI9a0vBlxJHe3ITmN1GfYg8fzopPUVVaHcqAB0rE8XaKNZ0KRI1/wBJi+eIgZ57j8RW1mk8wZxzmuo5Txrwvp/27XkMqnyrYeY4PqOAPzrtdSO64B9RV99HtNN1G/ngGDdMHYDoD7fjzWfe9Fbr2rOZrErdWAq0x7elVYuXB9KsDmsyiVGC1MriqjcCnQPl+elAF4vhCagjY7wc02eXsOlRq3TFMLGkXHFG+qokyB0pfM96dwsWC1IDu4qItkdaj87y+aLgTsCDUL9aclyJB1Gaa/OaAGZFNYZHFIeKVTmgAV9pFTHoDVd1xTopeqMaAJEOH9jVmKTGe1VH+UZPaoZJ8RNzQBNK/wC/ByCDU249Kz06R/nV3NIQ4mlQ/MKYTQh+YGgDgvGmjzQao08Ee6KX5sAdD3rkZ4pVQ+ZEyZ/2a9h163NxpjsgzJH8w964cagCMMoPqDRzWNou6OIBO/GafuO/tmuukltZMl7eIn1KioTcwxj93DEv0UU+cnlOejinkQ+XDI2e4XNXLPSLq6kCsgiH95+o/CtQag2MA49hTFvjGS2CSKTkVckn8P2unBXuC8ue/QUn9naZcD90rxMO6tnFXYtSgvrYw3BwSPlb0rH1O1k0sqVyQ/KupypFLVlItror2LGaKWOWJl6MwDCksdSNk83loq+apXI7VjG8uJMAsQM9QKsQqZlLY6CnZiaJVmLORITuzyT3rOvVzdNjpWkAG+8OlQ3toJbQ3MIyYziRR296EyTKfAxinqTtGPzqJmOfapFcKo7E1YJkg3M3UdKdA7w3EcgPKsG49uaYkgzj1p3mDJ/Khl6HucDeZDHIOjKD+YqasXwrd/bfDlnJuyypsbnuvFbIrna1MRTTG708mo26GgCJeZkHfNaT1nR/8fCfWtF60jsBDJ1qCM/vz9Kmc/Magj/1rfSgC4vEQqD/AJaip/8AlktVx/rvwpgiYVBJ0NT9jUEhytJjGRfdP1qCbkipo/8AV/jUEv3qkBVGW5Gat2yhYm2jHNVU5arUPER+tJblv4SrP941EEY9HYVJKfnOaFB2jiiQQMY4AqLdg08nim7d1eYajluohxKmR7U8wWc4/dXPln0aq8kLjkLke1Vyh5yuKANBLS+tvmt3DjsVbNSfbycLfWmfVgMGssb05RmBHoatwXl/jCkyD0YA0mBZWKxn5huHhY9A/H61dhGoQDCSpcxY+6xBqrH5kmDcafHt7sPlNSpLpcRHM6MD91HzUXCxaBiuUaJ0MDsMFD6+1S6XEYXCN94cfgKSO6hkXattdTL2LLz+dWIJIUm3MkkTMuB5gxmluSc/4pW6stQOpRDfbsnlOoHIqTWYle0s7/HMBDEjsPX88VuXIWa0lBCsrA4BrmLC9+36XfWDyDfFETEuOSh6fkeK6IlRZ1SvHcWySAI6OAw49aoODZ3ReMERSdvQ1W8LXf2jQYck/u8x/lWq6qysrDKnr7VM9dCLWZBqdql5pqzoMyxfMDjqO4rm4vLa7mUj7wDYPbjFdbZHZGpkYBF9R1rm9YslsNZWSNsRTpkDPIIOen4124Kt/wAu2Y1Y9UZFzbmCY9CvUGrNvkuhUcsNufapbhEmgOw/OvUHrVW3nmiXCMq4PLEdB7V6JidfaH9wAe1TVlaVqELt5BlUynnGa1M1zVFaRpHVC0ZxSUVAx2aKTNAoAcD3ridWTyNRmXHRjiu1Fct4nh234f8AvIDV03qSzDkV4QLiDJX+JaXHnRG6s/mkUfvoSc7x7UscvknIwVPUGj7Mk0nnWMhhmH8PY11RZmyP7W9shutMfaJRskAHzIOuKqya4kz4vELFe75z9c1K9rIsskjL5bkfMF6Z9RWe8c7sT5aSA9wRz+FYVdzelsakUthfAFrm4jx/003D9auxy2kAxFJK/uzcVzjOiIUaHa3saRLl06tkDtWFje5vlUkYvDw3cDvSPO4XBBBFZcOpiMjgj3rRgv2nQtswvcsOtF2iXFMpvuuZSAflHU56U9tQMGEh6Dg0xtSSO4KYXY3ynHHP1qDUbcxKkiKQW4KjkU7cxKfKW4L2e5uEhXlnO0AV6loOkRaXYqvDOeWb1NcF4R0g/wDH9OcMR+6U8Y9zXo2lTKbfY2SymtacbMyqSuXc0xz1b05qQstQSt8jlfTpWxkcveXM8N2+8khjkZ9KpSsx5zkGreo3XmHZJHtkU/pWaZDt68isHubJaFmDpmrCsTiqdsxaEE+tWopAGFIZYEZZeaiI2HirAlBHBqCWgCNmO6nK1RtSBqALAagvUe40BjTAso+Vpsi55xUcbYNTE8c0CK+NrZFWUfcKgbFLE2GoAkkXvUXSp25FRMtMBA3BqNiVNONNbpQBItydpUgGs+4lkE6xR4+Y9farJqIKpu0dhkLQBcjjO7n0qY8U0yA8L0ozk0AOHSlU4IoA4pO4pCLDYIweh615j4ktjpWsSRAYjf5k+hr0wngVyXxAsvNsIbsAbo22n6UWHFtHEtcn3qMzE1HjvmmtIi8Z5pqJoSb26gnNTW1wIpAXAKng1ntdY+6PzoiuSD85znvRYRryWAkRpLZwQedpPINV7jUpxZfZLiIgjoT3pIpXHMbYHtWhbsk0Lx3AWRaS0KRz4kwTwcY6VZtr6OGIht28t1HTFQyBUkcITtBxzULKCOoq7XBs1VuonBYOPeix1G4trt2gCsjcMrDII96yYUVnAYkVqwhFXCDFJpEq9xt3pkc+ZLf5HJyVHQ1QaFomCyIy49q1lfHtTxIG6gZqU2UkY8YXIx19Mc04tHnAJ+hFakkMchyVAPqKoTRPb5Odyk/epp3KR2vw2vtpurHflGAlQeh6H+ld6DXDfDmGIw3lxsUS7goI7Cu3FZS3MpbjiaY54pTTGNIQkPNwn1rQes+3+a5H51ffrWkdgIpPvGoI/wDWt9Kmk6moIj+8bPpQMu/8sh9Krr/rfwqw3+rH0qun+tP0piRL1zUEnCmp/Wq8vSkxjYz+7/Gq7n56nT/VCq8n36kZPbDJY4qz92M1FZDIepZvlUiktypfCUJj85qeMfuxVV2y9X1T5F6DiiQQOVhkWQEA8+lOTnI7is4zoTkSBXH61Zt7rfIA3Dfoa82xqS+dLG3yseKlXUZx95EYe4pkigyn0xUbuluNzfgKQF1L5WGZbOMgd+lNfUoj8ttbfvPrwKzd0lycyfKnZRVyAJEu5yFUdzSaAsRQXFyc3EzBf7gNatrBbWibgqRgdWauZuPEe35LGMMw/wCWjDj8Kp+ZJcuHu5nlOc4J+UfhVKhKQHb/ANu2MWQsxlYfwxrupkuuWtxGY5be42N1+Wudt5QoAAAHtVneCOa0WHihWNiK5EqhIc+Uoxk9a4y/D6e0V7bf6y2maORM43Rt2reiuTC+c/KetVtT0pr2Gd4CD5gzgetO3KwSsyTwi6pazxofkZt6V0W8Dg9fWuD8I6ti8NnKNsjM20H9R+YruVOQc8rUVE0xSXvD0YCQhmC99zHgCq19ptlfOku64ZkUjeq5GDUcqR/aUZzuUDox4FXI9aiRdsSmUjuOF/OsoOUZXiJq6OWNvidvKblTgg9xVK/tC8bKFLknO1Wxn8a1dXTbdm7ii8sSH5wrZGfWsuQCX5ZAGB6jOK96nLmimcko2ZPpVw9pMix2yHoW2v0H+8a68MGAIOQa5my0u0QCaMYb0wCK3bI4th16nrU1Y6XCG5ZNFJmlrAsKWkooAcKxvEkWYIZeu1ip/GtgVW1G3+1WEsYHzYyPqOlVF2YM4eVQsmGGVNI0DIRIjYHY0kkpB2uuDSJdGPAONvfPaulMzZaj1OYARXJQq3AkAzj61g3UVpHdP5ss8bZ6pjB/Ot9YzPGWjkgZMc5WsDVows/8JBH8HSlVV0XSetiCV7Uf6mZ3H+3jNRNNEx2xjJPYdTULQqxwFyTV+1WDT4/lAMndjXMdBNbWCIvmXR9xH6fWm3l/kbIvlQdhVa4u2lPXiqpbJ60kgbBiW+ppz3csCgiRmPYE54ojGeO9D2bvkhs1aRm2djptwfJR42O1gCOa6fRtSMU+G5BHeuH0S5S304JcMFaMkY65FLc+KTDn7JC27+/IMD8qpMhq56ybyBYTLLKkcY6s7AAVl2viaw1S7mtdPkM/lLueVR8g9ge9eUB9W8SXccLzPIXOFVzhB+FdhpeiXPhy0KM6s8hy7p930xVObFyo3dZg3KsyjOe9YuOa39OnW/smt5MeYo/Ose4he3kaPac571L7lLsCYVAKN5zQM45605I93apGSxSHIzUztmmLCVGaGIoAQ9KYOtPpvQ0ABNKDUe7mnA0wJAcEVYVhtqoDUqtxQArHmkzikI5ooEWEbIoYVFG+DUpYCmAxlphHFS7gaacUAV2GDTAcTj6VNKBVJ5gt+kfcjNAGiowKfHzUG8etSLIFFFgLB6H2qEyr61E8wYcNUaikFi2ZMgVneJYTd+HbuNfvBNy/hVsHpUpRZYmjb7rgqaaA8OMzFRuZqRDk1b1WzNhqlzat/wAs3OPp2qptz7/SrRQ5gtKE4AyOKbtO4DNO2tnrQUiSKRlPHK1ftp/3y4AOf0rMG4A8cUm4gcA8d6TQzQ1eDZIJAeG6is7nPWnvMxABYn60zdk0LQTGHIIPer1rcZwCeapk0K+xgRQydjZU7hmgE1VtrgOOvTrVvIIqC7h170MAykN0NFKVzwOppPQZ2Pw7gaGyvCQdjSDaTXYg1Q0q2Sz0y3gjGFVB+eOaug1m2ZjiajanHmo2pCH2nNx9BV9utULHm4b6VePWtVsBDJ3qCL77VPJ3qCL77fWgZef7g+lV4/8AWGp5PuioI/vGmJEvY1Wm4WrB+6arTH5TSGIv+qWqzn5zVgf6sfSqr/6w1IGhpwzG/wBaW5OM80/S2Rbd9zKDu7mob4jcxB4pLcqXwmc7ctk1a027iubCJ8SAgbTuHPFU2P3iOuDVSymkmjdiQuHxgZHYVXKmTexjG283pH+dVpnW0cAHLdlWrt5dEkw2x+rDtVd4I0tQ5HzDPJ6mvNidBasNRjurdmcbZEHKmlSAyt50vf7o9BWVZIFR5GHCg1b07WN1mwuCN6A7T/eHam432EWbq7iso98xOSPlUdTWLc3c16d0h2x9kB4qqZpL2Vp5zlj29KlxlcDpW9OmlqwHJIF4HSp1uACOapMCOlMyc8E1tuBrR3uCOauxXmeM1zql88VZiaReSe1TYZv+dkcVYsNQ+yXA3cxk8+1Y0MxI+bg1OW3LUyimrAVfEVoNF8TwajEP3ErCVSOme4/Wuyj1GN4FZT1HBrn8R6vYHTbtgD1gkP8AC3vTdHEqWTxXKsr2rmNx3HpmsZq61CWqDWdUZ9Q8pWIQDketTWl4SBkkVzt5MW1KRievI+lXrabCjmtYxSRKOl80Sx4bkEc5rIurdo5BswQx4z2p8FyW9jVguHXH61tTnysmcOZD7NtqYwok9ulaOmTOXeKQL6jFZMDNHLzgrWjbzBblNpPpzXZK043RyWcXZmtRmjNArkNBRRRQKAFp2cU2lFAHL6xY+XdP5sarDMSUI7H/ACawJoHtJircp296i8ca7LH4rWKKQmG1UIUHQk8t+NWrfU4Lq2VZwXRxlXHX8a6YPTUhjIx5R861bBHVSeKrazdJfQxygBZE4YAcEeoNWDFJC5ezYTKew649xS+WNTQrLLJAy8GMAbatq6shJ2ZzpODkVGzZPJqxf2stjMY5lx3B7EetZ01wkY5PPpXPytOx0cysTFqfEjTEBB+NZT3bsfl4HvT11G6QYWXaPYU+UhyOiis8DrVlLQ984rlP7Tvf+fmSmNe3T/euZT/wKq5SbnZi3C/eYD61HLLZQD9/PEPYsM1xjSSP96Rz9WJpAMUcoXPR/ButWlx4lFrFH8rQttkPqPQV6FcXdgtv5NzKucYI6kV4Z4ZkeLxFZPGxVlkzkemOf0r024s9485WyG5JqXoCVyWa+trWYGzdie57VMdagul23UWT03CsZ4GX3qLY3QCkXY10xI/ydM1fijVBk9ay7GXYdrHkirzyMV4pAPnnGNq8VXDZqNiSaVeooAmFDLkUL1qZUBznFAFPGDThTpECscUgFMAp8bc802kzjmgC0w44qLvUsZ3rUcqlTQIXNSjDLxVQvzUkUnPWmA5iVqJpyKsOu4VA0eKQhvnr3rLvdyX0NwvIHBFX3Wqsy7wB70xk/md1PWmmVmYLnr2ph4p9soLlj1FMCwqbFx3qQZwKZnJp4qRj85IqwvQVVBqwrcCgR5x8QrPyNdjuF4Eyc8dxXKDNeh/EW1aXTre6UE+S+G9ga8+z+NWmUhQ/Tk07zOOQMU0Y9etKFzgZBplajsjHI49qbxjvRsxx1NNwe2aBjjyRnFGB6U0gknnJ9aBk55FAC7AKNn0pAT0pwBPHFAWOs+GsUcnihopo0kikt3DK4yD0rs9Y+H9jdIZNMJtZuuwnKN/UVxnw2O3xfGGIw0TjH4f/AFq9cIwflJFZSdmFjxe+0u/027Ntd2squDwQpIb6Eda1ND8PTXdyk1yrRQIQTuGC30Feq+YQPmAIHNc2soaViTjLGpciS6hAA7cdKkzUCn34qTNQIfmonNLuJqJ260AWtP5mb6VePWqGmHLyfhV89a2WwiCQ9ahh+8T71NJxmobf7x/3qQFyXhahj6tUs3AP0qKLnd9aYx5+6arTHg1Zb7lVZ/u0mAH7g+lU2+8att90fSqZOGNSBl6jKy3eASML61sx5+wxZ5+QVn3WlXVys14pjWFBglm9K0MYsohnOEHIppDb0KrkCJyRkAEkVmNescGFTEhH3c1qK6R5Z13qOo7kelYtwJZ52aCzkSMHCjJ6U0IhWJYl4qO9G23RPbNWSuWA9TVe5Hm3BHYcCvLR0ELfudLfPJbisvygbI+oNauoDbbrEKpxIDZSD3raLEygpIUkdqlhlEmR0amouGI7VBIrLJleK2TEWmGOlRcA5pY5A4weDQ4HYVQxVkFTRy1SJI4FKshzTsBppIQOtWopAw561kRykdTU6TEHrSaGaow3Spftc6tO6nMssIhYn+IZ4J9T2rLW72nrT1vATjrScbgZNyZEvGMiMvPBIq7bTZA5rR82OZSsgDD0IqrJp4U7oPxWgCxDKQQatrPxzWYhYcd/SrCEkd6ALnmLKCuSM9weakiuvskkcU10jZIKB+G/PvVCJisoz0qzc20d/bmNhz1Vh1BrSFRx06Gc4cyudlnIzSiq9nIHtIsNuKqFb6gVPTMdhaXNNzRmgQ6kZwis7dEBY59qM1W1I/8AEqu/+uLfyoQHieoXTXmoXNw5y0sjMfzq7ot+iA2sxxubMbHoD3FZBPC/Smnnp19a3S0JO4RGB3hghTq3SlfWZMsVdHMY6EVn2V2LvSI3kbLqdjqO+On6VSKNPL1IHQEVSbQrFbWNUutQkQTvxHnaAMAZ/wD1VlHJOT1q3qKhLt0B+6cVUNG4BRRSUDFooopCDvS0maKYGz4UjMviG29F3Mfyr0u1mNvkNzG3Y1wPgWPdrE8hHCQkZ9Cf/wBVdfJIzcE9KyluaR2NKQRn5lPy1Qmu4kJxn6VAJGxsLHFQyRgjIqRk8d4JJCY+CK3tPkS5QAnLdxXLREKcjjNa2mu8MplHQdvWmBs3FpsyVFVdmK2o2W5gVhjkVRuYfLNFhXKnT8KXzTjrSMM0m2kMCc0UYxRTAXrSGnDntQVoEPhk2kA1YZQ3aqWDnirUMmRg9RQBDJDyccVHgqetXmQGoHj68UwCGQHCtUrwg8CqhUqe9TR3GMK2frRYQjwD+LiqE0Wxhg8VeupCGBHQ1kXNwftCAk7QcUDJH9qswrtT3qtjcasRnAFMCYU4U3ORQDSGO61KhqHNSRnrQILmCO6tpLeVQySDaQfevHtSsH0/UJrWQYaJiPqOxr2ZeWFea/EBVHiXcmATEufrTQ0c2FO04NJ8wHtSq/504Nz2NUWhpJU4xzQHOR1xTzjow59aQLjOKA1G7/pxTlcEU0gHgGnBMDtQGoBhuHA5qTeAe1RhBkHinhAT1FBSubvgq5EHi7T2yOXK/mCK9iacA9RXiegFIPEOnuSMC4TP0zXtDABulYz3ExztvRgxyCK5dEe3ZgjAqDwDXSkcViMmXP1qCWJHeuh+eI/hU66jCeCGX6iocUu0dxQBZ+22+3/WgUz7RFK21HVj6Cq/lxsQrbFz/eIFX7W1giUmLazdyKaRJY05dhY+tXSOarWZyz8cZ61Y71oloBBL0NRW/wB8f71SS9DUFrMhuPKDDfnOM80gL03Q1FD900+Y8GmQ/cNMY9vuVUnNW3Hy1TuDSYBIcJ+FUiQWNW5fun6VRdggJJxUgaV59obw2kdpGHkkOCD6ZqCUbIFBGCFHFXtNn22UeAOVyR1qjdEkdPypoRnXI3Wko2l8qRtHWsiBEWPDWcuc/wB810enBXvY1bBBPQ963XsLRmJ8lB9BQnYZw6Dqx6KKqKCTk+tXSMWp9WNVZF2R+hzXmI6ClffNKB6U22X/AEaUUt180mc+9PsgfKk9K0QjN24Y0y4j+UGp3GGJPAzQ6h0rRMllBOG45NSk9jTCpVvapSu5c960TAgYdcVHnFS5GD65qGQYOa0TKAPjPNSLLkcVWI9KcpxTaEW0bdxzUm1l5FU/MKnI4+lWUuQUwx5pDROlyVPNW47v1NZjMD0piy7TSsM28rNz0NINytz09aoQ3QJ64NX0mV1xxSsBYSNSCSc1LEStV0ypyKkEmOtJgaNteNbSB16Hhh6it+KZJ4lkQ5VulckCzdOlXrC9ayVwxyh52+lVFmc4XOizS1lQa3BK23Iz6Vpg5AqzJqw7NV9SQy6TeRjq0LgflU2aXAbKt0YbT+NBJ4EOcfSm5xVzVLX7Dqt3b/8APKVlH0zxVI810LYkkiuJbckwuVz19627C+S9ZYwAsvQr/hXP9qdEzRyq6Hay8gigCa6bdcyEnJLGoDT25JJ9aZQAhozSmm0wFoJopKBC0optKKAOs8CkLNenPJVf510szgMT3zXBeH9QbTtWifdiOTCSfQ13s4UyNj0rKW5pEgLnNN8zPFKRSLGTSGBXkbeTW1AmyNU9BWZZx7rlRnJHNafmBCc0mBpaZctDL5bH5T0rWnh86PNc2kocZXqK3dNvN6bWPNVEloz5Iyj4IpNma1r2zEg3qOapRxNvAI4FDQXIBAxXODUZXBraRAy4wKo3NvgnApWHcprxS5pQMHFBFAxOMU4HHIplOFAixHJng08gGq4GKlRu1MAaIGqzx7KukZpjJnrQBT+8Np6Gs+7gJUjHI6GtORMdKjYBxg/nQBmwOXwe+OasqcVViQwXjxnp1FTlsUwLCnilqBJkGAWxU45HFIYuamTgVAAcipugoEOL7a868eW1xHrCXUkf7iZQEcdCR1H1r0BjVDXrFdU0G4tXGSqmSP2YUwPKRgjHSl2imcjHt1oyaoscQMmhR1+btTOuaAxoC44kjvS87QKasmOuKcZM0DQq53cYpQWJ6CkEmO1Ksg6kUDuT2rvHdwup5Vwf1Fe7v1rwdXAkTBGdw/nXvOQQpI7Csp7gxhPBrKI+Y/WtV+hrPZCGPHeoJZFtpSlPxjtSgHPApCM/UrSKezkM0YbYpKk9jWE9kiuSryo+B8yyEVZ8Q+IYrO5/swiVZJFHzoBjnsc1la7qX9nXSKrou4fxKSP51rFaCudv4V3jT5N8jyESEAucnpWyTya5/wAEXJu9AExKndK3K/QVvnqaYEEp+U1Ss1J1UN5KgbT+87/Srkv3TUFj/wAfWe2DSAuzHg02H7lE5pIj+7FAx7ngVTuOv41ac8Cqk/3h9aTASXhSayL1SWRgzDBJwDwfrWtPwh5rD1K3mufL8i6aAqTnC5BqQNa4vxYaKHZ2jJTAfyjJj6gVza398YC/2yJ065KFaW31DV4W8j7ZHKmdo3RgVPcrdgfPFC/sOM1SEzQ8NTzXN7G0zRsuTtaNsjpXX8V53ZaxdaTdxl9PCpzgqQQfwrZXx/aYxJp96GBwQFH+NKzAqSIPkX0HNUrz5QBWjjdKzdhWZesGY4ry0dRnycnr2qaxA2yVCScmrFkMK+a0JKEw+cjFOQAr0p84w5+tNQcEVaYmUp4+aSMnGDViZagAw2apMRFKgBz+dNmhZUEi8of0qzIu4dKdbyBAVble4NaKVhXMpiKYXxWreaUTH59t80Z5K9xWO8Z/LtWqkmFxwfPeneZxUIBFKOtMLk6yZ707INQCnilYdyRTg8GrUNwR1OBVIGjNFgubcN2D1NW1mWQcEVzglI5BqaO7ZDxUuI7nTxzYAGOKc8o2kYBzWPb6kuAGP51KLoMxK8rSsNGppb2lrOXniOSeG9K6lHDoHUgqRkEVw4m3KcDrWv4cunE8lqxPl7dygnpVIzqR6nRA5pwPIqMHmnbutUZHjXitSnivUlP/AD2P8hWPW/43iMfi+9z0crIPoRWBW8diGOhhe4mSKMZdzgCrM2k31s37y2cgd15H6Va8Mw+dq6uRxEpf6HoK6mdwI5C5/hPFJy1HY4NjxTSKdJy7Y6U01SENye1FL0opgJRRRQIM0opnenCgB2cV6NaT/adPt5s53xgk+/Q15yOa6/wrd+dYPbNndAcj/dP/ANeokVE3FTPXpUFzc7B5cXJPelklOCAMCqxG1WYj8ags0PDhMmqOHOcIa2ri3Ic8da5LStR+wXf2hjwTg12drewajGGib5scikBT8tkOR0qe0uTDJuFSvDj3qrNGVbetCYHVWt0k8Y55xTpIVAygrmrS9aMg5IrobK9SdOTg1aZDQsfBpLiPIJqR1AYEGpAu5aYjEljIaoiK1Lm2JGcVQMTA8ipLTIKUGpClREYoAlTmpAMVAjYqYHIoAeGpSc1EDS5oARgDnNV2jweKnJppoEZl9FtMb45H8qi8p5RlGxV3UFJgHHNVrLlWHpQ9gKADecVY5wavRTEMB1qO6gMTGRQSp6+1Nt5ApB6j2pp3GaasM57UrSccVGrK4yp/OmHg0CHbyacp45PGKjBGaeo3EUBc4LxJ4PutKWS/tyLixJyzD70WexH9a5tSCccV79a2cN3YzWlwoaGaMo49jXiGs6TJomtXNhKQ3kthWB+8vY/lVIqMrlDIz2pdoKkj8qXyx0OM+1AhwMc5oNEhgVfQ07YB1zntR5ZPrSshDdSRigQ6MKTg9TS+WCRTFB3dccU9Ed2VU+Ymiw+ZJXZLbGOO7iZsYWQE/nXuxYPhhyD0NeIxWKqf3zgk/wAIr0/wtro1CzFtNxcQKF/3h2/KpnB2uYLEwlPkRvH7pqmepNWnf5TVTJJwByaxNWKF3EADJNXIoBFC3GWI5zSW8IUc8k0658z7K4tjGHH948CqSIbM6dLR59jJE7gjcGUEj8apatpOmXbr9os4ZDj7x7VrIJFV/MhSTOMlBg5+lRxxx3DsslqQo6MwxViDQbK3sNNENpF5UW8kLnPWtA96bAgRQFGF9Kc3egorS/dNRWH+vJxxipZj8pplhzI30pATzUR/6oUk/T8adEP3Q+lAwk7VTl5cD3q5J2qnLzIv1pMBk/Q1nTfe/CtC4+4az5QXbAx0qRHI2evxz6rHB5Dqzy7Qc5711k5+Y/WubtPBdxY6lFeG7R44pN+1kwSPrXRzMGOR3qgM/UGzLCD6Gq+Bk57mpr85njHfb/WqTgk56UAdDnELv61kTfNurUuDssx7msyJd+a8uJ0sovwxqzZj7x7moJhiQ5HFT2WduavoIguVxIfSol5FT3Ay5qIDGBVITGOuRUDJg1aYfKaiZcj3p3EQYOOT3puCG4qbbTdpBqriLGnT4kML/daq13ZJ57KV+hpejBhwauyYniSQdcYNO4mYiaTLNKyRY3gZ2k9aqT201u5EkbKfpW+FywZeGFTzkzIrnkjqDVKpYRymetLk1172drPbhmt4846gc1gtFbDVI43TbCW2nmtI1FLQCgG4zRu4rpToVm2G2soP3hu6H0qzD4b0+aSLZHLtyRJ8/T0rblJ5zkcikLEVpeItPg029KWxbYBkq3P61j7zx6UrFXJlJ9TVu2nKHnODVFGBGc1LvHBpNFJmyrtjKtipILqaG6jdD86ng+tYoumXr0q3GRcRlY5MP1GTU2Huekw3CzxLIhBBHIB6HvUm7npXL+DvOC3IkLbQRgGuk3UzBrU86+JNvs1y3mH/AC1hGfwOK47tXf8AxKhJt7G47KzIT+AIrgegP61vHYk6bwlBtt7icj77BB+HNX7ti9tcsMgIhwak0O2MGi2645Ybz+NLeWxXR71uCfKPP41HUpbHDAUh607HFMzzWhDDNJS5FJTAKQ0tJQIQUopB1pRQAorX8OTPHqwRScSIQfw5rIrU8OgnWIx32t/Kk9ho7ZCrKM96z7+5D5ijGAOpq5AQtsC3UEjFUZI0YnPHrWRZRCl9qjJycYp+ualPpNtbx20jRzMd24dgKuxyW9qm/BZwPlGO9U9egN74fE55lgfec/3Twf6VaRNzsbHWRPaQtOwYsgO8dDxVwSRyrlWBHtXlOn39xZwr5Uh2nnaeRU8mvX7yAxTeSB2SpcR3PRpVC8qeKSO7eIgqSPpXn0XirUoJCrSrKMch1/wq4ni+TI3Ww98NRYLnpEGsFlAc8/yrVs7+KXjeK8l/4S9f+fdwfQMKhfxfcRSBreMq3fJ4p6ge3/K47Gq81sCDxXGaF4qe8sklJw3RgOxrpINet3AWSQKx9aLisOeDGeKha3Bq7JcRsuQRVdpVHcUikQC3201xs4FPkuAo4qDfvOTQA4Zo7UA0UCGk0g45p+zNGygCtN+8BFU7YbJ2X1rRdAKp7QLtWHRqT2GTbcgggYPasy9tHt/3sOdmfmHpWwFzUgjz1Gc1Kdh2Me2l3qCDVkNkjd3qLULWPTgLhH2Ru4QqexPSmJc9M4yP0rVO6uSWtmKkiADc9KfGVlQMpHNK7xx8swz7VIGxa3KwW7euODXmXjXw1fC7l1e3P2m2l5dVHzRfUdxXWC8muZ/KX5UxWjDOYxgnK96dxLQ8OUntUnmkJ0Oc13us6Jpj6hIv2cRhvmBj4rktW03+z5l2sXhflTjkH3oUkzdXtczt/wBac0mDgZxTo4jKQq9avpBFbgNMcv6Vai2Y1a8aa13K9vavLhn+WP3qw86QDbCBn1qKW4MnyjhfSouPWtEkjglOdX4mKzszhiea1tK1OS2uY7iF9s0R/MelZKxu33RUscU0R3bGI9MU79GTKne1uh7DYX8OqWCXMR+Vh8wHUHuKo3V3eWUpdY43hLAAg/NXJeF9ZXTb1RKzC1l4kx/AfWu81mzSOwiuIpQ6PKmMdwTXPKnyu520a3tI67lC38STIT5thO4zjcnOKsi9sGDyKJ7eSXlz0o0izluI53i24EmDk0mu2NxBpUrsoCgryD7ikaDxPAIGWG/KA/3+T+tWraaNo/llVyD13CuZWEy6XeyGMsEkUbiOnSnaZpMN1bPLskyJCoKk9qYjrLaTeuG4IP51IehqjpVoLWIgNIc9mPSrp6GkUirP9003TSDLIM8gdKdN901kw3s0V1Jm0l2qcB1PWkM3JxjNLH/qxWPNrC7grb0JOPmWtiP7i/SgAkqlJzKtXZapOwWZSegpMYy54T3rOJy/vmrl3cRlSFbJPtVDpikIsXTkw7QeWIFVp1CkY6VHPc41CzgH/LRyT9AKmuPvCmBl33N0vso/nVN25H0q3fN/pY6fdH9azpj8/wCFAjob7AjRB2FU7blmFW71tzN7cVRtTi4xXlo6yrcZ8z6VPafcFRXY2ufrVi3+6tX0EyC5++RUA71PcDEhPrUR44pokbxt5pjLjmpOOeKaxpgRBRSEZp7fzpAO1MQgTKgEc1JA+zK/wnsaYMEUdaAJdm05BqVeQeOKiBpyuRQJotRNtTHGK5rVYyLolcg5yK3Vk2496z7yMSS896uDsyWaTXKvYRMMtJLjCg9/8K0bBZraJtzKXfk+grm4n8iRGOSqkHFVdR8UveP9mskeLnlmbGfyrsjLmRk42Zu+ILcX0TpuUO643HtXJ3tnHatHFBJ5z4wwHPPtU5guBEWmuWPGSAam8Iw+Z4jg8zDbQzc+woZppYyOp96dlsdc113izw5DDFJqNqRHjmSPHBJ7iuRBpAncaXfjihZ3XIbj3qUKKc0SsuKLjOo8IauBcG3lYESDCn3Fdc7qilmIVR1JOMV5bZ7rKQSockcj2qe+1O8v5D9pnZgDwo4X8qFG5E9Da8Z6pY3+ktawyebMjBwUGQMdefoa4S3iM88cK/edgv4k1r4HPoOMUeGbVZPFEKNyIyXH4D/69aJWRmdubcQxpGBhVAXH0qC/i2aLdrwN0bYq/dDCn3qnqX/IPnH/AEzb+VT1NOh5mfu8VH3p/wDBTM81ojMO9FFFMBKKKKAG0ooFGaAHCp7K6eyuo7iPO5D+Y7iq+aUUAejwSxTlCmTHKoZWFPnhRUbjtWB4Uu3a3kgbkRnKn0zXQSfOpBrLZloyrgBuFXp6Va0yzN/HLDMcRbGVj+FV7mXyTtA5PeoDqc8GntAm1UYEHA5polnPhNihf7vFNKgEHvUjDFRmmMr4YuSOfpThx1FTLheAKCA3agQxOtMY5lapvLFRbSXODimBa0/Up9Ln8yE5B+8h6NXa6brFlqUeUOyTHzI3UVwGw+ooVnibcrFSO460mhnqkd+IwFDkjsDU39obu9ecWniO9twN5WZO2/qK1oPFsOB51q4z/cbNKwzsxcbj1qVZc965uDX7aUArHMPqB/jVr+2oo+dknPsP8aBG+GNPDmuf/wCEjgTkxykfQf40x/GVnHG7fZ5yUGeg/wAaBHTh6ZJMsakuQB6k4rgLzx1fT5FpHHAmepG5v8Kx77Vb7UVzdXMjrj7oOB+QosB6YXlnGYx8h/iNSRWwVgzEsa5zwRqrz2rWUm4mEbkY/wB30rr0GRn1rNtlIYBnsalVTx8ppwFPFSM53x0jHwjdEZBVkPH+8K57w7rK6pbJbyuFvIxjBP3x6iup8aIH8H6gD2VW/IivHA5jKupKsvIZTgg1rT2JkeuRW0vI3FPxqVrYqMk5964vw/43uI5I7XUFM6sQqyqBvH19a7WSdgu7t6VViUx8IES5xyamWUmqaM0g3E8DtUV9dm0tyyg7jwKTKWpmazMJNRbac7VC1TmjgvYvKuU3Ke+cEH61AzsWLMckmlVs5rF7nStrGPeWEunOTH80JPD/AONU3cuSWOTW9cOXR0PQriubztYj8K6acm0cFeilK5KqmTAUZJ9KvW+lu/Mgxiq1vcSwgbCv5VfbUzAgaQFz6VbZnGmXYbNYwNoq1FYTTyKkSEk9ABXPTeIp3+WBFjz3712/gBpLiJJZn3yGblj6Yqbmqp9Saw8GXczg3ASJG65610F3p/8AZuiQWglMiC5TGe3Na8gP2nhj05FZmvMfKt1B/wCWw/lRdjjCKdyXwz/x63BHQzGpfFJI8PynjBdB/wCPCqfh64MNpKMZzKTS+JbszaMYyvDSp/6FUplNGdbAjwdqrHODcL0+orc8Ex79A38czv8A0rCifb4Kv1H8V0P5itzwdJ5XhdWxyZX/AJ0AWHXbcSj/AGjTGPBpVJLtuOTmkbhTUstFWc/Iais+Q/epLjhTRYcRv9akZBcAEjcv5itBelVrjqKtDoKAGy1l3imTKq5Qn+IVpyd6oSjMtIZi3MF8AfKuEJ7bhWaZr6MFpFDPk4IPBxW/Llcj3rMuf9RF7u5/lTQitazyXWsWjSoFYB+B24rVmbLCo9HZRaXgKgvldrHt1okOWoYjMvGBvWB7Y/lVGVl3nNW7v/j+cf56VEtr52WDY5xSA//Z">
            <a:extLst>
              <a:ext uri="{FF2B5EF4-FFF2-40B4-BE49-F238E27FC236}">
                <a16:creationId xmlns:a16="http://schemas.microsoft.com/office/drawing/2014/main" id="{59AEA4C4-DE8E-4B7D-A788-360E8357C936}"/>
              </a:ext>
            </a:extLst>
          </p:cNvPr>
          <p:cNvSpPr>
            <a:spLocks noChangeAspect="1" noChangeArrowheads="1"/>
          </p:cNvSpPr>
          <p:nvPr/>
        </p:nvSpPr>
        <p:spPr bwMode="auto">
          <a:xfrm>
            <a:off x="1752600" y="2371725"/>
            <a:ext cx="5943600" cy="2419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7" name="Picture 26">
            <a:extLst>
              <a:ext uri="{FF2B5EF4-FFF2-40B4-BE49-F238E27FC236}">
                <a16:creationId xmlns:a16="http://schemas.microsoft.com/office/drawing/2014/main" id="{8423E990-A2C7-40D4-8D91-D1F5036D622F}"/>
              </a:ext>
            </a:extLst>
          </p:cNvPr>
          <p:cNvPicPr>
            <a:picLocks noChangeAspect="1"/>
          </p:cNvPicPr>
          <p:nvPr/>
        </p:nvPicPr>
        <p:blipFill>
          <a:blip r:embed="rId4"/>
          <a:stretch>
            <a:fillRect/>
          </a:stretch>
        </p:blipFill>
        <p:spPr>
          <a:xfrm>
            <a:off x="6792607" y="2093976"/>
            <a:ext cx="2227810" cy="1019174"/>
          </a:xfrm>
          <a:prstGeom prst="rect">
            <a:avLst/>
          </a:prstGeom>
        </p:spPr>
      </p:pic>
      <p:pic>
        <p:nvPicPr>
          <p:cNvPr id="29" name="Picture 28">
            <a:extLst>
              <a:ext uri="{FF2B5EF4-FFF2-40B4-BE49-F238E27FC236}">
                <a16:creationId xmlns:a16="http://schemas.microsoft.com/office/drawing/2014/main" id="{A1B4A005-B48E-4296-8947-0149A9A62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460" y="3250705"/>
            <a:ext cx="2291957" cy="1032866"/>
          </a:xfrm>
          <a:prstGeom prst="rect">
            <a:avLst/>
          </a:prstGeom>
        </p:spPr>
      </p:pic>
      <p:pic>
        <p:nvPicPr>
          <p:cNvPr id="31" name="Picture 30">
            <a:extLst>
              <a:ext uri="{FF2B5EF4-FFF2-40B4-BE49-F238E27FC236}">
                <a16:creationId xmlns:a16="http://schemas.microsoft.com/office/drawing/2014/main" id="{18A18387-2AB6-4407-8EC5-7169717F38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695" y="4440872"/>
            <a:ext cx="2285722" cy="1200535"/>
          </a:xfrm>
          <a:prstGeom prst="rect">
            <a:avLst/>
          </a:prstGeom>
        </p:spPr>
      </p:pic>
      <p:pic>
        <p:nvPicPr>
          <p:cNvPr id="33" name="Picture 32">
            <a:extLst>
              <a:ext uri="{FF2B5EF4-FFF2-40B4-BE49-F238E27FC236}">
                <a16:creationId xmlns:a16="http://schemas.microsoft.com/office/drawing/2014/main" id="{47634919-05DF-493A-8F6F-8D28AEA16F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7124" y="5798708"/>
            <a:ext cx="2351151" cy="1027039"/>
          </a:xfrm>
          <a:prstGeom prst="rect">
            <a:avLst/>
          </a:prstGeom>
        </p:spPr>
      </p:pic>
    </p:spTree>
    <p:extLst>
      <p:ext uri="{BB962C8B-B14F-4D97-AF65-F5344CB8AC3E}">
        <p14:creationId xmlns:p14="http://schemas.microsoft.com/office/powerpoint/2010/main" val="2446239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7439"/>
            <a:ext cx="9180512" cy="583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71600" y="0"/>
            <a:ext cx="8119074" cy="908050"/>
          </a:xfrm>
        </p:spPr>
        <p:txBody>
          <a:bodyPr>
            <a:normAutofit fontScale="90000"/>
          </a:bodyPr>
          <a:lstStyle/>
          <a:p>
            <a:r>
              <a:rPr lang="en-GB" dirty="0"/>
              <a:t>Occupational Radiation Protection Program   TSA 2</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49</a:t>
            </a:fld>
            <a:endParaRPr lang="en-GB" sz="1400" b="0" dirty="0">
              <a:solidFill>
                <a:schemeClr val="accent2"/>
              </a:solidFill>
            </a:endParaRPr>
          </a:p>
        </p:txBody>
      </p:sp>
      <p:graphicFrame>
        <p:nvGraphicFramePr>
          <p:cNvPr id="5" name="Diagram 4"/>
          <p:cNvGraphicFramePr/>
          <p:nvPr>
            <p:extLst/>
          </p:nvPr>
        </p:nvGraphicFramePr>
        <p:xfrm>
          <a:off x="101600" y="3006244"/>
          <a:ext cx="3706718" cy="3531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13382" y="996643"/>
            <a:ext cx="4476874" cy="1938992"/>
          </a:xfrm>
          <a:prstGeom prst="rect">
            <a:avLst/>
          </a:prstGeom>
          <a:solidFill>
            <a:schemeClr val="bg1"/>
          </a:solidFill>
        </p:spPr>
        <p:txBody>
          <a:bodyPr wrap="square">
            <a:spAutoFit/>
          </a:bodyPr>
          <a:lstStyle/>
          <a:p>
            <a:pPr algn="l"/>
            <a:r>
              <a:rPr lang="en-GB" sz="2000" dirty="0">
                <a:solidFill>
                  <a:schemeClr val="accent2"/>
                </a:solidFill>
              </a:rPr>
              <a:t>It focussed on the protection of </a:t>
            </a:r>
            <a:r>
              <a:rPr lang="en-GB" sz="2000" u="sng" dirty="0">
                <a:solidFill>
                  <a:schemeClr val="accent2"/>
                </a:solidFill>
              </a:rPr>
              <a:t>occupationally exposed workers </a:t>
            </a:r>
            <a:r>
              <a:rPr lang="en-GB" sz="2000" dirty="0">
                <a:solidFill>
                  <a:schemeClr val="accent2"/>
                </a:solidFill>
              </a:rPr>
              <a:t>against the risks associated with ionizing radiations in all exposure situations. </a:t>
            </a:r>
          </a:p>
          <a:p>
            <a:pPr algn="l"/>
            <a:endParaRPr lang="en-GB" sz="2000" dirty="0">
              <a:solidFill>
                <a:schemeClr val="accent2"/>
              </a:solidFill>
            </a:endParaRPr>
          </a:p>
        </p:txBody>
      </p:sp>
      <p:sp>
        <p:nvSpPr>
          <p:cNvPr id="8" name="AutoShape 7" descr="data:image/jpeg;base64,/9j/4AAQSkZJRgABAQAAAQABAAD/2wCEAAkGBxQSEhUUEhQUFBUWFRQXFRcXFxQUFBgWFRQWFhYVFRQYHSggGBolHBUUITEhJSkrLi4uFx8zODMsNygtLiwBCgoKDg0OGhAQGjAlHCQsLCwsLCwyLCwsLCwsLCwsLCwsLCwsLCwsLCwsLCwsLCwsLCwsLCw3LCwsLDcsLCssN//AABEIAS4AoAMBIgACEQEDEQH/xAAcAAABBAMBAAAAAAAAAAAAAAAAAwQFBwECBgj/xABDEAABAwIDBAgCCAMFCQAAAAABAAIDBBEFITEGEkFRBxMiYXGBkaEysSNCUmJyksHRFDNjCBXC8PEWJDRDU4KisuH/xAAaAQEAAwEBAQAAAAAAAAAAAAAAAQMEBQIG/8QAIhEAAgMAAwEAAgMBAAAAAAAAAAECAxEEITESE0EiMmEU/9oADAMBAAIRAxEAPwC8UIQgBCEIAQhCAFpNM1gLnODQNSSAB4kqI2q2khoITLMe5rfrPdyC847ZbdVOIOO+4tiv2Y2nsjx5lThDeHpCi2npJXlkdRE5w4Bwv/8AVJw1DH/A5rra7pB+S8aNcRmDYp5h2LTQPD4pHscDe4JHrzU4R9HsS6FRmz/TdIwBtXAJLW+kY7ddbmWEWJ8wrc2e2jpq1m/TSNeLDeGj234ObqF5wlMl0IQhIIQhACEIQAhCEAIQhACEIQAsFZXNdImPfwVDLKPiI3GficCAfIXPkgKK6XNpP4yue1pvFDeNnIkfG71+S4hZcb5lOsJoTPK2MZX1OthxKlvF2eEm2K4Vg8tQfo25czopqfYGqbwafAqwsCw+OBjWjK2QJIzU+5+QWV3t+G5cWOd+lC12Bzwi74yBz1t4rTBMYmpJWzU7yx7ePAjk4cR3K68Wp2uYQRrf3VFVUO49zPsuc30NldVY5bpRdSoY0esNi9om4hSR1DRul1w9uu69uTh6qdVLf2d8U/4qmJyBZMzzux9vRiuleypAhCEJBCEIAQhCAEIQgBCEIAVD9P2PGSeKlaezEC9/e91regv+ZXwvL3S2wjFam/2mkeBaLKUQ/DlY6VzmFzQSAQMhzuur2KwEyN6zrHsvkN2wuBzJF/RY2LIkifFujJ4c48d05X9Qup2aj6vscBf3Kz22PtGumlPJD98bwA1gHwkb5G8bjQW7+a2wN722D7BxOYGnopM02RLSBxIP6JFsedzl6qjesNXx3pGYtWvGdi9oJDgDYjXPTuVc7SUcYdI9u8Dv2tbI31J5HwVqPp+04t7Q42sM/wBVVe2lRepkYBYNdp3kBX0taZOSmlpLdENa6LE4i0Gzrsf+F+Q97L04FQ3QHgTJpZ53k3hMIa3gS7fcSfyhX0tDMsfAQhCgkEIQgBCEIAQhCAEIQgArzz09Ue7iDX2tvws890kH9F6GXFdJWxAxOJu44Mlj3twnQg2u08tEB5po6x8Lt+Nxa7mOXI81YGwuKCXsuI388uJA4rk8U2VqqecQSxOa5xs0kHcPeH2tZdbsdgL6V7nv3S5wAFs7AXvn5qu75z/S7j/Sl/h29SHht2WPcmcE+8M5GMPJwcPdSUEwKTqqVpF7ArGujopkPQ1DiJHEgNYT2ho4AXJA4Knq+rM0j5Tq9xd5HQellbmM4fUzxOgooXPLuy9wyYwHm45XKQ2b6E5XPDq2RrGDVkZLnu7t/RvutdMcWmDlT+n8o6H+z7hzo6OaZwIE0o3e9sbbXHmXeitRNqCjZDG2OJoYxgDWtGgATlWmcEIQgBCEIAQhCAEIQgBCEIAQtHSAC5NhzOQXIbVdINPSsfuWme1pOR7APC7uPkpSb8IckvRfpAxgQwtitczEt8ABcn9FxMDb2Sz5JsRoI55iP4izpGADdG5pugd4CQw192NKx8jVI38XHEkTACO9K4fh8kp1IYDmbewT7DsNMli7st9z+wXRMjDQABYDQKaqnLt+C65R6Xo5waQBvV2A3dO8fupK6r7brahtBEHDtTPuImDUn7R+6LqH2K6R5GtbHXEv/qgZi+dnAajvC2qDfhzpWRTxstpCQo6xkrQ+J7XtOhabhLXXg9mUIQgBCEIAQhCAEIQgG9fWshYZJXBjGi5ccgFX20PS7TQksgaZng2uPh9BmfZbdNjr09PHcgPnzsbXDWONvkqqjomx5NaG+Gvqr6qvrsy33/j6RJY7tzX1lxuiNn2TcD8o181zklNLJlJOGB2RNrNA4k+Sm44ND6+CzidMHtLTlvAgHkf2Wn8SSMf5pNpssPYStFTTB7WlrGuLIufVx2a0nvNr+alHYC3rA9tgC4F7eHeRyvyXB9F+1kUMX8JUkRPY47hcQ1rg4k2udCD7EK04pgRkQRzBWCUE/Tr12OK1McOGSTEoa0lxAsLknSw4lR1ftBTQt3ppo2ZXsXC/k3VVZtftrJiF4KS8dPpJI7Iv7u4d2pXpLfDxKaitZD7RVf8AeVVJMS4RtO5DbLstvnnz180x/uZ7c45nD8WfupWjpwxoYy5A421TwQ5XK2xqSRyp3SlJsjMKxmuonb0dyOO4dR3t4+isLZ7pgY+zahgDtL/A7zByPqFyLYcrqLx+Bgic97QbDInW5yGa8zqWaWV3y3C+tndsqWtc5kEl3tzLSLG3EjgR3hdCq26MMKFLRQO3R1jml7iRn9JY2v4BvorBpaoP7jyWJo6S8HCEIUEghCEAIQhAVr0zkhtG76oneD4uZ2fkVX7hex71Y3TO36Cl5fxTPdrlX7wtnH/qc7mf2Ri2iHstn7LRruaUmHZstJkInEMIZLm65NrX0NvH91GtwYty66Vo5DT2NlNmndwK3DXcXegXh1xfqPUbZx8ZGU2Axg33XSnm5wDfMBP2wDK9jbRrRZoS4DjzA70nLIBk3XiV6UUvDzKcpei8DiTYWsNSNPALeU3cGjxK2hZuM71tTssL8SpINyobHIDPJT0rdZpQD+EWBPuT5KZK02Ri63GGcRDE53mRb/EqrnkTRx47NFvwRhrQ0DIAADkALBL0z91wK0ssFYjqk3FM12hCUUA02Nwpalqg7XXl+y8tAcoQhQAQhCA4vpVh3qNunZmid6Otl6qs3NV0bTUgmiMbtHA+uRBVMTRlpIOoNj4ha+O+mYeYvGMZ2EZjRJiayepKSAHuWs54m2cHjZKwyBoJJ87+yavozwI+STFI5BrHE1UXaLSniuQkupcOBUhRU5GbtUIXYvuXPcFuVssKD0avy8Vv0aU5NXWTX+DqWD/u3ifZo9UnIy/+tlNdFcY/30c5o7884+Pv7qi/w18T+5Y7DcXWS1NqR9uyfJOlkOkJkLASpC0IUAlKKq3hY/ENU6UEwlpDhqFMwyhwuFDAohCFAGOJcB4qpNq6Xq6h3J3a9dfcK2sQ1HguA29pbhr/ALJIPgR+491fS8Zn5EfqBxdliy3AWVuOUxKyLLYgLYBSQaBLsSQS7VBKArQvsskpGoGSAzI/5Lfo/wAZ6ivMLv5dWWBrvsysBAv43t6JlI42sfJSXRTgX8XW9e4fQ0puDwdM74QOdgL+ipvz5NPF376LqdhTDbNwI45fsmszd02KmAkKqlD9ciOP6LCmdQi7rG9ySUkZY4gkFKs00Ug0cVM0TQGN7xfzKhzGbjmpunj3Wga2ChgUQhCgEdXntLltqIA+NwPK/pmumrD2iuZ2jksPFWR6PElqK064DjdYYS7uCTLe0fE/NKhwC6KOK/TcNAWyTBJ7luGKSDNglCclowXKOtF0BiXJICXgfIpGoqbnLRIh10BmeQ3sr02IwRtHRQwt1DQ5xyze/tOPfqvPFdjAjBBsTY2AsSPHkvR2yc4ko6Z4N7wRZ+DAFj5L8R0OHF9slwk5ZQ0XP+e5KJniYG54OFllNwyfYuLuZWS5Jt5ok0XsC+HN3nk8G/MqVTagi3Wd5zTleWAWCVlJzHIqARtQc1xfSHVmKmkfoQ11vG1h7ldk9cF0oxb1HKPw2/MrDy/DgYpBYWPAZ88ktG4LiqLE3xZHMcuXgpOHHm37QIHqtsbYtHKnTNPpHWRuusl45qFpsYhP/MA8cvmn8dZGcw9p8wrE0/GUuMl6h4H5FN97sknJN63EGsjc4kf54LjsQxaSXImzRo0frzXidiiWV0ymSlTjTWEhva8NPVRlTjMr9Duju/dR66PAtj5aiHr99rI7kAnMndNibcBdZJ3y/Z0KuLHcS1nOFeqejOTewujP9Fo9LqmINjaUAdqSUnUg2By4WsPmu5wPG56OJkMQBijG6xr23NvEEErI7om9cSxFq3UdiUoJDRwzP6Bck/beYtyjjaefaI9LrbD9pATaZtjxcMx4kKVbHfQ6JpeHSogi3ngHx9Fo2QOALSHX0tmFJUtPu5nX5K3SkcoQheQCSqPhSqTnHZKAjJVyO2sDnwvaPrAjPS+q66VQO0j92Mki+mStPDPNVdCWSOY7UEhN1YeK0bHPJc0Eg5E58Uykw6J2rGnwFj6hXPjt96Yv+pR6aOKWLLqn7PRHQvb4G/zC0/2Wbwkd6BefwTRYuTWcyhdO7ZMcJCTy3QkK3ZSRv8sh45Hsu/ZQ6pr9Eq+DfTOeKsrZqkpepYIDJUSWa6SO7i1rjrvNNmNzvrnlxXAvwuYaxPyyyFx6hOMOmqqcu6nroy8brrNIuBe18u8qmdbksNNN0YPS2y7hIWscNI2Zu8+PsEqyJ1h2Pclxz4hVhs/V1cMhIcYxM6Nsskjd6w3rB93Z5bxK9SU1IxgDWtaLAcB6rO6Gn2bY8xSXSKmEZvpZPKHDpJXBrGknnwA5k8FZrqCIm5jZf8ISzIwMgAPAWUKhfsmXLedIjsFwkQMDb7xF89Bc62ClEIV5kb16CEIQgFghZQgIqVqgdoaUyx7rcySAOGZNgLroptSomt+OMf1Gf+wViPLKmx2m6uZ7DmWuLTbjY2uoxdFtsy1ZN+M/uudXQg9ijjWrJNA1KtkISTUoF7KxzFnrkU5KataSMls0Hjp3qCUbhvotJbc1uZOACT8beAQnSNxjNjhzY4eZGX6q/wDY6s66ippCbl0MZJ5ndAJ9l54rZN4uPjb9FbPQTXOkw9zHG4hmexvPdIa8A/mKx8leM3cOXqLHQhCym8EIQgBCEIAWCsoQHP4tibYnkEE+FuKhjj0Rmia4OaC9vaNrAg5X87JxtYPpD4NXDYg4Elp4gqp2yUsNUKIyhpnpBZatl7yD/wCIXLFSWLYo6ocHvbZwa1jvvFg3d/zHBRZXYqewR85yFljRkFbbyTCUBVhQOWdyUDjxSUei2CHoUB7khO+wKWTOqdkgIyUZKyP7Pc30VYz7M0bvzsI/wKupAut6A6rdrKuK+T42m3fG8j5PKy8nw18J/wAmXmhYCysR0wQhCAEIQgBBQhActtnSmwkGmh7uR91DbHQ0/Wu62xldlGHfDbiB95d5V07ZGljswRYqt8SZLRSggNJaQRvNDmkXyPdny0VUlktNNcvqDj+yN6R8Ijp52dU3da9hcRwvexty8FxjlYG39QainpZy3dLhICAQQPhIsR4FcA4Lq8d7BHA5ayxml1stStleZRxEckoEnFot7oSZcUzqCnTimdSgY1cur6J5tzE2tytJBKOGoc1y5UhTvR3Lu4rTfeEzPVlx8iqb1sGaOK8sR6ACysBZXOOuCEIQAhCEAIQhACi8dwhtSzdOTh8J5X592SlFhGtJTzs4LpAwlkNG0RNs0Tb1rkgFwN7cgqscrx26h3qKXu3T6OCo6RbuM/4nM5q/npo5ZBWt1lq0mEcRFbpCMpW6Eg9Np04cU3lKAaSuNk92Zn3K+idpaoaPzgt/VMJDzWjpNx0cn/TlhffluyAqu1bFltLyaPUYWUIXMO0CEIQAhCEAIQhACEIQEfj8W/TTNte8bsvJUBUCxXo5wuLHivP+0NJ1U8jPsucPGxsPay18V+ow82PSZFErYFa3QthzRRpSoKQalwUJBybTDLJLvTefRANHu9U1rxeJ4+6T5hOyb6obGCDvZA5Dn3rzLtYeovGmekdn6zrqaCXXfijcfEtF/e6kFynRbIThlMDq1pZ+VxH6Lq1y2dxPUCEIUEghCEAIQhACEIQGCqa6SaYsq3ki2+A9p4EWAJHgdeWXNXMoHbHAIqyAtkBu3tMe02ex3Np/TQqyufxLSq6v8kcKHcFqFKYzsvV01y1oqoxxb2ZQPvM0d5KAixOMndJLHfZeC0+63RtjI5c6Jx/Q+CXYkIyDpY+CXaFZpThiRNpxknMneo+srYxlvAnk3tO8LBHJL09KLfgm5pKXwuCSeYQwMM0ptZo+Fv3pHfVaNVNbKbFVNc8CUOpoCLlxt1zxya36g0zKuvZ3ZumoY+rpomsH1jq9x5vecyVls5H6ibKeI33MV2cwsUtNFADfcaATzdq4+ZJUkhCxnRBCEIAQhYQGUIQgBC0llDdUiaxvI+37oBytZG3BHMLSGYO0ulUByUrPUKBkwanqJHCWKOTs6OaCb31B4LpsUZaR3r6qIgZuzOI4tHzUkHPz9HFC43YySI/cleB6OJCZu6NYeE9SB+Ifsu7eb5LTPmvX0yHBP1HGQ9G9L9frpPxSut6NsugwzZumg/lQRsPMNF/U5qVF1so3SVFIkdn483u5WHrmfkFNphgsdo78ySfkn68kghCEAIQhACwsoQH/2Q==">
            <a:hlinkClick r:id="rId8"/>
          </p:cNvPr>
          <p:cNvSpPr>
            <a:spLocks noChangeAspect="1" noChangeArrowheads="1"/>
          </p:cNvSpPr>
          <p:nvPr/>
        </p:nvSpPr>
        <p:spPr bwMode="auto">
          <a:xfrm>
            <a:off x="101600" y="-1722438"/>
            <a:ext cx="1905000" cy="3600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9" descr="data:image/jpeg;base64,/9j/4AAQSkZJRgABAQAAAQABAAD/2wCEAAkGBxQSEhUUEhQUFBUWFRQXFRcXFxQUFBgWFRQWFhYVFRQYHSggGBolHBUUITEhJSkrLi4uFx8zODMsNygtLiwBCgoKDg0OGhAQGjAlHCQsLCwsLCwyLCwsLCwsLCwsLCwsLCwsLCwsLCwsLCwsLCwsLCwsLCw3LCwsLDcsLCssN//AABEIAS4AoAMBIgACEQEDEQH/xAAcAAABBAMBAAAAAAAAAAAAAAAAAwQFBwECBgj/xABDEAABAwIDBAgCCAMFCQAAAAABAAIDBBEFITEGEkFRBxMiYXGBkaEysSNCUmJyksHRFDNjCBXC8PEWJDRDU4KisuH/xAAaAQEAAwEBAQAAAAAAAAAAAAAAAQMEBQIG/8QAIhEAAgMAAwEAAgMBAAAAAAAAAAECAxEEITESE0EiMmEU/9oADAMBAAIRAxEAPwC8UIQgBCEIAQhCAFpNM1gLnODQNSSAB4kqI2q2khoITLMe5rfrPdyC847ZbdVOIOO+4tiv2Y2nsjx5lThDeHpCi2npJXlkdRE5w4Bwv/8AVJw1DH/A5rra7pB+S8aNcRmDYp5h2LTQPD4pHscDe4JHrzU4R9HsS6FRmz/TdIwBtXAJLW+kY7ddbmWEWJ8wrc2e2jpq1m/TSNeLDeGj234ObqF5wlMl0IQhIIQhACEIQAhCEAIQhACEIQAsFZXNdImPfwVDLKPiI3GficCAfIXPkgKK6XNpP4yue1pvFDeNnIkfG71+S4hZcb5lOsJoTPK2MZX1OthxKlvF2eEm2K4Vg8tQfo25czopqfYGqbwafAqwsCw+OBjWjK2QJIzU+5+QWV3t+G5cWOd+lC12Bzwi74yBz1t4rTBMYmpJWzU7yx7ePAjk4cR3K68Wp2uYQRrf3VFVUO49zPsuc30NldVY5bpRdSoY0esNi9om4hSR1DRul1w9uu69uTh6qdVLf2d8U/4qmJyBZMzzux9vRiuleypAhCEJBCEIAQhCAEIQgBCEIAVD9P2PGSeKlaezEC9/e91regv+ZXwvL3S2wjFam/2mkeBaLKUQ/DlY6VzmFzQSAQMhzuur2KwEyN6zrHsvkN2wuBzJF/RY2LIkifFujJ4c48d05X9Qup2aj6vscBf3Kz22PtGumlPJD98bwA1gHwkb5G8bjQW7+a2wN722D7BxOYGnopM02RLSBxIP6JFsedzl6qjesNXx3pGYtWvGdi9oJDgDYjXPTuVc7SUcYdI9u8Dv2tbI31J5HwVqPp+04t7Q42sM/wBVVe2lRepkYBYNdp3kBX0taZOSmlpLdENa6LE4i0Gzrsf+F+Q97L04FQ3QHgTJpZ53k3hMIa3gS7fcSfyhX0tDMsfAQhCgkEIQgBCEIAQhCAEIQgArzz09Ue7iDX2tvws890kH9F6GXFdJWxAxOJu44Mlj3twnQg2u08tEB5po6x8Lt+Nxa7mOXI81YGwuKCXsuI388uJA4rk8U2VqqecQSxOa5xs0kHcPeH2tZdbsdgL6V7nv3S5wAFs7AXvn5qu75z/S7j/Sl/h29SHht2WPcmcE+8M5GMPJwcPdSUEwKTqqVpF7ArGujopkPQ1DiJHEgNYT2ho4AXJA4Knq+rM0j5Tq9xd5HQellbmM4fUzxOgooXPLuy9wyYwHm45XKQ2b6E5XPDq2RrGDVkZLnu7t/RvutdMcWmDlT+n8o6H+z7hzo6OaZwIE0o3e9sbbXHmXeitRNqCjZDG2OJoYxgDWtGgATlWmcEIQgBCEIAQhCAEIQgBCEIAQtHSAC5NhzOQXIbVdINPSsfuWme1pOR7APC7uPkpSb8IckvRfpAxgQwtitczEt8ABcn9FxMDb2Sz5JsRoI55iP4izpGADdG5pugd4CQw192NKx8jVI38XHEkTACO9K4fh8kp1IYDmbewT7DsNMli7st9z+wXRMjDQABYDQKaqnLt+C65R6Xo5waQBvV2A3dO8fupK6r7brahtBEHDtTPuImDUn7R+6LqH2K6R5GtbHXEv/qgZi+dnAajvC2qDfhzpWRTxstpCQo6xkrQ+J7XtOhabhLXXg9mUIQgBCEIAQhCAEIQgG9fWshYZJXBjGi5ccgFX20PS7TQksgaZng2uPh9BmfZbdNjr09PHcgPnzsbXDWONvkqqjomx5NaG+Gvqr6qvrsy33/j6RJY7tzX1lxuiNn2TcD8o181zklNLJlJOGB2RNrNA4k+Sm44ND6+CzidMHtLTlvAgHkf2Wn8SSMf5pNpssPYStFTTB7WlrGuLIufVx2a0nvNr+alHYC3rA9tgC4F7eHeRyvyXB9F+1kUMX8JUkRPY47hcQ1rg4k2udCD7EK04pgRkQRzBWCUE/Tr12OK1McOGSTEoa0lxAsLknSw4lR1ftBTQt3ppo2ZXsXC/k3VVZtftrJiF4KS8dPpJI7Iv7u4d2pXpLfDxKaitZD7RVf8AeVVJMS4RtO5DbLstvnnz180x/uZ7c45nD8WfupWjpwxoYy5A421TwQ5XK2xqSRyp3SlJsjMKxmuonb0dyOO4dR3t4+isLZ7pgY+zahgDtL/A7zByPqFyLYcrqLx+Bgic97QbDInW5yGa8zqWaWV3y3C+tndsqWtc5kEl3tzLSLG3EjgR3hdCq26MMKFLRQO3R1jml7iRn9JY2v4BvorBpaoP7jyWJo6S8HCEIUEghCEAIQhAVr0zkhtG76oneD4uZ2fkVX7hex71Y3TO36Cl5fxTPdrlX7wtnH/qc7mf2Ri2iHstn7LRruaUmHZstJkInEMIZLm65NrX0NvH91GtwYty66Vo5DT2NlNmndwK3DXcXegXh1xfqPUbZx8ZGU2Axg33XSnm5wDfMBP2wDK9jbRrRZoS4DjzA70nLIBk3XiV6UUvDzKcpei8DiTYWsNSNPALeU3cGjxK2hZuM71tTssL8SpINyobHIDPJT0rdZpQD+EWBPuT5KZK02Ri63GGcRDE53mRb/EqrnkTRx47NFvwRhrQ0DIAADkALBL0z91wK0ssFYjqk3FM12hCUUA02Nwpalqg7XXl+y8tAcoQhQAQhCA4vpVh3qNunZmid6Otl6qs3NV0bTUgmiMbtHA+uRBVMTRlpIOoNj4ha+O+mYeYvGMZ2EZjRJiayepKSAHuWs54m2cHjZKwyBoJJ87+yavozwI+STFI5BrHE1UXaLSniuQkupcOBUhRU5GbtUIXYvuXPcFuVssKD0avy8Vv0aU5NXWTX+DqWD/u3ifZo9UnIy/+tlNdFcY/30c5o7884+Pv7qi/w18T+5Y7DcXWS1NqR9uyfJOlkOkJkLASpC0IUAlKKq3hY/ENU6UEwlpDhqFMwyhwuFDAohCFAGOJcB4qpNq6Xq6h3J3a9dfcK2sQ1HguA29pbhr/ALJIPgR+491fS8Zn5EfqBxdliy3AWVuOUxKyLLYgLYBSQaBLsSQS7VBKArQvsskpGoGSAzI/5Lfo/wAZ6ivMLv5dWWBrvsysBAv43t6JlI42sfJSXRTgX8XW9e4fQ0puDwdM74QOdgL+ipvz5NPF376LqdhTDbNwI45fsmszd02KmAkKqlD9ciOP6LCmdQi7rG9ySUkZY4gkFKs00Ug0cVM0TQGN7xfzKhzGbjmpunj3Wga2ChgUQhCgEdXntLltqIA+NwPK/pmumrD2iuZ2jksPFWR6PElqK064DjdYYS7uCTLe0fE/NKhwC6KOK/TcNAWyTBJ7luGKSDNglCclowXKOtF0BiXJICXgfIpGoqbnLRIh10BmeQ3sr02IwRtHRQwt1DQ5xyze/tOPfqvPFdjAjBBsTY2AsSPHkvR2yc4ko6Z4N7wRZ+DAFj5L8R0OHF9slwk5ZQ0XP+e5KJniYG54OFllNwyfYuLuZWS5Jt5ok0XsC+HN3nk8G/MqVTagi3Wd5zTleWAWCVlJzHIqARtQc1xfSHVmKmkfoQ11vG1h7ldk9cF0oxb1HKPw2/MrDy/DgYpBYWPAZ88ktG4LiqLE3xZHMcuXgpOHHm37QIHqtsbYtHKnTNPpHWRuusl45qFpsYhP/MA8cvmn8dZGcw9p8wrE0/GUuMl6h4H5FN97sknJN63EGsjc4kf54LjsQxaSXImzRo0frzXidiiWV0ymSlTjTWEhva8NPVRlTjMr9Duju/dR66PAtj5aiHr99rI7kAnMndNibcBdZJ3y/Z0KuLHcS1nOFeqejOTewujP9Fo9LqmINjaUAdqSUnUg2By4WsPmu5wPG56OJkMQBijG6xr23NvEEErI7om9cSxFq3UdiUoJDRwzP6Bck/beYtyjjaefaI9LrbD9pATaZtjxcMx4kKVbHfQ6JpeHSogi3ngHx9Fo2QOALSHX0tmFJUtPu5nX5K3SkcoQheQCSqPhSqTnHZKAjJVyO2sDnwvaPrAjPS+q66VQO0j92Mki+mStPDPNVdCWSOY7UEhN1YeK0bHPJc0Eg5E58Uykw6J2rGnwFj6hXPjt96Yv+pR6aOKWLLqn7PRHQvb4G/zC0/2Wbwkd6BefwTRYuTWcyhdO7ZMcJCTy3QkK3ZSRv8sh45Hsu/ZQ6pr9Eq+DfTOeKsrZqkpepYIDJUSWa6SO7i1rjrvNNmNzvrnlxXAvwuYaxPyyyFx6hOMOmqqcu6nroy8brrNIuBe18u8qmdbksNNN0YPS2y7hIWscNI2Zu8+PsEqyJ1h2Pclxz4hVhs/V1cMhIcYxM6Nsskjd6w3rB93Z5bxK9SU1IxgDWtaLAcB6rO6Gn2bY8xSXSKmEZvpZPKHDpJXBrGknnwA5k8FZrqCIm5jZf8ISzIwMgAPAWUKhfsmXLedIjsFwkQMDb7xF89Bc62ClEIV5kb16CEIQgFghZQgIqVqgdoaUyx7rcySAOGZNgLroptSomt+OMf1Gf+wViPLKmx2m6uZ7DmWuLTbjY2uoxdFtsy1ZN+M/uudXQg9ijjWrJNA1KtkISTUoF7KxzFnrkU5KataSMls0Hjp3qCUbhvotJbc1uZOACT8beAQnSNxjNjhzY4eZGX6q/wDY6s66ippCbl0MZJ5ndAJ9l54rZN4uPjb9FbPQTXOkw9zHG4hmexvPdIa8A/mKx8leM3cOXqLHQhCym8EIQgBCEIAWCsoQHP4tibYnkEE+FuKhjj0Rmia4OaC9vaNrAg5X87JxtYPpD4NXDYg4Elp4gqp2yUsNUKIyhpnpBZatl7yD/wCIXLFSWLYo6ocHvbZwa1jvvFg3d/zHBRZXYqewR85yFljRkFbbyTCUBVhQOWdyUDjxSUei2CHoUB7khO+wKWTOqdkgIyUZKyP7Pc30VYz7M0bvzsI/wKupAut6A6rdrKuK+T42m3fG8j5PKy8nw18J/wAmXmhYCysR0wQhCAEIQgBBQhActtnSmwkGmh7uR91DbHQ0/Wu62xldlGHfDbiB95d5V07ZGljswRYqt8SZLRSggNJaQRvNDmkXyPdny0VUlktNNcvqDj+yN6R8Ijp52dU3da9hcRwvexty8FxjlYG39QainpZy3dLhICAQQPhIsR4FcA4Lq8d7BHA5ayxml1stStleZRxEckoEnFot7oSZcUzqCnTimdSgY1cur6J5tzE2tytJBKOGoc1y5UhTvR3Lu4rTfeEzPVlx8iqb1sGaOK8sR6ACysBZXOOuCEIQAhCEAIQhACi8dwhtSzdOTh8J5X592SlFhGtJTzs4LpAwlkNG0RNs0Tb1rkgFwN7cgqscrx26h3qKXu3T6OCo6RbuM/4nM5q/npo5ZBWt1lq0mEcRFbpCMpW6Eg9Np04cU3lKAaSuNk92Zn3K+idpaoaPzgt/VMJDzWjpNx0cn/TlhffluyAqu1bFltLyaPUYWUIXMO0CEIQAhCEAIQhACEIQEfj8W/TTNte8bsvJUBUCxXo5wuLHivP+0NJ1U8jPsucPGxsPay18V+ow82PSZFErYFa3QthzRRpSoKQalwUJBybTDLJLvTefRANHu9U1rxeJ4+6T5hOyb6obGCDvZA5Dn3rzLtYeovGmekdn6zrqaCXXfijcfEtF/e6kFynRbIThlMDq1pZ+VxH6Lq1y2dxPUCEIUEghCEAIQhACEIQGCqa6SaYsq3ki2+A9p4EWAJHgdeWXNXMoHbHAIqyAtkBu3tMe02ex3Np/TQqyufxLSq6v8kcKHcFqFKYzsvV01y1oqoxxb2ZQPvM0d5KAixOMndJLHfZeC0+63RtjI5c6Jx/Q+CXYkIyDpY+CXaFZpThiRNpxknMneo+srYxlvAnk3tO8LBHJL09KLfgm5pKXwuCSeYQwMM0ptZo+Fv3pHfVaNVNbKbFVNc8CUOpoCLlxt1zxya36g0zKuvZ3ZumoY+rpomsH1jq9x5vecyVls5H6ibKeI33MV2cwsUtNFADfcaATzdq4+ZJUkhCxnRBCEIAQhYQGUIQgBC0llDdUiaxvI+37oBytZG3BHMLSGYO0ulUByUrPUKBkwanqJHCWKOTs6OaCb31B4LpsUZaR3r6qIgZuzOI4tHzUkHPz9HFC43YySI/cleB6OJCZu6NYeE9SB+Ifsu7eb5LTPmvX0yHBP1HGQ9G9L9frpPxSut6NsugwzZumg/lQRsPMNF/U5qVF1so3SVFIkdn483u5WHrmfkFNphgsdo78ySfkn68kghCEAIQhACwsoQH/2Q==">
            <a:hlinkClick r:id="rId8"/>
          </p:cNvPr>
          <p:cNvSpPr>
            <a:spLocks noChangeAspect="1" noChangeArrowheads="1"/>
          </p:cNvSpPr>
          <p:nvPr/>
        </p:nvSpPr>
        <p:spPr bwMode="auto">
          <a:xfrm>
            <a:off x="254000" y="-1722438"/>
            <a:ext cx="1905000" cy="3600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7" name="Picture 5" descr="Surface Survey Meter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4234" y="2915776"/>
            <a:ext cx="1584177" cy="11834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2390" y="5409070"/>
            <a:ext cx="1247866" cy="130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descr="https://encrypted-tbn0.gstatic.com/images?q=tbn:ANd9GcTO2ytlslSlJk6kan8hhI0UuQuVxQZcjof-mEs7VJuKo5-e_K28">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8344" y="1196752"/>
            <a:ext cx="1381196" cy="997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p:cNvSpPr/>
          <p:nvPr/>
        </p:nvSpPr>
        <p:spPr>
          <a:xfrm>
            <a:off x="101600" y="2804065"/>
            <a:ext cx="3642795" cy="369332"/>
          </a:xfrm>
          <a:prstGeom prst="rect">
            <a:avLst/>
          </a:prstGeom>
        </p:spPr>
        <p:txBody>
          <a:bodyPr wrap="square">
            <a:spAutoFit/>
          </a:bodyPr>
          <a:lstStyle/>
          <a:p>
            <a:r>
              <a:rPr lang="en-GB" sz="1800" dirty="0">
                <a:solidFill>
                  <a:schemeClr val="tx1"/>
                </a:solidFill>
              </a:rPr>
              <a:t>New Strategic Approach </a:t>
            </a:r>
            <a:endParaRPr lang="en-GB" sz="1800" dirty="0"/>
          </a:p>
        </p:txBody>
      </p:sp>
    </p:spTree>
    <p:extLst>
      <p:ext uri="{BB962C8B-B14F-4D97-AF65-F5344CB8AC3E}">
        <p14:creationId xmlns:p14="http://schemas.microsoft.com/office/powerpoint/2010/main" val="1191899290"/>
      </p:ext>
    </p:extLst>
  </p:cSld>
  <p:clrMapOvr>
    <a:masterClrMapping/>
  </p:clrMapOvr>
  <mc:AlternateContent xmlns:mc="http://schemas.openxmlformats.org/markup-compatibility/2006" xmlns:p14="http://schemas.microsoft.com/office/powerpoint/2010/main">
    <mc:Choice Requires="p14">
      <p:transition spd="slow" p14:dur="1200" advClick="0" advTm="12000">
        <p14:flip dir="r"/>
      </p:transition>
    </mc:Choice>
    <mc:Fallback xmlns="">
      <p:transition spd="slow" advClick="0" advTm="1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8161" y="1059842"/>
            <a:ext cx="1155700" cy="1657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218" name="Rectangle 2"/>
          <p:cNvSpPr>
            <a:spLocks noGrp="1" noChangeArrowheads="1"/>
          </p:cNvSpPr>
          <p:nvPr>
            <p:ph type="title"/>
          </p:nvPr>
        </p:nvSpPr>
        <p:spPr>
          <a:xfrm>
            <a:off x="251519" y="116632"/>
            <a:ext cx="7021535" cy="864096"/>
          </a:xfrm>
        </p:spPr>
        <p:txBody>
          <a:bodyPr>
            <a:normAutofit fontScale="90000"/>
          </a:bodyPr>
          <a:lstStyle/>
          <a:p>
            <a:pPr eaLnBrk="1" hangingPunct="1">
              <a:defRPr/>
            </a:pPr>
            <a:r>
              <a:rPr lang="en-US" sz="2800" dirty="0"/>
              <a:t>IAEA’S RADIATION SAFETY STANDARDS</a:t>
            </a:r>
          </a:p>
        </p:txBody>
      </p:sp>
      <p:sp>
        <p:nvSpPr>
          <p:cNvPr id="10244" name="Rectangle 3"/>
          <p:cNvSpPr>
            <a:spLocks noGrp="1" noChangeArrowheads="1"/>
          </p:cNvSpPr>
          <p:nvPr>
            <p:ph type="body" idx="1"/>
          </p:nvPr>
        </p:nvSpPr>
        <p:spPr>
          <a:xfrm>
            <a:off x="117475" y="1185863"/>
            <a:ext cx="7253288" cy="1746250"/>
          </a:xfrm>
        </p:spPr>
        <p:txBody>
          <a:bodyPr/>
          <a:lstStyle/>
          <a:p>
            <a:pPr eaLnBrk="1" hangingPunct="1">
              <a:lnSpc>
                <a:spcPct val="90000"/>
              </a:lnSpc>
              <a:buFont typeface="Wingdings" pitchFamily="2" charset="2"/>
              <a:buChar char="Ø"/>
            </a:pPr>
            <a:r>
              <a:rPr lang="en-US" altLang="en-US" sz="2000"/>
              <a:t>IAEA Safety Standards </a:t>
            </a:r>
            <a:r>
              <a:rPr lang="en-US" altLang="en-US" sz="2000" u="sng">
                <a:solidFill>
                  <a:srgbClr val="FF0000"/>
                </a:solidFill>
              </a:rPr>
              <a:t>are not legally binding </a:t>
            </a:r>
            <a:r>
              <a:rPr lang="en-US" altLang="en-US" sz="2000"/>
              <a:t>on Member States but may be adopted by them, at their own discretion</a:t>
            </a:r>
          </a:p>
          <a:p>
            <a:pPr eaLnBrk="1" hangingPunct="1">
              <a:lnSpc>
                <a:spcPct val="90000"/>
              </a:lnSpc>
              <a:buFont typeface="Wingdings" pitchFamily="2" charset="2"/>
              <a:buNone/>
            </a:pPr>
            <a:endParaRPr lang="en-US" altLang="en-US" sz="2000"/>
          </a:p>
        </p:txBody>
      </p:sp>
      <p:sp>
        <p:nvSpPr>
          <p:cNvPr id="1114116" name="Rectangle 4"/>
          <p:cNvSpPr>
            <a:spLocks noChangeArrowheads="1"/>
          </p:cNvSpPr>
          <p:nvPr/>
        </p:nvSpPr>
        <p:spPr bwMode="auto">
          <a:xfrm>
            <a:off x="232934" y="3728665"/>
            <a:ext cx="8845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spcBef>
                <a:spcPct val="20000"/>
              </a:spcBef>
              <a:buClr>
                <a:schemeClr val="folHlink"/>
              </a:buClr>
              <a:buSzPct val="110000"/>
              <a:buFont typeface="Arial" pitchFamily="34" charset="0"/>
              <a:buChar char="•"/>
              <a:defRPr/>
            </a:pPr>
            <a:r>
              <a:rPr lang="en-US" sz="2800" dirty="0">
                <a:solidFill>
                  <a:schemeClr val="tx1">
                    <a:lumMod val="95000"/>
                    <a:lumOff val="5000"/>
                  </a:schemeClr>
                </a:solidFill>
              </a:rPr>
              <a:t>IAEA Safety Standards </a:t>
            </a:r>
            <a:r>
              <a:rPr lang="en-US" sz="2800" dirty="0">
                <a:solidFill>
                  <a:srgbClr val="FF0000"/>
                </a:solidFill>
              </a:rPr>
              <a:t>are binding </a:t>
            </a:r>
            <a:r>
              <a:rPr lang="en-US" sz="2800" dirty="0">
                <a:solidFill>
                  <a:schemeClr val="tx1">
                    <a:lumMod val="95000"/>
                    <a:lumOff val="5000"/>
                  </a:schemeClr>
                </a:solidFill>
              </a:rPr>
              <a:t>on IAEA in relation to its own operations and to operations assisted by the IAEA; and</a:t>
            </a:r>
          </a:p>
          <a:p>
            <a:pPr marL="342900" indent="-342900" algn="l">
              <a:spcBef>
                <a:spcPct val="20000"/>
              </a:spcBef>
              <a:buClr>
                <a:schemeClr val="folHlink"/>
              </a:buClr>
              <a:buSzPct val="110000"/>
              <a:buFont typeface="Arial" pitchFamily="34" charset="0"/>
              <a:buChar char="•"/>
              <a:defRPr/>
            </a:pPr>
            <a:endParaRPr lang="en-US" sz="2800" dirty="0">
              <a:solidFill>
                <a:srgbClr val="FF0000"/>
              </a:solidFill>
            </a:endParaRPr>
          </a:p>
          <a:p>
            <a:pPr marL="342900" indent="-342900" algn="l">
              <a:spcBef>
                <a:spcPct val="20000"/>
              </a:spcBef>
              <a:buClr>
                <a:schemeClr val="folHlink"/>
              </a:buClr>
              <a:buSzPct val="110000"/>
              <a:buFont typeface="Arial" pitchFamily="34" charset="0"/>
              <a:buChar char="•"/>
              <a:defRPr/>
            </a:pPr>
            <a:r>
              <a:rPr lang="en-US" sz="2800" dirty="0">
                <a:solidFill>
                  <a:srgbClr val="FF0000"/>
                </a:solidFill>
              </a:rPr>
              <a:t>Member States receiving IAEA assistance </a:t>
            </a:r>
            <a:r>
              <a:rPr lang="en-US" sz="2800" dirty="0">
                <a:solidFill>
                  <a:schemeClr val="tx1">
                    <a:lumMod val="95000"/>
                    <a:lumOff val="5000"/>
                  </a:schemeClr>
                </a:solidFill>
              </a:rPr>
              <a:t>are obliged to apply IAEA Safety Standards</a:t>
            </a:r>
          </a:p>
          <a:p>
            <a:pPr marL="342900" indent="-342900" algn="l">
              <a:spcBef>
                <a:spcPct val="20000"/>
              </a:spcBef>
              <a:buClr>
                <a:schemeClr val="folHlink"/>
              </a:buClr>
              <a:buSzPct val="110000"/>
              <a:buFont typeface="Arial" pitchFamily="34" charset="0"/>
              <a:buChar char="•"/>
              <a:defRPr/>
            </a:pPr>
            <a:endParaRPr lang="en-US" sz="2400" dirty="0">
              <a:solidFill>
                <a:schemeClr val="tx1">
                  <a:lumMod val="95000"/>
                  <a:lumOff val="5000"/>
                </a:schemeClr>
              </a:solidFill>
            </a:endParaRPr>
          </a:p>
        </p:txBody>
      </p:sp>
      <p:sp>
        <p:nvSpPr>
          <p:cNvPr id="1114117" name="WordArt 5"/>
          <p:cNvSpPr>
            <a:spLocks noChangeArrowheads="1" noChangeShapeType="1" noTextEdit="1"/>
          </p:cNvSpPr>
          <p:nvPr/>
        </p:nvSpPr>
        <p:spPr bwMode="auto">
          <a:xfrm>
            <a:off x="881063" y="2581275"/>
            <a:ext cx="2268537" cy="4445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type="none" w="sm" len="sm"/>
                  <a:tailEnd type="none" w="sm" len="sm"/>
                </a:ln>
                <a:gradFill rotWithShape="1">
                  <a:gsLst>
                    <a:gs pos="0">
                      <a:srgbClr val="764801"/>
                    </a:gs>
                    <a:gs pos="50000">
                      <a:srgbClr val="FE9B03"/>
                    </a:gs>
                    <a:gs pos="100000">
                      <a:srgbClr val="764801"/>
                    </a:gs>
                  </a:gsLst>
                  <a:lin ang="5400000" scaled="1"/>
                </a:gradFill>
                <a:effectLst>
                  <a:outerShdw dist="35921" dir="2700000" algn="ctr" rotWithShape="0">
                    <a:srgbClr val="808080"/>
                  </a:outerShdw>
                </a:effectLst>
                <a:latin typeface="Arial Black"/>
              </a:rPr>
              <a:t>however...</a:t>
            </a:r>
          </a:p>
        </p:txBody>
      </p:sp>
      <p:pic>
        <p:nvPicPr>
          <p:cNvPr id="1024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218" y="2239962"/>
            <a:ext cx="981075" cy="1460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454545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50AE-B2DE-40E2-9632-CB0744651748}"/>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C2F22B6E-3997-4C7E-8020-2F8609AA5D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 y="228600"/>
            <a:ext cx="8829675" cy="6324599"/>
          </a:xfrm>
        </p:spPr>
      </p:pic>
      <p:sp>
        <p:nvSpPr>
          <p:cNvPr id="4" name="Slide Number Placeholder 3">
            <a:extLst>
              <a:ext uri="{FF2B5EF4-FFF2-40B4-BE49-F238E27FC236}">
                <a16:creationId xmlns:a16="http://schemas.microsoft.com/office/drawing/2014/main" id="{733AB417-4C39-467F-9203-69A3400E644B}"/>
              </a:ext>
            </a:extLst>
          </p:cNvPr>
          <p:cNvSpPr>
            <a:spLocks noGrp="1"/>
          </p:cNvSpPr>
          <p:nvPr>
            <p:ph type="sldNum" sz="quarter" idx="12"/>
          </p:nvPr>
        </p:nvSpPr>
        <p:spPr/>
        <p:txBody>
          <a:bodyPr/>
          <a:lstStyle/>
          <a:p>
            <a:fld id="{23A0628E-C12F-4F8C-9895-BCD5E30100D3}" type="slidenum">
              <a:rPr lang="en-US" smtClean="0"/>
              <a:pPr/>
              <a:t>50</a:t>
            </a:fld>
            <a:endParaRPr lang="en-US" dirty="0"/>
          </a:p>
        </p:txBody>
      </p:sp>
    </p:spTree>
    <p:extLst>
      <p:ext uri="{BB962C8B-B14F-4D97-AF65-F5344CB8AC3E}">
        <p14:creationId xmlns:p14="http://schemas.microsoft.com/office/powerpoint/2010/main" val="1068718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2359-9249-4063-9CE6-5C50DA7C020B}"/>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076929D3-9D1F-48D6-B707-BB03A5BD87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88" y="1172499"/>
            <a:ext cx="8520112" cy="5592763"/>
          </a:xfrm>
        </p:spPr>
      </p:pic>
      <p:sp>
        <p:nvSpPr>
          <p:cNvPr id="4" name="Slide Number Placeholder 3">
            <a:extLst>
              <a:ext uri="{FF2B5EF4-FFF2-40B4-BE49-F238E27FC236}">
                <a16:creationId xmlns:a16="http://schemas.microsoft.com/office/drawing/2014/main" id="{D8BF00BF-7B81-43A9-93F5-3AEA40ECF7E1}"/>
              </a:ext>
            </a:extLst>
          </p:cNvPr>
          <p:cNvSpPr>
            <a:spLocks noGrp="1"/>
          </p:cNvSpPr>
          <p:nvPr>
            <p:ph type="sldNum" sz="quarter" idx="12"/>
          </p:nvPr>
        </p:nvSpPr>
        <p:spPr/>
        <p:txBody>
          <a:bodyPr/>
          <a:lstStyle/>
          <a:p>
            <a:fld id="{23A0628E-C12F-4F8C-9895-BCD5E30100D3}" type="slidenum">
              <a:rPr lang="en-US" smtClean="0"/>
              <a:pPr/>
              <a:t>51</a:t>
            </a:fld>
            <a:endParaRPr lang="en-US" dirty="0"/>
          </a:p>
        </p:txBody>
      </p:sp>
    </p:spTree>
    <p:extLst>
      <p:ext uri="{BB962C8B-B14F-4D97-AF65-F5344CB8AC3E}">
        <p14:creationId xmlns:p14="http://schemas.microsoft.com/office/powerpoint/2010/main" val="3556452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or.org/sites/default/files/images/Linear%20accelerator%203%20copyright%20%20Barts%20and%20The%20Lon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877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p:cNvSpPr>
            <a:spLocks noGrp="1"/>
          </p:cNvSpPr>
          <p:nvPr>
            <p:ph type="title"/>
          </p:nvPr>
        </p:nvSpPr>
        <p:spPr>
          <a:xfrm>
            <a:off x="1024926" y="0"/>
            <a:ext cx="8119074" cy="90805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en-GB" dirty="0"/>
              <a:t>Radiation Protection in Medical Exposure  TSA 3 </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52</a:t>
            </a:fld>
            <a:endParaRPr lang="en-GB" sz="1400" b="0" dirty="0">
              <a:solidFill>
                <a:schemeClr val="accent2"/>
              </a:solidFill>
            </a:endParaRPr>
          </a:p>
        </p:txBody>
      </p:sp>
      <p:graphicFrame>
        <p:nvGraphicFramePr>
          <p:cNvPr id="5" name="Diagram 4"/>
          <p:cNvGraphicFramePr/>
          <p:nvPr>
            <p:extLst/>
          </p:nvPr>
        </p:nvGraphicFramePr>
        <p:xfrm>
          <a:off x="5508104" y="1412776"/>
          <a:ext cx="3537520"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292080" y="1127464"/>
            <a:ext cx="4572000" cy="369332"/>
          </a:xfrm>
          <a:prstGeom prst="rect">
            <a:avLst/>
          </a:prstGeom>
        </p:spPr>
        <p:txBody>
          <a:bodyPr>
            <a:spAutoFit/>
          </a:bodyPr>
          <a:lstStyle/>
          <a:p>
            <a:r>
              <a:rPr lang="en-GB" sz="1800" dirty="0">
                <a:solidFill>
                  <a:srgbClr val="FFC000"/>
                </a:solidFill>
              </a:rPr>
              <a:t>New Strategic Approach </a:t>
            </a:r>
          </a:p>
        </p:txBody>
      </p:sp>
      <p:sp>
        <p:nvSpPr>
          <p:cNvPr id="3" name="Rectangle 2"/>
          <p:cNvSpPr/>
          <p:nvPr/>
        </p:nvSpPr>
        <p:spPr>
          <a:xfrm>
            <a:off x="251520" y="1127464"/>
            <a:ext cx="4572000" cy="2554545"/>
          </a:xfrm>
          <a:prstGeom prst="rect">
            <a:avLst/>
          </a:prstGeom>
        </p:spPr>
        <p:txBody>
          <a:bodyPr wrap="square">
            <a:spAutoFit/>
          </a:bodyPr>
          <a:lstStyle/>
          <a:p>
            <a:pPr algn="l"/>
            <a:r>
              <a:rPr lang="en-GB" sz="2000" dirty="0">
                <a:solidFill>
                  <a:srgbClr val="FFFF00"/>
                </a:solidFill>
              </a:rPr>
              <a:t>It focused on promoting and enhancing optimization programmes and strategies to avoid unnecessary exposure to patients and the prevention of accidents in accordance with the requirements of the International Safety Standards. </a:t>
            </a:r>
          </a:p>
        </p:txBody>
      </p:sp>
      <p:pic>
        <p:nvPicPr>
          <p:cNvPr id="4100" name="Picture 4" descr="https://encrypted-tbn2.gstatic.com/images?q=tbn:ANd9GcTuqX0dakvb7pAq0kQfQL5xLjRRqpnD-R38UX4OClQBhzrmBwkx">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0272" y="5039293"/>
            <a:ext cx="1800200" cy="1571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26549"/>
      </p:ext>
    </p:extLst>
  </p:cSld>
  <p:clrMapOvr>
    <a:masterClrMapping/>
  </p:clrMapOvr>
  <mc:AlternateContent xmlns:mc="http://schemas.openxmlformats.org/markup-compatibility/2006" xmlns:p14="http://schemas.microsoft.com/office/powerpoint/2010/main">
    <mc:Choice Requires="p14">
      <p:transition spd="slow" p14:dur="4000" advClick="0" advTm="12000">
        <p14:vortex dir="r"/>
      </p:transition>
    </mc:Choice>
    <mc:Fallback xmlns="">
      <p:transition spd="slow" advClick="0" advTm="12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DDE0-4882-421B-BA98-BE789F7CCC4E}"/>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0A6F598A-D5F4-4CD6-9BEA-9DC3BF0847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54" y="304800"/>
            <a:ext cx="9067800" cy="6177925"/>
          </a:xfrm>
        </p:spPr>
      </p:pic>
      <p:sp>
        <p:nvSpPr>
          <p:cNvPr id="4" name="Slide Number Placeholder 3">
            <a:extLst>
              <a:ext uri="{FF2B5EF4-FFF2-40B4-BE49-F238E27FC236}">
                <a16:creationId xmlns:a16="http://schemas.microsoft.com/office/drawing/2014/main" id="{A4C27B06-996C-459A-B353-0B891F3DA513}"/>
              </a:ext>
            </a:extLst>
          </p:cNvPr>
          <p:cNvSpPr>
            <a:spLocks noGrp="1"/>
          </p:cNvSpPr>
          <p:nvPr>
            <p:ph type="sldNum" sz="quarter" idx="12"/>
          </p:nvPr>
        </p:nvSpPr>
        <p:spPr/>
        <p:txBody>
          <a:bodyPr/>
          <a:lstStyle/>
          <a:p>
            <a:fld id="{23A0628E-C12F-4F8C-9895-BCD5E30100D3}" type="slidenum">
              <a:rPr lang="en-US" smtClean="0"/>
              <a:pPr/>
              <a:t>53</a:t>
            </a:fld>
            <a:endParaRPr lang="en-US" dirty="0"/>
          </a:p>
        </p:txBody>
      </p:sp>
    </p:spTree>
    <p:extLst>
      <p:ext uri="{BB962C8B-B14F-4D97-AF65-F5344CB8AC3E}">
        <p14:creationId xmlns:p14="http://schemas.microsoft.com/office/powerpoint/2010/main" val="1716343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0ED3-2B6F-4641-A7FF-92F21281CF55}"/>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58A64D35-3F52-4EC4-BA80-0AAF7E4E0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19" y="228600"/>
            <a:ext cx="8730555" cy="6254125"/>
          </a:xfrm>
        </p:spPr>
      </p:pic>
      <p:sp>
        <p:nvSpPr>
          <p:cNvPr id="4" name="Slide Number Placeholder 3">
            <a:extLst>
              <a:ext uri="{FF2B5EF4-FFF2-40B4-BE49-F238E27FC236}">
                <a16:creationId xmlns:a16="http://schemas.microsoft.com/office/drawing/2014/main" id="{04BCA4E4-9A4C-43CA-A1F7-184C49E5D166}"/>
              </a:ext>
            </a:extLst>
          </p:cNvPr>
          <p:cNvSpPr>
            <a:spLocks noGrp="1"/>
          </p:cNvSpPr>
          <p:nvPr>
            <p:ph type="sldNum" sz="quarter" idx="12"/>
          </p:nvPr>
        </p:nvSpPr>
        <p:spPr/>
        <p:txBody>
          <a:bodyPr/>
          <a:lstStyle/>
          <a:p>
            <a:fld id="{23A0628E-C12F-4F8C-9895-BCD5E30100D3}" type="slidenum">
              <a:rPr lang="en-US" smtClean="0"/>
              <a:pPr/>
              <a:t>54</a:t>
            </a:fld>
            <a:endParaRPr lang="en-US" dirty="0"/>
          </a:p>
        </p:txBody>
      </p:sp>
    </p:spTree>
    <p:extLst>
      <p:ext uri="{BB962C8B-B14F-4D97-AF65-F5344CB8AC3E}">
        <p14:creationId xmlns:p14="http://schemas.microsoft.com/office/powerpoint/2010/main" val="3315202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oil Sampling at Oak Ridge National La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726"/>
            <a:ext cx="9144000" cy="58772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1.gstatic.com/images?q=tbn:ANd9GcS3vpB-DBSyd8Dcf0ztLnBtZIOPckXzkind3xIkEgjlQRVRl48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846837"/>
            <a:ext cx="2880320" cy="1877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116632"/>
            <a:ext cx="7139880" cy="8640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en-GB" dirty="0"/>
              <a:t>Public and Environmental- Waste Radiological Protection   TSA 4 </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55</a:t>
            </a:fld>
            <a:endParaRPr lang="en-GB" sz="1400" b="0" dirty="0">
              <a:solidFill>
                <a:schemeClr val="accent2"/>
              </a:solidFill>
            </a:endParaRPr>
          </a:p>
        </p:txBody>
      </p:sp>
      <p:graphicFrame>
        <p:nvGraphicFramePr>
          <p:cNvPr id="7" name="Diagram 6"/>
          <p:cNvGraphicFramePr/>
          <p:nvPr>
            <p:extLst/>
          </p:nvPr>
        </p:nvGraphicFramePr>
        <p:xfrm>
          <a:off x="179512" y="1453426"/>
          <a:ext cx="3537520" cy="33123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p:cNvSpPr/>
          <p:nvPr/>
        </p:nvSpPr>
        <p:spPr>
          <a:xfrm>
            <a:off x="0" y="1268760"/>
            <a:ext cx="4176464" cy="369332"/>
          </a:xfrm>
          <a:prstGeom prst="rect">
            <a:avLst/>
          </a:prstGeom>
        </p:spPr>
        <p:txBody>
          <a:bodyPr wrap="square">
            <a:spAutoFit/>
          </a:bodyPr>
          <a:lstStyle/>
          <a:p>
            <a:r>
              <a:rPr lang="en-GB" sz="1800" dirty="0"/>
              <a:t>New Strategic Approach </a:t>
            </a:r>
          </a:p>
        </p:txBody>
      </p:sp>
      <p:sp>
        <p:nvSpPr>
          <p:cNvPr id="5" name="Rectangle 4"/>
          <p:cNvSpPr/>
          <p:nvPr/>
        </p:nvSpPr>
        <p:spPr>
          <a:xfrm>
            <a:off x="3923928" y="2348880"/>
            <a:ext cx="4950296" cy="2862322"/>
          </a:xfrm>
          <a:prstGeom prst="rect">
            <a:avLst/>
          </a:prstGeom>
        </p:spPr>
        <p:txBody>
          <a:bodyPr wrap="square">
            <a:spAutoFit/>
          </a:bodyPr>
          <a:lstStyle/>
          <a:p>
            <a:pPr algn="l"/>
            <a:r>
              <a:rPr lang="en-GB" sz="2000" dirty="0">
                <a:solidFill>
                  <a:srgbClr val="FFFF00"/>
                </a:solidFill>
              </a:rPr>
              <a:t>Has the aim of ensuring that people and the environment are adequately protected from the adverse effects of radiation both now and in the future. Clearly defines policies for clearance from regulatory control, discharge control, and management and disposal of radioactive sources once they have become disused.</a:t>
            </a:r>
          </a:p>
        </p:txBody>
      </p:sp>
    </p:spTree>
    <p:extLst>
      <p:ext uri="{BB962C8B-B14F-4D97-AF65-F5344CB8AC3E}">
        <p14:creationId xmlns:p14="http://schemas.microsoft.com/office/powerpoint/2010/main" val="2083717687"/>
      </p:ext>
    </p:extLst>
  </p:cSld>
  <p:clrMapOvr>
    <a:masterClrMapping/>
  </p:clrMapOvr>
  <mc:AlternateContent xmlns:mc="http://schemas.openxmlformats.org/markup-compatibility/2006" xmlns:p14="http://schemas.microsoft.com/office/powerpoint/2010/main">
    <mc:Choice Requires="p14">
      <p:transition spd="slow" p14:dur="1100" advClick="0" advTm="12000">
        <p14:switch dir="r"/>
      </p:transition>
    </mc:Choice>
    <mc:Fallback xmlns="">
      <p:transition spd="slow" advClick="0" advTm="12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ED52-E2A7-47B0-9B09-515732517988}"/>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37AABFA8-3D0C-4414-A76F-B59E814D5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 y="304800"/>
            <a:ext cx="8829675" cy="6324600"/>
          </a:xfrm>
        </p:spPr>
      </p:pic>
      <p:sp>
        <p:nvSpPr>
          <p:cNvPr id="4" name="Slide Number Placeholder 3">
            <a:extLst>
              <a:ext uri="{FF2B5EF4-FFF2-40B4-BE49-F238E27FC236}">
                <a16:creationId xmlns:a16="http://schemas.microsoft.com/office/drawing/2014/main" id="{94EEB96F-915C-48CA-B38C-ACC834D819B1}"/>
              </a:ext>
            </a:extLst>
          </p:cNvPr>
          <p:cNvSpPr>
            <a:spLocks noGrp="1"/>
          </p:cNvSpPr>
          <p:nvPr>
            <p:ph type="sldNum" sz="quarter" idx="12"/>
          </p:nvPr>
        </p:nvSpPr>
        <p:spPr/>
        <p:txBody>
          <a:bodyPr/>
          <a:lstStyle/>
          <a:p>
            <a:fld id="{23A0628E-C12F-4F8C-9895-BCD5E30100D3}" type="slidenum">
              <a:rPr lang="en-US" smtClean="0"/>
              <a:pPr/>
              <a:t>56</a:t>
            </a:fld>
            <a:endParaRPr lang="en-US" dirty="0"/>
          </a:p>
        </p:txBody>
      </p:sp>
    </p:spTree>
    <p:extLst>
      <p:ext uri="{BB962C8B-B14F-4D97-AF65-F5344CB8AC3E}">
        <p14:creationId xmlns:p14="http://schemas.microsoft.com/office/powerpoint/2010/main" val="4189337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533E-2030-4098-9F43-34F98EBF09F2}"/>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DEF9FF28-C75C-45F5-BD39-330890B3FD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26" y="401613"/>
            <a:ext cx="8982074" cy="6248400"/>
          </a:xfrm>
        </p:spPr>
      </p:pic>
      <p:sp>
        <p:nvSpPr>
          <p:cNvPr id="4" name="Slide Number Placeholder 3">
            <a:extLst>
              <a:ext uri="{FF2B5EF4-FFF2-40B4-BE49-F238E27FC236}">
                <a16:creationId xmlns:a16="http://schemas.microsoft.com/office/drawing/2014/main" id="{27036336-EC9E-434D-8959-C2CCE4CB87CC}"/>
              </a:ext>
            </a:extLst>
          </p:cNvPr>
          <p:cNvSpPr>
            <a:spLocks noGrp="1"/>
          </p:cNvSpPr>
          <p:nvPr>
            <p:ph type="sldNum" sz="quarter" idx="12"/>
          </p:nvPr>
        </p:nvSpPr>
        <p:spPr/>
        <p:txBody>
          <a:bodyPr/>
          <a:lstStyle/>
          <a:p>
            <a:fld id="{23A0628E-C12F-4F8C-9895-BCD5E30100D3}" type="slidenum">
              <a:rPr lang="en-US" smtClean="0"/>
              <a:pPr/>
              <a:t>57</a:t>
            </a:fld>
            <a:endParaRPr lang="en-US" dirty="0"/>
          </a:p>
        </p:txBody>
      </p:sp>
    </p:spTree>
    <p:extLst>
      <p:ext uri="{BB962C8B-B14F-4D97-AF65-F5344CB8AC3E}">
        <p14:creationId xmlns:p14="http://schemas.microsoft.com/office/powerpoint/2010/main" val="3515588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Students attending radiological training measure the radiation exposure rate they have encountered during a simulated accident at the CDP.  The CDP courses use live radiation sources, and focus on the response and management of a radiological event.  More advanced-level training is designed to improve skills and center on response plans and procedures for complex incidents such as a terrorist or mass casualty ev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877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en-GB" dirty="0"/>
              <a:t>Emergency Preparedness &amp; Response   TSA 5</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58</a:t>
            </a:fld>
            <a:endParaRPr lang="en-GB" sz="1400" b="0" dirty="0">
              <a:solidFill>
                <a:schemeClr val="accent2"/>
              </a:solidFill>
            </a:endParaRPr>
          </a:p>
        </p:txBody>
      </p:sp>
      <p:sp>
        <p:nvSpPr>
          <p:cNvPr id="5" name="Rectangle 4"/>
          <p:cNvSpPr/>
          <p:nvPr/>
        </p:nvSpPr>
        <p:spPr>
          <a:xfrm>
            <a:off x="8450" y="982331"/>
            <a:ext cx="4320481" cy="1938992"/>
          </a:xfrm>
          <a:prstGeom prst="rect">
            <a:avLst/>
          </a:prstGeom>
        </p:spPr>
        <p:txBody>
          <a:bodyPr wrap="square">
            <a:spAutoFit/>
          </a:bodyPr>
          <a:lstStyle/>
          <a:p>
            <a:pPr algn="l"/>
            <a:r>
              <a:rPr lang="en-GB" sz="2000" dirty="0">
                <a:solidFill>
                  <a:srgbClr val="C00000"/>
                </a:solidFill>
              </a:rPr>
              <a:t>It focuses on strengthening and harmonising national and international capabilities for preparing and responding to nuclear and radiological emergencies</a:t>
            </a:r>
          </a:p>
        </p:txBody>
      </p:sp>
      <p:graphicFrame>
        <p:nvGraphicFramePr>
          <p:cNvPr id="7" name="Diagram 6"/>
          <p:cNvGraphicFramePr/>
          <p:nvPr>
            <p:extLst/>
          </p:nvPr>
        </p:nvGraphicFramePr>
        <p:xfrm>
          <a:off x="5287008" y="1883852"/>
          <a:ext cx="3537520"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967536" y="1484784"/>
            <a:ext cx="4176464" cy="369332"/>
          </a:xfrm>
          <a:prstGeom prst="rect">
            <a:avLst/>
          </a:prstGeom>
        </p:spPr>
        <p:txBody>
          <a:bodyPr wrap="square">
            <a:spAutoFit/>
          </a:bodyPr>
          <a:lstStyle/>
          <a:p>
            <a:r>
              <a:rPr lang="en-GB" sz="1800" dirty="0">
                <a:solidFill>
                  <a:schemeClr val="bg1">
                    <a:lumMod val="95000"/>
                  </a:schemeClr>
                </a:solidFill>
              </a:rPr>
              <a:t>New</a:t>
            </a:r>
            <a:r>
              <a:rPr lang="en-GB" sz="1800" dirty="0">
                <a:solidFill>
                  <a:schemeClr val="tx1"/>
                </a:solidFill>
              </a:rPr>
              <a:t> Strategic Approach </a:t>
            </a:r>
          </a:p>
        </p:txBody>
      </p:sp>
      <p:pic>
        <p:nvPicPr>
          <p:cNvPr id="6150" name="Picture 6" descr="https://encrypted-tbn0.gstatic.com/images?q=tbn:ANd9GcS8h0xhI8c3RkohKEzADd7hu2Nq-1W1jbOR6nIWvXfPDDLps6gM">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3919364"/>
            <a:ext cx="28575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49001"/>
      </p:ext>
    </p:extLst>
  </p:cSld>
  <p:clrMapOvr>
    <a:masterClrMapping/>
  </p:clrMapOvr>
  <mc:AlternateContent xmlns:mc="http://schemas.openxmlformats.org/markup-compatibility/2006" xmlns:p14="http://schemas.microsoft.com/office/powerpoint/2010/main">
    <mc:Choice Requires="p14">
      <p:transition spd="slow" p14:dur="4000" advClick="0" advTm="12000">
        <p14:vortex dir="r"/>
      </p:transition>
    </mc:Choice>
    <mc:Fallback xmlns="">
      <p:transition spd="slow" advClick="0" advTm="12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D2ED-1EFB-4C9F-9120-153E622ADA4D}"/>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D840B749-E165-4217-8696-25B77C6162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381000"/>
            <a:ext cx="8730555" cy="6019800"/>
          </a:xfrm>
        </p:spPr>
      </p:pic>
      <p:sp>
        <p:nvSpPr>
          <p:cNvPr id="4" name="Slide Number Placeholder 3">
            <a:extLst>
              <a:ext uri="{FF2B5EF4-FFF2-40B4-BE49-F238E27FC236}">
                <a16:creationId xmlns:a16="http://schemas.microsoft.com/office/drawing/2014/main" id="{AD8EABF3-631E-4D39-AFA9-03EFCCA992B5}"/>
              </a:ext>
            </a:extLst>
          </p:cNvPr>
          <p:cNvSpPr>
            <a:spLocks noGrp="1"/>
          </p:cNvSpPr>
          <p:nvPr>
            <p:ph type="sldNum" sz="quarter" idx="12"/>
          </p:nvPr>
        </p:nvSpPr>
        <p:spPr/>
        <p:txBody>
          <a:bodyPr/>
          <a:lstStyle/>
          <a:p>
            <a:fld id="{23A0628E-C12F-4F8C-9895-BCD5E30100D3}" type="slidenum">
              <a:rPr lang="en-US" smtClean="0"/>
              <a:pPr/>
              <a:t>59</a:t>
            </a:fld>
            <a:endParaRPr lang="en-US" dirty="0"/>
          </a:p>
        </p:txBody>
      </p:sp>
    </p:spTree>
    <p:extLst>
      <p:ext uri="{BB962C8B-B14F-4D97-AF65-F5344CB8AC3E}">
        <p14:creationId xmlns:p14="http://schemas.microsoft.com/office/powerpoint/2010/main" val="157655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GC and Board of Governors</a:t>
            </a:r>
          </a:p>
        </p:txBody>
      </p:sp>
      <p:sp>
        <p:nvSpPr>
          <p:cNvPr id="3" name="Content Placeholder 2"/>
          <p:cNvSpPr>
            <a:spLocks noGrp="1"/>
          </p:cNvSpPr>
          <p:nvPr>
            <p:ph idx="1"/>
          </p:nvPr>
        </p:nvSpPr>
        <p:spPr/>
        <p:txBody>
          <a:bodyPr/>
          <a:lstStyle/>
          <a:p>
            <a:r>
              <a:rPr lang="en-GB" sz="2000" u="sng" dirty="0">
                <a:solidFill>
                  <a:schemeClr val="tx1">
                    <a:lumMod val="95000"/>
                    <a:lumOff val="5000"/>
                  </a:schemeClr>
                </a:solidFill>
              </a:rPr>
              <a:t>Board of Governors and General Conference </a:t>
            </a:r>
            <a:r>
              <a:rPr lang="en-GB" sz="2000" dirty="0">
                <a:solidFill>
                  <a:schemeClr val="tx1">
                    <a:lumMod val="95000"/>
                    <a:lumOff val="5000"/>
                  </a:schemeClr>
                </a:solidFill>
              </a:rPr>
              <a:t>have specifically requested that TC projects involving provision of  radiation sources </a:t>
            </a:r>
            <a:r>
              <a:rPr lang="en-GB" sz="2000" dirty="0">
                <a:solidFill>
                  <a:srgbClr val="FF0000"/>
                </a:solidFill>
              </a:rPr>
              <a:t>should only be submitted for approval </a:t>
            </a:r>
            <a:r>
              <a:rPr lang="en-GB" sz="2000" dirty="0">
                <a:solidFill>
                  <a:schemeClr val="tx1">
                    <a:lumMod val="95000"/>
                    <a:lumOff val="5000"/>
                  </a:schemeClr>
                </a:solidFill>
              </a:rPr>
              <a:t>if the country has achieved a </a:t>
            </a:r>
            <a:r>
              <a:rPr lang="en-GB" sz="2000" dirty="0">
                <a:solidFill>
                  <a:srgbClr val="0070C0"/>
                </a:solidFill>
              </a:rPr>
              <a:t>certain minimum level of radiation safety  </a:t>
            </a:r>
            <a:endParaRPr lang="en-US" sz="2000" dirty="0">
              <a:solidFill>
                <a:srgbClr val="0070C0"/>
              </a:solidFill>
            </a:endParaRPr>
          </a:p>
          <a:p>
            <a:endParaRPr lang="en-GB" sz="2000" dirty="0"/>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6</a:t>
            </a:fld>
            <a:endParaRPr lang="en-GB" sz="1400" b="0" dirty="0">
              <a:solidFill>
                <a:schemeClr val="accent2"/>
              </a:solidFill>
            </a:endParaRPr>
          </a:p>
        </p:txBody>
      </p:sp>
      <p:pic>
        <p:nvPicPr>
          <p:cNvPr id="17410"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50" y="3284984"/>
            <a:ext cx="8640960" cy="32595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284962" y="1052736"/>
            <a:ext cx="8679526" cy="1872208"/>
          </a:xfrm>
          <a:prstGeom prst="rect">
            <a:avLst/>
          </a:prstGeom>
          <a:noFill/>
          <a:ln w="38100" algn="ctr">
            <a:solidFill>
              <a:srgbClr val="99000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lr>
                <a:schemeClr val="tx1"/>
              </a:buClr>
              <a:buSzPct val="150000"/>
              <a:buChar char="•"/>
              <a:defRPr sz="3200" b="1">
                <a:solidFill>
                  <a:srgbClr val="000066"/>
                </a:solidFill>
                <a:latin typeface="Arial" charset="0"/>
              </a:defRPr>
            </a:lvl1pPr>
            <a:lvl2pPr marL="742950" indent="-285750" eaLnBrk="0" hangingPunct="0">
              <a:spcBef>
                <a:spcPct val="20000"/>
              </a:spcBef>
              <a:buClr>
                <a:schemeClr val="tx1"/>
              </a:buClr>
              <a:buSzPct val="150000"/>
              <a:buChar char="•"/>
              <a:defRPr sz="2800" b="1">
                <a:solidFill>
                  <a:srgbClr val="000066"/>
                </a:solidFill>
                <a:latin typeface="Arial" charset="0"/>
              </a:defRPr>
            </a:lvl2pPr>
            <a:lvl3pPr marL="1143000" indent="-228600" eaLnBrk="0" hangingPunct="0">
              <a:spcBef>
                <a:spcPct val="20000"/>
              </a:spcBef>
              <a:buClr>
                <a:schemeClr val="tx1"/>
              </a:buClr>
              <a:buSzPct val="150000"/>
              <a:buChar char="•"/>
              <a:defRPr sz="2400" b="1">
                <a:solidFill>
                  <a:srgbClr val="000066"/>
                </a:solidFill>
                <a:latin typeface="Arial" charset="0"/>
              </a:defRPr>
            </a:lvl3pPr>
            <a:lvl4pPr marL="1600200" indent="-228600" eaLnBrk="0" hangingPunct="0">
              <a:spcBef>
                <a:spcPct val="20000"/>
              </a:spcBef>
              <a:buClr>
                <a:schemeClr val="tx1"/>
              </a:buClr>
              <a:buSzPct val="150000"/>
              <a:buChar char="•"/>
              <a:defRPr sz="2400" b="1">
                <a:solidFill>
                  <a:srgbClr val="000066"/>
                </a:solidFill>
                <a:latin typeface="Arial" charset="0"/>
              </a:defRPr>
            </a:lvl4pPr>
            <a:lvl5pPr marL="2057400" indent="-228600" eaLnBrk="0" hangingPunct="0">
              <a:spcBef>
                <a:spcPct val="20000"/>
              </a:spcBef>
              <a:buClr>
                <a:schemeClr val="tx1"/>
              </a:buClr>
              <a:buSzPct val="150000"/>
              <a:buChar char="•"/>
              <a:defRPr sz="2400" b="1">
                <a:solidFill>
                  <a:srgbClr val="000066"/>
                </a:solidFill>
                <a:latin typeface="Arial" charset="0"/>
              </a:defRPr>
            </a:lvl5pPr>
            <a:lvl6pPr marL="2514600" indent="-228600" eaLnBrk="0" fontAlgn="base" hangingPunct="0">
              <a:spcBef>
                <a:spcPct val="20000"/>
              </a:spcBef>
              <a:spcAft>
                <a:spcPct val="0"/>
              </a:spcAft>
              <a:buClr>
                <a:schemeClr val="tx1"/>
              </a:buClr>
              <a:buSzPct val="150000"/>
              <a:buChar char="•"/>
              <a:defRPr sz="2400" b="1">
                <a:solidFill>
                  <a:srgbClr val="000066"/>
                </a:solidFill>
                <a:latin typeface="Arial" charset="0"/>
              </a:defRPr>
            </a:lvl6pPr>
            <a:lvl7pPr marL="2971800" indent="-228600" eaLnBrk="0" fontAlgn="base" hangingPunct="0">
              <a:spcBef>
                <a:spcPct val="20000"/>
              </a:spcBef>
              <a:spcAft>
                <a:spcPct val="0"/>
              </a:spcAft>
              <a:buClr>
                <a:schemeClr val="tx1"/>
              </a:buClr>
              <a:buSzPct val="150000"/>
              <a:buChar char="•"/>
              <a:defRPr sz="2400" b="1">
                <a:solidFill>
                  <a:srgbClr val="000066"/>
                </a:solidFill>
                <a:latin typeface="Arial" charset="0"/>
              </a:defRPr>
            </a:lvl7pPr>
            <a:lvl8pPr marL="3429000" indent="-228600" eaLnBrk="0" fontAlgn="base" hangingPunct="0">
              <a:spcBef>
                <a:spcPct val="20000"/>
              </a:spcBef>
              <a:spcAft>
                <a:spcPct val="0"/>
              </a:spcAft>
              <a:buClr>
                <a:schemeClr val="tx1"/>
              </a:buClr>
              <a:buSzPct val="150000"/>
              <a:buChar char="•"/>
              <a:defRPr sz="2400" b="1">
                <a:solidFill>
                  <a:srgbClr val="000066"/>
                </a:solidFill>
                <a:latin typeface="Arial" charset="0"/>
              </a:defRPr>
            </a:lvl8pPr>
            <a:lvl9pPr marL="3886200" indent="-228600" eaLnBrk="0" fontAlgn="base" hangingPunct="0">
              <a:spcBef>
                <a:spcPct val="20000"/>
              </a:spcBef>
              <a:spcAft>
                <a:spcPct val="0"/>
              </a:spcAft>
              <a:buClr>
                <a:schemeClr val="tx1"/>
              </a:buClr>
              <a:buSzPct val="150000"/>
              <a:buChar char="•"/>
              <a:defRPr sz="2400" b="1">
                <a:solidFill>
                  <a:srgbClr val="000066"/>
                </a:solidFill>
                <a:latin typeface="Arial" charset="0"/>
              </a:defRPr>
            </a:lvl9pPr>
          </a:lstStyle>
          <a:p>
            <a:pPr algn="ctr" eaLnBrk="1" hangingPunct="1">
              <a:spcBef>
                <a:spcPct val="0"/>
              </a:spcBef>
              <a:buClrTx/>
              <a:buSzTx/>
              <a:buFontTx/>
              <a:buNone/>
            </a:pPr>
            <a:endParaRPr lang="en-US" altLang="en-US" sz="2400" b="0">
              <a:solidFill>
                <a:schemeClr val="tx1"/>
              </a:solidFill>
            </a:endParaRPr>
          </a:p>
        </p:txBody>
      </p:sp>
    </p:spTree>
    <p:extLst>
      <p:ext uri="{BB962C8B-B14F-4D97-AF65-F5344CB8AC3E}">
        <p14:creationId xmlns:p14="http://schemas.microsoft.com/office/powerpoint/2010/main" val="282057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02B3-03E2-4AA7-9B43-E8808F96CB71}"/>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C079974F-B422-4DE8-85CA-3B20AC1585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6632"/>
            <a:ext cx="8587680" cy="6009531"/>
          </a:xfrm>
        </p:spPr>
      </p:pic>
      <p:sp>
        <p:nvSpPr>
          <p:cNvPr id="4" name="Slide Number Placeholder 3">
            <a:extLst>
              <a:ext uri="{FF2B5EF4-FFF2-40B4-BE49-F238E27FC236}">
                <a16:creationId xmlns:a16="http://schemas.microsoft.com/office/drawing/2014/main" id="{04A15221-A244-4A30-90D0-3A4F48C9A119}"/>
              </a:ext>
            </a:extLst>
          </p:cNvPr>
          <p:cNvSpPr>
            <a:spLocks noGrp="1"/>
          </p:cNvSpPr>
          <p:nvPr>
            <p:ph type="sldNum" sz="quarter" idx="12"/>
          </p:nvPr>
        </p:nvSpPr>
        <p:spPr/>
        <p:txBody>
          <a:bodyPr/>
          <a:lstStyle/>
          <a:p>
            <a:fld id="{23A0628E-C12F-4F8C-9895-BCD5E30100D3}" type="slidenum">
              <a:rPr lang="en-US" smtClean="0"/>
              <a:pPr/>
              <a:t>60</a:t>
            </a:fld>
            <a:endParaRPr lang="en-US" dirty="0"/>
          </a:p>
        </p:txBody>
      </p:sp>
    </p:spTree>
    <p:extLst>
      <p:ext uri="{BB962C8B-B14F-4D97-AF65-F5344CB8AC3E}">
        <p14:creationId xmlns:p14="http://schemas.microsoft.com/office/powerpoint/2010/main" val="2417454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encrypted-tbn1.gstatic.com/images?q=tbn:ANd9GcTxABYvWxR5whWpjfyNGh0nRUkpwRzoGA8gU5SqefC3eQ5yalbgf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 y="1981200"/>
            <a:ext cx="9138221"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61</a:t>
            </a:fld>
            <a:endParaRPr lang="en-GB" sz="1400" b="0" dirty="0">
              <a:solidFill>
                <a:schemeClr val="accent2"/>
              </a:solidFill>
            </a:endParaRPr>
          </a:p>
        </p:txBody>
      </p:sp>
      <p:sp>
        <p:nvSpPr>
          <p:cNvPr id="5"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GB" dirty="0"/>
              <a:t>Education and Training </a:t>
            </a:r>
          </a:p>
        </p:txBody>
      </p:sp>
      <p:sp>
        <p:nvSpPr>
          <p:cNvPr id="6" name="Rectangle 5"/>
          <p:cNvSpPr/>
          <p:nvPr/>
        </p:nvSpPr>
        <p:spPr>
          <a:xfrm>
            <a:off x="179512" y="4149080"/>
            <a:ext cx="4572000" cy="2554545"/>
          </a:xfrm>
          <a:prstGeom prst="rect">
            <a:avLst/>
          </a:prstGeom>
          <a:gradFill>
            <a:gsLst>
              <a:gs pos="0">
                <a:srgbClr val="DDEBCF"/>
              </a:gs>
              <a:gs pos="50000">
                <a:srgbClr val="9CB86E"/>
              </a:gs>
              <a:gs pos="100000">
                <a:srgbClr val="156B13"/>
              </a:gs>
            </a:gsLst>
            <a:lin ang="16200000" scaled="0"/>
          </a:gradFill>
        </p:spPr>
        <p:style>
          <a:lnRef idx="0">
            <a:schemeClr val="accent2"/>
          </a:lnRef>
          <a:fillRef idx="3">
            <a:schemeClr val="accent2"/>
          </a:fillRef>
          <a:effectRef idx="3">
            <a:schemeClr val="accent2"/>
          </a:effectRef>
          <a:fontRef idx="minor">
            <a:schemeClr val="lt1"/>
          </a:fontRef>
        </p:style>
        <p:txBody>
          <a:bodyPr wrap="square">
            <a:spAutoFit/>
          </a:bodyPr>
          <a:lstStyle/>
          <a:p>
            <a:pPr algn="l"/>
            <a:r>
              <a:rPr lang="en-GB" sz="2000" dirty="0">
                <a:solidFill>
                  <a:schemeClr val="tx1"/>
                </a:solidFill>
              </a:rPr>
              <a:t>It focusses on the development of a national strategy for education &amp; training for radiation, transport &amp; waste safety in line with the strategic approach provided to the IAEA Board of Governors and General Conference (IAEA/2010/Note 44).</a:t>
            </a:r>
          </a:p>
        </p:txBody>
      </p:sp>
      <p:pic>
        <p:nvPicPr>
          <p:cNvPr id="7174" name="Picture 6"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0" y="1268760"/>
            <a:ext cx="2764115" cy="1312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http://www.aea.gov.lk/web/images/stories/news/rp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5008174"/>
            <a:ext cx="3543300" cy="1695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68C6EB-40A6-4ADB-9268-5715E3EE38AD}"/>
              </a:ext>
            </a:extLst>
          </p:cNvPr>
          <p:cNvSpPr txBox="1"/>
          <p:nvPr/>
        </p:nvSpPr>
        <p:spPr>
          <a:xfrm>
            <a:off x="4038600" y="980728"/>
            <a:ext cx="3810000" cy="523220"/>
          </a:xfrm>
          <a:prstGeom prst="rect">
            <a:avLst/>
          </a:prstGeom>
          <a:noFill/>
        </p:spPr>
        <p:txBody>
          <a:bodyPr wrap="square" rtlCol="0">
            <a:spAutoFit/>
          </a:bodyPr>
          <a:lstStyle/>
          <a:p>
            <a:r>
              <a:rPr lang="en-US" sz="2800" dirty="0"/>
              <a:t>Radiation Safety</a:t>
            </a:r>
            <a:endParaRPr lang="en-GB" sz="2800" dirty="0"/>
          </a:p>
        </p:txBody>
      </p:sp>
    </p:spTree>
    <p:extLst>
      <p:ext uri="{BB962C8B-B14F-4D97-AF65-F5344CB8AC3E}">
        <p14:creationId xmlns:p14="http://schemas.microsoft.com/office/powerpoint/2010/main" val="2685629983"/>
      </p:ext>
    </p:extLst>
  </p:cSld>
  <p:clrMapOvr>
    <a:masterClrMapping/>
  </p:clrMapOvr>
  <mc:AlternateContent xmlns:mc="http://schemas.openxmlformats.org/markup-compatibility/2006" xmlns:p14="http://schemas.microsoft.com/office/powerpoint/2010/main">
    <mc:Choice Requires="p14">
      <p:transition spd="slow" p14:dur="1600" advClick="0" advTm="12000">
        <p14:gallery dir="l"/>
      </p:transition>
    </mc:Choice>
    <mc:Fallback xmlns="">
      <p:transition spd="slow" advClick="0" advTm="12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C5EE-13F0-4960-9A22-54110E5586AA}"/>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92A7FDFA-EA85-4919-9472-3E43B3B7AC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304800"/>
            <a:ext cx="8587680" cy="6177925"/>
          </a:xfrm>
        </p:spPr>
      </p:pic>
      <p:sp>
        <p:nvSpPr>
          <p:cNvPr id="4" name="Slide Number Placeholder 3">
            <a:extLst>
              <a:ext uri="{FF2B5EF4-FFF2-40B4-BE49-F238E27FC236}">
                <a16:creationId xmlns:a16="http://schemas.microsoft.com/office/drawing/2014/main" id="{A470323D-DBEB-42AD-A939-2849A3DD634A}"/>
              </a:ext>
            </a:extLst>
          </p:cNvPr>
          <p:cNvSpPr>
            <a:spLocks noGrp="1"/>
          </p:cNvSpPr>
          <p:nvPr>
            <p:ph type="sldNum" sz="quarter" idx="12"/>
          </p:nvPr>
        </p:nvSpPr>
        <p:spPr/>
        <p:txBody>
          <a:bodyPr/>
          <a:lstStyle/>
          <a:p>
            <a:fld id="{23A0628E-C12F-4F8C-9895-BCD5E30100D3}" type="slidenum">
              <a:rPr lang="en-US" smtClean="0"/>
              <a:pPr/>
              <a:t>62</a:t>
            </a:fld>
            <a:endParaRPr lang="en-US" dirty="0"/>
          </a:p>
        </p:txBody>
      </p:sp>
    </p:spTree>
    <p:extLst>
      <p:ext uri="{BB962C8B-B14F-4D97-AF65-F5344CB8AC3E}">
        <p14:creationId xmlns:p14="http://schemas.microsoft.com/office/powerpoint/2010/main" val="2227872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C63-AD44-4669-B411-B92BC6902A3C}"/>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C2EA259A-4C61-4F02-BF49-DD873B8B57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268413"/>
            <a:ext cx="8229600" cy="4857750"/>
          </a:xfrm>
        </p:spPr>
      </p:pic>
      <p:sp>
        <p:nvSpPr>
          <p:cNvPr id="4" name="Slide Number Placeholder 3">
            <a:extLst>
              <a:ext uri="{FF2B5EF4-FFF2-40B4-BE49-F238E27FC236}">
                <a16:creationId xmlns:a16="http://schemas.microsoft.com/office/drawing/2014/main" id="{77F754A5-146E-42B2-BD81-896F42DABF0A}"/>
              </a:ext>
            </a:extLst>
          </p:cNvPr>
          <p:cNvSpPr>
            <a:spLocks noGrp="1"/>
          </p:cNvSpPr>
          <p:nvPr>
            <p:ph type="sldNum" sz="quarter" idx="12"/>
          </p:nvPr>
        </p:nvSpPr>
        <p:spPr/>
        <p:txBody>
          <a:bodyPr/>
          <a:lstStyle/>
          <a:p>
            <a:fld id="{23A0628E-C12F-4F8C-9895-BCD5E30100D3}" type="slidenum">
              <a:rPr lang="en-US" smtClean="0"/>
              <a:pPr/>
              <a:t>63</a:t>
            </a:fld>
            <a:endParaRPr lang="en-US" dirty="0"/>
          </a:p>
        </p:txBody>
      </p:sp>
    </p:spTree>
    <p:extLst>
      <p:ext uri="{BB962C8B-B14F-4D97-AF65-F5344CB8AC3E}">
        <p14:creationId xmlns:p14="http://schemas.microsoft.com/office/powerpoint/2010/main" val="2830092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bwMode="auto">
          <a:xfrm>
            <a:off x="0" y="980728"/>
            <a:ext cx="9144000" cy="5877272"/>
          </a:xfrm>
          <a:prstGeom prst="flowChartProcess">
            <a:avLst/>
          </a:prstGeom>
          <a:solidFill>
            <a:schemeClr val="bg2">
              <a:lumMod val="60000"/>
              <a:lumOff val="40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3000" b="1" i="0" u="none" strike="noStrike" cap="none" normalizeH="0" baseline="0">
              <a:ln>
                <a:noFill/>
              </a:ln>
              <a:solidFill>
                <a:schemeClr val="bg1"/>
              </a:solidFill>
              <a:effectLst>
                <a:outerShdw blurRad="38100" dist="38100" dir="2700000" algn="tl">
                  <a:srgbClr val="000000">
                    <a:alpha val="43137"/>
                  </a:srgbClr>
                </a:outerShdw>
              </a:effectLst>
              <a:latin typeface="Arial" charset="0"/>
              <a:cs typeface="Arial" charset="0"/>
            </a:endParaRPr>
          </a:p>
        </p:txBody>
      </p:sp>
      <p:pic>
        <p:nvPicPr>
          <p:cNvPr id="8194" name="Picture 2" descr="http://thumbs.dreamstime.com/thumb_416/1247083025vx8U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695" y="1327452"/>
            <a:ext cx="4570592" cy="324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en-GB" dirty="0"/>
              <a:t>Safe transport of radioactive material  TSA 7</a:t>
            </a:r>
          </a:p>
        </p:txBody>
      </p:sp>
      <p:sp>
        <p:nvSpPr>
          <p:cNvPr id="4" name="Slide Number Placeholder 3"/>
          <p:cNvSpPr>
            <a:spLocks noGrp="1"/>
          </p:cNvSpPr>
          <p:nvPr>
            <p:ph type="sldNum" sz="quarter" idx="10"/>
          </p:nvPr>
        </p:nvSpPr>
        <p:spPr/>
        <p:txBody>
          <a:bodyPr/>
          <a:lstStyle/>
          <a:p>
            <a:pPr eaLnBrk="1" hangingPunct="1"/>
            <a:fld id="{EAC00555-1992-4629-ADBB-830AA6984D32}" type="slidenum">
              <a:rPr lang="en-GB" sz="1400" b="0" smtClean="0">
                <a:solidFill>
                  <a:schemeClr val="accent2"/>
                </a:solidFill>
              </a:rPr>
              <a:pPr eaLnBrk="1" hangingPunct="1"/>
              <a:t>64</a:t>
            </a:fld>
            <a:endParaRPr lang="en-GB" sz="1400" b="0" dirty="0">
              <a:solidFill>
                <a:schemeClr val="accent2"/>
              </a:solidFill>
            </a:endParaRPr>
          </a:p>
        </p:txBody>
      </p:sp>
      <p:sp>
        <p:nvSpPr>
          <p:cNvPr id="5" name="Rectangle 4"/>
          <p:cNvSpPr/>
          <p:nvPr/>
        </p:nvSpPr>
        <p:spPr>
          <a:xfrm>
            <a:off x="107504" y="1124744"/>
            <a:ext cx="5256584" cy="1323439"/>
          </a:xfrm>
          <a:prstGeom prst="rect">
            <a:avLst/>
          </a:prstGeom>
        </p:spPr>
        <p:txBody>
          <a:bodyPr wrap="square">
            <a:spAutoFit/>
          </a:bodyPr>
          <a:lstStyle/>
          <a:p>
            <a:pPr algn="l"/>
            <a:r>
              <a:rPr lang="en-GB" altLang="en-US" sz="2000" dirty="0">
                <a:solidFill>
                  <a:schemeClr val="tx1"/>
                </a:solidFill>
              </a:rPr>
              <a:t>IT Focuses on </a:t>
            </a:r>
            <a:r>
              <a:rPr lang="en-GB" sz="2000" dirty="0">
                <a:solidFill>
                  <a:schemeClr val="tx1"/>
                </a:solidFill>
              </a:rPr>
              <a:t>improvement of the transport network to support the safe and reliable transport of radioactive materials and reduction of denial of shipments.</a:t>
            </a:r>
            <a:endParaRPr lang="en-GB" altLang="en-US" sz="2000" dirty="0">
              <a:solidFill>
                <a:schemeClr val="tx1"/>
              </a:solidFill>
            </a:endParaRPr>
          </a:p>
        </p:txBody>
      </p:sp>
      <p:graphicFrame>
        <p:nvGraphicFramePr>
          <p:cNvPr id="8" name="Diagram 7"/>
          <p:cNvGraphicFramePr/>
          <p:nvPr>
            <p:extLst/>
          </p:nvPr>
        </p:nvGraphicFramePr>
        <p:xfrm>
          <a:off x="312167" y="3284984"/>
          <a:ext cx="3537520"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01046" y="2947632"/>
            <a:ext cx="4176464" cy="369332"/>
          </a:xfrm>
          <a:prstGeom prst="rect">
            <a:avLst/>
          </a:prstGeom>
        </p:spPr>
        <p:txBody>
          <a:bodyPr wrap="square">
            <a:spAutoFit/>
          </a:bodyPr>
          <a:lstStyle/>
          <a:p>
            <a:r>
              <a:rPr lang="en-GB" sz="1800" dirty="0">
                <a:solidFill>
                  <a:srgbClr val="FFFF00"/>
                </a:solidFill>
              </a:rPr>
              <a:t>New Strategic Approach </a:t>
            </a:r>
          </a:p>
        </p:txBody>
      </p:sp>
      <p:pic>
        <p:nvPicPr>
          <p:cNvPr id="8196" name="Picture 4" descr="http://agm-co.com/wp-content/uploads/9353298-transport-with-barrel-of-radioactive-waste-and-rod-sign-vector-illustration2-300x2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1270" y="4725144"/>
            <a:ext cx="4109442" cy="1990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904374"/>
      </p:ext>
    </p:extLst>
  </p:cSld>
  <p:clrMapOvr>
    <a:masterClrMapping/>
  </p:clrMapOvr>
  <mc:AlternateContent xmlns:mc="http://schemas.openxmlformats.org/markup-compatibility/2006" xmlns:p14="http://schemas.microsoft.com/office/powerpoint/2010/main">
    <mc:Choice Requires="p14">
      <p:transition spd="slow" p14:dur="4000" advClick="0" advTm="12000">
        <p14:vortex dir="r"/>
      </p:transition>
    </mc:Choice>
    <mc:Fallback xmlns="">
      <p:transition spd="slow" advClick="0" advTm="12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2589FD-5CB3-4608-88F2-5D82246ACC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066801"/>
            <a:ext cx="8435280" cy="5415924"/>
          </a:xfrm>
        </p:spPr>
      </p:pic>
      <p:sp>
        <p:nvSpPr>
          <p:cNvPr id="4" name="Slide Number Placeholder 3">
            <a:extLst>
              <a:ext uri="{FF2B5EF4-FFF2-40B4-BE49-F238E27FC236}">
                <a16:creationId xmlns:a16="http://schemas.microsoft.com/office/drawing/2014/main" id="{9F238D60-E163-4A9C-8F9E-B4EAC47BF7BD}"/>
              </a:ext>
            </a:extLst>
          </p:cNvPr>
          <p:cNvSpPr>
            <a:spLocks noGrp="1"/>
          </p:cNvSpPr>
          <p:nvPr>
            <p:ph type="sldNum" sz="quarter" idx="12"/>
          </p:nvPr>
        </p:nvSpPr>
        <p:spPr/>
        <p:txBody>
          <a:bodyPr/>
          <a:lstStyle/>
          <a:p>
            <a:fld id="{23A0628E-C12F-4F8C-9895-BCD5E30100D3}" type="slidenum">
              <a:rPr lang="en-US" smtClean="0"/>
              <a:pPr/>
              <a:t>65</a:t>
            </a:fld>
            <a:endParaRPr lang="en-US" dirty="0"/>
          </a:p>
        </p:txBody>
      </p:sp>
    </p:spTree>
    <p:extLst>
      <p:ext uri="{BB962C8B-B14F-4D97-AF65-F5344CB8AC3E}">
        <p14:creationId xmlns:p14="http://schemas.microsoft.com/office/powerpoint/2010/main" val="1834492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2E0B33-392A-46E2-A818-939D4EDF0E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219200"/>
            <a:ext cx="8730555" cy="5145435"/>
          </a:xfrm>
        </p:spPr>
      </p:pic>
      <p:sp>
        <p:nvSpPr>
          <p:cNvPr id="4" name="Slide Number Placeholder 3">
            <a:extLst>
              <a:ext uri="{FF2B5EF4-FFF2-40B4-BE49-F238E27FC236}">
                <a16:creationId xmlns:a16="http://schemas.microsoft.com/office/drawing/2014/main" id="{A37DA530-3422-4E95-9107-2B6DD56EF29A}"/>
              </a:ext>
            </a:extLst>
          </p:cNvPr>
          <p:cNvSpPr>
            <a:spLocks noGrp="1"/>
          </p:cNvSpPr>
          <p:nvPr>
            <p:ph type="sldNum" sz="quarter" idx="12"/>
          </p:nvPr>
        </p:nvSpPr>
        <p:spPr/>
        <p:txBody>
          <a:bodyPr/>
          <a:lstStyle/>
          <a:p>
            <a:fld id="{23A0628E-C12F-4F8C-9895-BCD5E30100D3}" type="slidenum">
              <a:rPr lang="en-US" smtClean="0"/>
              <a:pPr/>
              <a:t>66</a:t>
            </a:fld>
            <a:endParaRPr lang="en-US" dirty="0"/>
          </a:p>
        </p:txBody>
      </p:sp>
    </p:spTree>
    <p:extLst>
      <p:ext uri="{BB962C8B-B14F-4D97-AF65-F5344CB8AC3E}">
        <p14:creationId xmlns:p14="http://schemas.microsoft.com/office/powerpoint/2010/main" val="2705852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AC14-1A20-4076-BB87-61294111B207}"/>
              </a:ext>
            </a:extLst>
          </p:cNvPr>
          <p:cNvSpPr>
            <a:spLocks noGrp="1"/>
          </p:cNvSpPr>
          <p:nvPr>
            <p:ph type="title"/>
          </p:nvPr>
        </p:nvSpPr>
        <p:spPr/>
        <p:txBody>
          <a:bodyPr/>
          <a:lstStyle/>
          <a:p>
            <a:r>
              <a:rPr lang="en-US" dirty="0"/>
              <a:t>Team Work </a:t>
            </a:r>
            <a:endParaRPr lang="en-GB" dirty="0"/>
          </a:p>
        </p:txBody>
      </p:sp>
      <p:pic>
        <p:nvPicPr>
          <p:cNvPr id="6" name="Content Placeholder 5">
            <a:extLst>
              <a:ext uri="{FF2B5EF4-FFF2-40B4-BE49-F238E27FC236}">
                <a16:creationId xmlns:a16="http://schemas.microsoft.com/office/drawing/2014/main" id="{C19A99F6-4D13-4B84-B04F-6EC1D593D0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980728"/>
            <a:ext cx="7315200" cy="5191472"/>
          </a:xfrm>
        </p:spPr>
      </p:pic>
      <p:sp>
        <p:nvSpPr>
          <p:cNvPr id="4" name="Slide Number Placeholder 3">
            <a:extLst>
              <a:ext uri="{FF2B5EF4-FFF2-40B4-BE49-F238E27FC236}">
                <a16:creationId xmlns:a16="http://schemas.microsoft.com/office/drawing/2014/main" id="{39BEC194-03FE-49FF-87D9-E016FD575F40}"/>
              </a:ext>
            </a:extLst>
          </p:cNvPr>
          <p:cNvSpPr>
            <a:spLocks noGrp="1"/>
          </p:cNvSpPr>
          <p:nvPr>
            <p:ph type="sldNum" sz="quarter" idx="12"/>
          </p:nvPr>
        </p:nvSpPr>
        <p:spPr/>
        <p:txBody>
          <a:bodyPr/>
          <a:lstStyle/>
          <a:p>
            <a:fld id="{23A0628E-C12F-4F8C-9895-BCD5E30100D3}" type="slidenum">
              <a:rPr lang="en-US" smtClean="0"/>
              <a:pPr/>
              <a:t>67</a:t>
            </a:fld>
            <a:endParaRPr lang="en-US" dirty="0"/>
          </a:p>
        </p:txBody>
      </p:sp>
      <p:pic>
        <p:nvPicPr>
          <p:cNvPr id="7" name="Picture 6">
            <a:extLst>
              <a:ext uri="{FF2B5EF4-FFF2-40B4-BE49-F238E27FC236}">
                <a16:creationId xmlns:a16="http://schemas.microsoft.com/office/drawing/2014/main" id="{BFC49C3B-47D5-4F27-88E7-2C242B8A7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5181600"/>
            <a:ext cx="1066800" cy="805309"/>
          </a:xfrm>
          <a:prstGeom prst="rect">
            <a:avLst/>
          </a:prstGeom>
        </p:spPr>
      </p:pic>
      <p:pic>
        <p:nvPicPr>
          <p:cNvPr id="9" name="Picture 8">
            <a:extLst>
              <a:ext uri="{FF2B5EF4-FFF2-40B4-BE49-F238E27FC236}">
                <a16:creationId xmlns:a16="http://schemas.microsoft.com/office/drawing/2014/main" id="{5B2BCEEB-7CA0-4D4A-A295-1B4D479FAA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807" y="4876800"/>
            <a:ext cx="1487805" cy="1110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0711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03A8D2-B765-44F5-834B-5A2E30079EE6}"/>
              </a:ext>
            </a:extLst>
          </p:cNvPr>
          <p:cNvSpPr>
            <a:spLocks noGrp="1"/>
          </p:cNvSpPr>
          <p:nvPr>
            <p:ph type="sldNum" sz="quarter" idx="12"/>
          </p:nvPr>
        </p:nvSpPr>
        <p:spPr/>
        <p:txBody>
          <a:bodyPr/>
          <a:lstStyle/>
          <a:p>
            <a:fld id="{23A0628E-C12F-4F8C-9895-BCD5E30100D3}" type="slidenum">
              <a:rPr lang="en-US" smtClean="0"/>
              <a:pPr/>
              <a:t>68</a:t>
            </a:fld>
            <a:endParaRPr lang="en-US" dirty="0"/>
          </a:p>
        </p:txBody>
      </p:sp>
      <p:pic>
        <p:nvPicPr>
          <p:cNvPr id="3" name="Picture 2">
            <a:extLst>
              <a:ext uri="{FF2B5EF4-FFF2-40B4-BE49-F238E27FC236}">
                <a16:creationId xmlns:a16="http://schemas.microsoft.com/office/drawing/2014/main" id="{7109EAD3-051C-49B4-80DD-54F1C5D894AF}"/>
              </a:ext>
            </a:extLst>
          </p:cNvPr>
          <p:cNvPicPr>
            <a:picLocks noChangeAspect="1"/>
          </p:cNvPicPr>
          <p:nvPr/>
        </p:nvPicPr>
        <p:blipFill>
          <a:blip r:embed="rId3"/>
          <a:stretch>
            <a:fillRect/>
          </a:stretch>
        </p:blipFill>
        <p:spPr>
          <a:xfrm>
            <a:off x="0" y="1253732"/>
            <a:ext cx="9144000" cy="5375668"/>
          </a:xfrm>
          <a:prstGeom prst="rect">
            <a:avLst/>
          </a:prstGeom>
        </p:spPr>
      </p:pic>
      <p:pic>
        <p:nvPicPr>
          <p:cNvPr id="4" name="Picture 3">
            <a:extLst>
              <a:ext uri="{FF2B5EF4-FFF2-40B4-BE49-F238E27FC236}">
                <a16:creationId xmlns:a16="http://schemas.microsoft.com/office/drawing/2014/main" id="{8B89B3CF-DD64-408D-B530-C8C56563DF3E}"/>
              </a:ext>
            </a:extLst>
          </p:cNvPr>
          <p:cNvPicPr>
            <a:picLocks noChangeAspect="1"/>
          </p:cNvPicPr>
          <p:nvPr/>
        </p:nvPicPr>
        <p:blipFill>
          <a:blip r:embed="rId4"/>
          <a:stretch>
            <a:fillRect/>
          </a:stretch>
        </p:blipFill>
        <p:spPr>
          <a:xfrm>
            <a:off x="0" y="0"/>
            <a:ext cx="9119616" cy="1247519"/>
          </a:xfrm>
          <a:prstGeom prst="rect">
            <a:avLst/>
          </a:prstGeom>
        </p:spPr>
      </p:pic>
      <p:sp>
        <p:nvSpPr>
          <p:cNvPr id="5" name="TextBox 4">
            <a:extLst>
              <a:ext uri="{FF2B5EF4-FFF2-40B4-BE49-F238E27FC236}">
                <a16:creationId xmlns:a16="http://schemas.microsoft.com/office/drawing/2014/main" id="{D8E000CC-05AC-4E78-875E-D9A1869DDD6C}"/>
              </a:ext>
            </a:extLst>
          </p:cNvPr>
          <p:cNvSpPr txBox="1"/>
          <p:nvPr/>
        </p:nvSpPr>
        <p:spPr>
          <a:xfrm rot="16200000">
            <a:off x="7840920" y="-338822"/>
            <a:ext cx="461665" cy="1820644"/>
          </a:xfrm>
          <a:prstGeom prst="rect">
            <a:avLst/>
          </a:prstGeom>
          <a:noFill/>
        </p:spPr>
        <p:txBody>
          <a:bodyPr vert="eaVert" wrap="square" rtlCol="0">
            <a:spAutoFit/>
          </a:bodyPr>
          <a:lstStyle/>
          <a:p>
            <a:r>
              <a:rPr lang="en-GB" b="1" dirty="0"/>
              <a:t>VIE9019</a:t>
            </a:r>
            <a:endParaRPr lang="en-GB" dirty="0"/>
          </a:p>
        </p:txBody>
      </p:sp>
    </p:spTree>
    <p:extLst>
      <p:ext uri="{BB962C8B-B14F-4D97-AF65-F5344CB8AC3E}">
        <p14:creationId xmlns:p14="http://schemas.microsoft.com/office/powerpoint/2010/main" val="3463637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62F2C8-94C4-4BBD-9951-8703AFB30258}"/>
              </a:ext>
            </a:extLst>
          </p:cNvPr>
          <p:cNvSpPr>
            <a:spLocks noGrp="1"/>
          </p:cNvSpPr>
          <p:nvPr>
            <p:ph type="sldNum" sz="quarter" idx="12"/>
          </p:nvPr>
        </p:nvSpPr>
        <p:spPr/>
        <p:txBody>
          <a:bodyPr/>
          <a:lstStyle/>
          <a:p>
            <a:fld id="{23A0628E-C12F-4F8C-9895-BCD5E30100D3}" type="slidenum">
              <a:rPr lang="en-US" smtClean="0"/>
              <a:pPr/>
              <a:t>69</a:t>
            </a:fld>
            <a:endParaRPr lang="en-US" dirty="0"/>
          </a:p>
        </p:txBody>
      </p:sp>
      <p:pic>
        <p:nvPicPr>
          <p:cNvPr id="3" name="Picture 2">
            <a:extLst>
              <a:ext uri="{FF2B5EF4-FFF2-40B4-BE49-F238E27FC236}">
                <a16:creationId xmlns:a16="http://schemas.microsoft.com/office/drawing/2014/main" id="{A99FB583-2B4C-478F-8535-BDB49A71CFC8}"/>
              </a:ext>
            </a:extLst>
          </p:cNvPr>
          <p:cNvPicPr>
            <a:picLocks noChangeAspect="1"/>
          </p:cNvPicPr>
          <p:nvPr/>
        </p:nvPicPr>
        <p:blipFill>
          <a:blip r:embed="rId2"/>
          <a:stretch>
            <a:fillRect/>
          </a:stretch>
        </p:blipFill>
        <p:spPr>
          <a:xfrm>
            <a:off x="0" y="914400"/>
            <a:ext cx="9144000" cy="5943599"/>
          </a:xfrm>
          <a:prstGeom prst="rect">
            <a:avLst/>
          </a:prstGeom>
        </p:spPr>
      </p:pic>
    </p:spTree>
    <p:extLst>
      <p:ext uri="{BB962C8B-B14F-4D97-AF65-F5344CB8AC3E}">
        <p14:creationId xmlns:p14="http://schemas.microsoft.com/office/powerpoint/2010/main" val="327481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99392"/>
            <a:ext cx="8604250" cy="1295400"/>
          </a:xfrm>
        </p:spPr>
        <p:txBody>
          <a:bodyPr/>
          <a:lstStyle/>
          <a:p>
            <a:pPr>
              <a:defRPr/>
            </a:pPr>
            <a:r>
              <a:rPr lang="en-GB" sz="2400" dirty="0">
                <a:solidFill>
                  <a:srgbClr val="0070C0"/>
                </a:solidFill>
              </a:rPr>
              <a:t>Certain minimum level of radiation safety</a:t>
            </a:r>
            <a:r>
              <a:rPr lang="en-GB" sz="2400" dirty="0"/>
              <a:t> ?</a:t>
            </a:r>
            <a:br>
              <a:rPr lang="en-GB" sz="2400" dirty="0"/>
            </a:br>
            <a:r>
              <a:rPr lang="en-GB" sz="2400" dirty="0"/>
              <a:t>Complying with the  </a:t>
            </a:r>
            <a:r>
              <a:rPr lang="en-GB" sz="1400" dirty="0"/>
              <a:t>(Board resolutions) </a:t>
            </a: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2241550"/>
            <a:ext cx="362902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23928" y="4495800"/>
            <a:ext cx="5106987" cy="1384995"/>
          </a:xfrm>
          <a:prstGeom prst="rect">
            <a:avLst/>
          </a:prstGeom>
          <a:solidFill>
            <a:srgbClr val="B2B2B2"/>
          </a:solidFill>
        </p:spPr>
        <p:style>
          <a:lnRef idx="1">
            <a:schemeClr val="accent1"/>
          </a:lnRef>
          <a:fillRef idx="3">
            <a:schemeClr val="accent1"/>
          </a:fillRef>
          <a:effectRef idx="2">
            <a:schemeClr val="accent1"/>
          </a:effectRef>
          <a:fontRef idx="minor">
            <a:schemeClr val="lt1"/>
          </a:fontRef>
        </p:style>
        <p:txBody>
          <a:bodyPr>
            <a:spAutoFit/>
          </a:bodyPr>
          <a:lstStyle/>
          <a:p>
            <a:pPr>
              <a:defRPr/>
            </a:pPr>
            <a:r>
              <a:rPr lang="en-GB" sz="2800" dirty="0">
                <a:solidFill>
                  <a:schemeClr val="tx1">
                    <a:lumMod val="75000"/>
                  </a:schemeClr>
                </a:solidFill>
              </a:rPr>
              <a:t>Radiation safety programme in place for the workers, Patients and Public and Environment  . </a:t>
            </a:r>
          </a:p>
        </p:txBody>
      </p:sp>
      <p:sp>
        <p:nvSpPr>
          <p:cNvPr id="8" name="TextBox 7"/>
          <p:cNvSpPr txBox="1"/>
          <p:nvPr/>
        </p:nvSpPr>
        <p:spPr>
          <a:xfrm>
            <a:off x="3884613" y="2828925"/>
            <a:ext cx="5227637" cy="523220"/>
          </a:xfrm>
          <a:prstGeom prst="rect">
            <a:avLst/>
          </a:prstGeom>
          <a:solidFill>
            <a:srgbClr val="CC9900"/>
          </a:solidFill>
        </p:spPr>
        <p:style>
          <a:lnRef idx="1">
            <a:schemeClr val="dk1"/>
          </a:lnRef>
          <a:fillRef idx="2">
            <a:schemeClr val="dk1"/>
          </a:fillRef>
          <a:effectRef idx="1">
            <a:schemeClr val="dk1"/>
          </a:effectRef>
          <a:fontRef idx="minor">
            <a:schemeClr val="dk1"/>
          </a:fontRef>
        </p:style>
        <p:txBody>
          <a:bodyPr wrap="square">
            <a:spAutoFit/>
          </a:bodyPr>
          <a:lstStyle/>
          <a:p>
            <a:pPr>
              <a:defRPr/>
            </a:pPr>
            <a:r>
              <a:rPr lang="en-GB" sz="2800" dirty="0"/>
              <a:t>Regulatory Control in Place. </a:t>
            </a:r>
          </a:p>
        </p:txBody>
      </p:sp>
      <p:pic>
        <p:nvPicPr>
          <p:cNvPr id="12294" name="Picture 6" descr="http://us.cdn4.123rf.com/168nwm/gavrilichev/gavrilichev1103/gavrilichev110300142/9166102-consequences-of-ecological-accidents-from-radiation-influence-are-dangerous-to-manki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155980"/>
            <a:ext cx="2082577" cy="140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971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45BC91-8635-4564-B48B-5D6094561984}"/>
              </a:ext>
            </a:extLst>
          </p:cNvPr>
          <p:cNvSpPr>
            <a:spLocks noGrp="1"/>
          </p:cNvSpPr>
          <p:nvPr>
            <p:ph type="sldNum" sz="quarter" idx="12"/>
          </p:nvPr>
        </p:nvSpPr>
        <p:spPr/>
        <p:txBody>
          <a:bodyPr/>
          <a:lstStyle/>
          <a:p>
            <a:fld id="{23A0628E-C12F-4F8C-9895-BCD5E30100D3}" type="slidenum">
              <a:rPr lang="en-US" smtClean="0"/>
              <a:pPr/>
              <a:t>70</a:t>
            </a:fld>
            <a:endParaRPr lang="en-US" dirty="0"/>
          </a:p>
        </p:txBody>
      </p:sp>
      <p:pic>
        <p:nvPicPr>
          <p:cNvPr id="3" name="Picture 2">
            <a:extLst>
              <a:ext uri="{FF2B5EF4-FFF2-40B4-BE49-F238E27FC236}">
                <a16:creationId xmlns:a16="http://schemas.microsoft.com/office/drawing/2014/main" id="{9C6BE4F9-E313-45E4-9FAE-4AD07DE17971}"/>
              </a:ext>
            </a:extLst>
          </p:cNvPr>
          <p:cNvPicPr>
            <a:picLocks noChangeAspect="1"/>
          </p:cNvPicPr>
          <p:nvPr/>
        </p:nvPicPr>
        <p:blipFill>
          <a:blip r:embed="rId3"/>
          <a:stretch>
            <a:fillRect/>
          </a:stretch>
        </p:blipFill>
        <p:spPr>
          <a:xfrm>
            <a:off x="0" y="76200"/>
            <a:ext cx="9144000" cy="6781800"/>
          </a:xfrm>
          <a:prstGeom prst="rect">
            <a:avLst/>
          </a:prstGeom>
        </p:spPr>
      </p:pic>
      <p:sp>
        <p:nvSpPr>
          <p:cNvPr id="4" name="TextBox 3">
            <a:extLst>
              <a:ext uri="{FF2B5EF4-FFF2-40B4-BE49-F238E27FC236}">
                <a16:creationId xmlns:a16="http://schemas.microsoft.com/office/drawing/2014/main" id="{04BF4658-A740-44FD-9C9E-F09580B304A2}"/>
              </a:ext>
            </a:extLst>
          </p:cNvPr>
          <p:cNvSpPr txBox="1"/>
          <p:nvPr/>
        </p:nvSpPr>
        <p:spPr>
          <a:xfrm>
            <a:off x="6172200" y="914400"/>
            <a:ext cx="2300288" cy="369332"/>
          </a:xfrm>
          <a:prstGeom prst="rect">
            <a:avLst/>
          </a:prstGeom>
          <a:noFill/>
        </p:spPr>
        <p:txBody>
          <a:bodyPr wrap="square" rtlCol="0">
            <a:spAutoFit/>
          </a:bodyPr>
          <a:lstStyle/>
          <a:p>
            <a:r>
              <a:rPr lang="en-US" dirty="0"/>
              <a:t>Concept 2020-2021</a:t>
            </a:r>
            <a:endParaRPr lang="en-GB" dirty="0"/>
          </a:p>
        </p:txBody>
      </p:sp>
    </p:spTree>
    <p:extLst>
      <p:ext uri="{BB962C8B-B14F-4D97-AF65-F5344CB8AC3E}">
        <p14:creationId xmlns:p14="http://schemas.microsoft.com/office/powerpoint/2010/main" val="304130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5943600" y="5265204"/>
            <a:ext cx="8568953" cy="1080120"/>
          </a:xfrm>
        </p:spPr>
        <p:txBody>
          <a:bodyPr/>
          <a:lstStyle/>
          <a:p>
            <a:r>
              <a:rPr lang="en-GB" dirty="0"/>
              <a:t>Thank you!</a:t>
            </a:r>
          </a:p>
        </p:txBody>
      </p:sp>
      <p:pic>
        <p:nvPicPr>
          <p:cNvPr id="4" name="Picture 5" descr="VIC image">
            <a:extLst>
              <a:ext uri="{FF2B5EF4-FFF2-40B4-BE49-F238E27FC236}">
                <a16:creationId xmlns:a16="http://schemas.microsoft.com/office/drawing/2014/main" id="{8BF87869-2838-416B-ABA0-38D8400FC4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064"/>
          <a:stretch>
            <a:fillRect/>
          </a:stretch>
        </p:blipFill>
        <p:spPr bwMode="gray">
          <a:xfrm>
            <a:off x="609600" y="990600"/>
            <a:ext cx="6914728" cy="5105399"/>
          </a:xfrm>
          <a:prstGeom prst="ellipse">
            <a:avLst/>
          </a:prstGeom>
          <a:ln>
            <a:noFill/>
          </a:ln>
          <a:effectLst>
            <a:softEdge rad="112500"/>
          </a:effectLst>
          <a:extLst/>
        </p:spPr>
      </p:pic>
    </p:spTree>
    <p:extLst>
      <p:ext uri="{BB962C8B-B14F-4D97-AF65-F5344CB8AC3E}">
        <p14:creationId xmlns:p14="http://schemas.microsoft.com/office/powerpoint/2010/main" val="1151185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75000"/>
            </a:schemeClr>
          </a:solidFill>
        </p:spPr>
        <p:txBody>
          <a:bodyPr>
            <a:noAutofit/>
          </a:bodyPr>
          <a:lstStyle/>
          <a:p>
            <a:r>
              <a:rPr lang="en-GB" sz="2400" dirty="0">
                <a:solidFill>
                  <a:schemeClr val="bg1"/>
                </a:solidFill>
              </a:rPr>
              <a:t>What needs to be done to control use of radiation sources?</a:t>
            </a:r>
          </a:p>
        </p:txBody>
      </p:sp>
      <p:sp>
        <p:nvSpPr>
          <p:cNvPr id="8" name="Rectangle 7"/>
          <p:cNvSpPr/>
          <p:nvPr/>
        </p:nvSpPr>
        <p:spPr bwMode="auto">
          <a:xfrm>
            <a:off x="562949" y="1155106"/>
            <a:ext cx="5917251" cy="999858"/>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lumMod val="50000"/>
                  </a:schemeClr>
                </a:solidFill>
                <a:effectLst/>
                <a:latin typeface="Arial" charset="0"/>
              </a:rPr>
              <a:t>Radiation Safety Law</a:t>
            </a:r>
          </a:p>
          <a:p>
            <a:endParaRPr lang="en-GB" sz="1400" dirty="0">
              <a:solidFill>
                <a:schemeClr val="tx1">
                  <a:lumMod val="50000"/>
                </a:schemeClr>
              </a:solidFill>
            </a:endParaRPr>
          </a:p>
          <a:p>
            <a:r>
              <a:rPr lang="en-GB" sz="1400" dirty="0">
                <a:solidFill>
                  <a:schemeClr val="tx1">
                    <a:lumMod val="50000"/>
                  </a:schemeClr>
                </a:solidFill>
              </a:rPr>
              <a:t>to provide for the legal frame to regulate the use of radiation sources in the country</a:t>
            </a:r>
          </a:p>
        </p:txBody>
      </p:sp>
      <p:sp>
        <p:nvSpPr>
          <p:cNvPr id="9" name="Down Arrow 8"/>
          <p:cNvSpPr/>
          <p:nvPr/>
        </p:nvSpPr>
        <p:spPr bwMode="auto">
          <a:xfrm>
            <a:off x="1935972" y="2184162"/>
            <a:ext cx="3171203" cy="947870"/>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GB" sz="1800" dirty="0">
                <a:solidFill>
                  <a:schemeClr val="tx1">
                    <a:lumMod val="50000"/>
                  </a:schemeClr>
                </a:solidFill>
              </a:rPr>
              <a:t>Establishing</a:t>
            </a:r>
          </a:p>
        </p:txBody>
      </p:sp>
      <p:sp>
        <p:nvSpPr>
          <p:cNvPr id="11" name="Rectangle 10"/>
          <p:cNvSpPr/>
          <p:nvPr/>
        </p:nvSpPr>
        <p:spPr bwMode="auto">
          <a:xfrm>
            <a:off x="562948" y="3247240"/>
            <a:ext cx="5917251" cy="999858"/>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lgn="ctr" fontAlgn="auto">
              <a:spcBef>
                <a:spcPts val="0"/>
              </a:spcBef>
              <a:spcAft>
                <a:spcPts val="0"/>
              </a:spcAft>
              <a:defRPr/>
            </a:pPr>
            <a:r>
              <a:rPr lang="en-GB" sz="2000" dirty="0">
                <a:solidFill>
                  <a:schemeClr val="tx1">
                    <a:lumMod val="50000"/>
                  </a:schemeClr>
                </a:solidFill>
              </a:rPr>
              <a:t>Independent Regulatory Body</a:t>
            </a:r>
          </a:p>
          <a:p>
            <a:endParaRPr lang="en-GB" sz="1400" dirty="0">
              <a:solidFill>
                <a:schemeClr val="tx1">
                  <a:lumMod val="50000"/>
                </a:schemeClr>
              </a:solidFill>
            </a:endParaRPr>
          </a:p>
          <a:p>
            <a:pPr lvl="0" fontAlgn="auto">
              <a:spcBef>
                <a:spcPts val="0"/>
              </a:spcBef>
              <a:spcAft>
                <a:spcPts val="0"/>
              </a:spcAft>
              <a:defRPr/>
            </a:pPr>
            <a:r>
              <a:rPr lang="en-GB" sz="1400" dirty="0">
                <a:solidFill>
                  <a:schemeClr val="tx1">
                    <a:lumMod val="50000"/>
                  </a:schemeClr>
                </a:solidFill>
              </a:rPr>
              <a:t>established by the Law to ensure the implementation of the provisions of the Law</a:t>
            </a:r>
            <a:endParaRPr lang="en-GB" sz="1100" dirty="0">
              <a:solidFill>
                <a:schemeClr val="tx1">
                  <a:lumMod val="50000"/>
                </a:schemeClr>
              </a:solidFill>
            </a:endParaRPr>
          </a:p>
        </p:txBody>
      </p:sp>
      <p:sp>
        <p:nvSpPr>
          <p:cNvPr id="12" name="Rectangle 11"/>
          <p:cNvSpPr/>
          <p:nvPr/>
        </p:nvSpPr>
        <p:spPr bwMode="auto">
          <a:xfrm>
            <a:off x="6300192" y="5373216"/>
            <a:ext cx="1697053" cy="577467"/>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lgn="ctr"/>
            <a:r>
              <a:rPr lang="en-GB" sz="1800" dirty="0">
                <a:solidFill>
                  <a:schemeClr val="tx1">
                    <a:lumMod val="50000"/>
                  </a:schemeClr>
                </a:solidFill>
              </a:rPr>
              <a:t>Enforcement</a:t>
            </a:r>
          </a:p>
        </p:txBody>
      </p:sp>
      <p:sp>
        <p:nvSpPr>
          <p:cNvPr id="13" name="Rectangle 12"/>
          <p:cNvSpPr/>
          <p:nvPr/>
        </p:nvSpPr>
        <p:spPr bwMode="auto">
          <a:xfrm>
            <a:off x="4336505" y="5434623"/>
            <a:ext cx="1697053" cy="577467"/>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lgn="ctr"/>
            <a:r>
              <a:rPr lang="en-GB" sz="2000" dirty="0">
                <a:solidFill>
                  <a:schemeClr val="tx1">
                    <a:lumMod val="50000"/>
                  </a:schemeClr>
                </a:solidFill>
              </a:rPr>
              <a:t>Inspection</a:t>
            </a:r>
          </a:p>
        </p:txBody>
      </p:sp>
      <p:sp>
        <p:nvSpPr>
          <p:cNvPr id="14" name="Rectangle 13"/>
          <p:cNvSpPr/>
          <p:nvPr/>
        </p:nvSpPr>
        <p:spPr bwMode="auto">
          <a:xfrm>
            <a:off x="2195736" y="5438772"/>
            <a:ext cx="1697053" cy="577467"/>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lgn="ctr"/>
            <a:r>
              <a:rPr lang="en-GB" sz="2400" dirty="0">
                <a:solidFill>
                  <a:schemeClr val="tx1">
                    <a:lumMod val="50000"/>
                  </a:schemeClr>
                </a:solidFill>
              </a:rPr>
              <a:t>Licensing</a:t>
            </a:r>
          </a:p>
        </p:txBody>
      </p:sp>
      <p:sp>
        <p:nvSpPr>
          <p:cNvPr id="16" name="Down Arrow 15"/>
          <p:cNvSpPr/>
          <p:nvPr/>
        </p:nvSpPr>
        <p:spPr bwMode="auto">
          <a:xfrm>
            <a:off x="1935971" y="4354275"/>
            <a:ext cx="3171203" cy="947870"/>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GB" sz="1800" dirty="0">
                <a:solidFill>
                  <a:schemeClr val="tx1">
                    <a:lumMod val="50000"/>
                  </a:schemeClr>
                </a:solidFill>
              </a:rPr>
              <a:t>Empowered</a:t>
            </a:r>
          </a:p>
          <a:p>
            <a:r>
              <a:rPr lang="en-GB" sz="1800" dirty="0">
                <a:solidFill>
                  <a:schemeClr val="tx1">
                    <a:lumMod val="50000"/>
                  </a:schemeClr>
                </a:solidFill>
              </a:rPr>
              <a:t>Regulations</a:t>
            </a:r>
          </a:p>
        </p:txBody>
      </p:sp>
      <p:sp>
        <p:nvSpPr>
          <p:cNvPr id="17" name="Left Arrow 16"/>
          <p:cNvSpPr/>
          <p:nvPr/>
        </p:nvSpPr>
        <p:spPr bwMode="auto">
          <a:xfrm>
            <a:off x="6665719" y="2778588"/>
            <a:ext cx="2144993" cy="1937161"/>
          </a:xfrm>
          <a:prstGeom prst="lef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GB" sz="1800" dirty="0">
                <a:solidFill>
                  <a:schemeClr val="tx1">
                    <a:lumMod val="50000"/>
                  </a:schemeClr>
                </a:solidFill>
              </a:rPr>
              <a:t>Provided by</a:t>
            </a:r>
          </a:p>
          <a:p>
            <a:r>
              <a:rPr lang="en-GB" sz="1800" dirty="0">
                <a:solidFill>
                  <a:schemeClr val="tx1">
                    <a:lumMod val="50000"/>
                  </a:schemeClr>
                </a:solidFill>
              </a:rPr>
              <a:t>Resources</a:t>
            </a:r>
          </a:p>
          <a:p>
            <a:r>
              <a:rPr lang="en-GB" sz="1800" dirty="0">
                <a:solidFill>
                  <a:schemeClr val="tx1">
                    <a:lumMod val="50000"/>
                  </a:schemeClr>
                </a:solidFill>
              </a:rPr>
              <a:t>Funds + Staff</a:t>
            </a:r>
          </a:p>
        </p:txBody>
      </p:sp>
      <p:sp>
        <p:nvSpPr>
          <p:cNvPr id="15" name="Rectangle 14"/>
          <p:cNvSpPr/>
          <p:nvPr/>
        </p:nvSpPr>
        <p:spPr bwMode="auto">
          <a:xfrm>
            <a:off x="238523" y="5440697"/>
            <a:ext cx="1697053" cy="577467"/>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lgn="ctr"/>
            <a:r>
              <a:rPr lang="en-GB" sz="2400" dirty="0">
                <a:solidFill>
                  <a:schemeClr val="tx1">
                    <a:lumMod val="50000"/>
                  </a:schemeClr>
                </a:solidFill>
              </a:rPr>
              <a:t>Register</a:t>
            </a:r>
          </a:p>
        </p:txBody>
      </p:sp>
      <p:pic>
        <p:nvPicPr>
          <p:cNvPr id="1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533400"/>
            <a:ext cx="1339462" cy="18899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55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1043608" y="-99392"/>
            <a:ext cx="8604250" cy="915640"/>
          </a:xfrm>
        </p:spPr>
        <p:txBody>
          <a:bodyPr lIns="92075" tIns="46038" rIns="92075" bIns="46038">
            <a:normAutofit/>
          </a:bodyPr>
          <a:lstStyle/>
          <a:p>
            <a:pPr eaLnBrk="1" hangingPunct="1"/>
            <a:r>
              <a:rPr lang="en-US" altLang="zh-CN" sz="2400" dirty="0"/>
              <a:t>National Regulatory Infrastructure (TSA 1)</a:t>
            </a:r>
            <a:endParaRPr lang="en-US" altLang="zh-CN" sz="2400" dirty="0">
              <a:solidFill>
                <a:srgbClr val="FFFFFF"/>
              </a:solidFill>
              <a:ea typeface="SimSun"/>
              <a:cs typeface="SimSun"/>
            </a:endParaRPr>
          </a:p>
        </p:txBody>
      </p:sp>
      <p:sp>
        <p:nvSpPr>
          <p:cNvPr id="74754" name="Rectangle 3"/>
          <p:cNvSpPr>
            <a:spLocks noChangeArrowheads="1"/>
          </p:cNvSpPr>
          <p:nvPr/>
        </p:nvSpPr>
        <p:spPr bwMode="auto">
          <a:xfrm>
            <a:off x="207903" y="1052736"/>
            <a:ext cx="6596345" cy="1631216"/>
          </a:xfrm>
          <a:prstGeom prst="rect">
            <a:avLst/>
          </a:prstGeom>
          <a:noFill/>
          <a:ln w="9525">
            <a:noFill/>
            <a:miter lim="800000"/>
            <a:headEnd/>
            <a:tailEnd/>
          </a:ln>
        </p:spPr>
        <p:txBody>
          <a:bodyPr wrap="square">
            <a:spAutoFit/>
          </a:bodyPr>
          <a:lstStyle/>
          <a:p>
            <a:pPr algn="l"/>
            <a:r>
              <a:rPr lang="en-GB" sz="2000" dirty="0">
                <a:solidFill>
                  <a:srgbClr val="000099"/>
                </a:solidFill>
                <a:latin typeface="MS Reference Sans Serif" panose="020B0604030504040204" pitchFamily="34" charset="0"/>
              </a:rPr>
              <a:t>Focuses on establishing an independent and functional regulatory infrastructure in a Member State (MS) so that it meets IAEA Safety Standards. </a:t>
            </a:r>
          </a:p>
          <a:p>
            <a:pPr algn="l"/>
            <a:endParaRPr lang="en-US" sz="2000" dirty="0">
              <a:solidFill>
                <a:srgbClr val="000099"/>
              </a:solidFill>
              <a:latin typeface="MS Reference Sans Serif" panose="020B0604030504040204" pitchFamily="34" charset="0"/>
            </a:endParaRPr>
          </a:p>
        </p:txBody>
      </p:sp>
      <p:sp>
        <p:nvSpPr>
          <p:cNvPr id="74755" name="Rectangle 4"/>
          <p:cNvSpPr>
            <a:spLocks noChangeArrowheads="1"/>
          </p:cNvSpPr>
          <p:nvPr/>
        </p:nvSpPr>
        <p:spPr bwMode="auto">
          <a:xfrm>
            <a:off x="446028" y="2776091"/>
            <a:ext cx="4114800" cy="3631763"/>
          </a:xfrm>
          <a:prstGeom prst="rect">
            <a:avLst/>
          </a:prstGeom>
          <a:noFill/>
          <a:ln w="9525">
            <a:noFill/>
            <a:miter lim="800000"/>
            <a:headEnd/>
            <a:tailEnd/>
          </a:ln>
        </p:spPr>
        <p:txBody>
          <a:bodyPr>
            <a:spAutoFit/>
          </a:bodyPr>
          <a:lstStyle/>
          <a:p>
            <a:pPr marL="457200" indent="-457200" algn="l">
              <a:buClr>
                <a:srgbClr val="FF9933"/>
              </a:buClr>
              <a:buSzPct val="150000"/>
              <a:tabLst>
                <a:tab pos="355600" algn="l"/>
              </a:tabLst>
            </a:pPr>
            <a:r>
              <a:rPr lang="en-US" b="1" dirty="0">
                <a:solidFill>
                  <a:schemeClr val="tx2"/>
                </a:solidFill>
                <a:latin typeface="Calibri" panose="020F0502020204030204" pitchFamily="34" charset="0"/>
              </a:rPr>
              <a:t>It includes 14 Elements:</a:t>
            </a:r>
          </a:p>
          <a:p>
            <a:pPr marL="457200" indent="-457200" algn="l">
              <a:buClr>
                <a:srgbClr val="FF9933"/>
              </a:buClr>
              <a:buFontTx/>
              <a:buAutoNum type="arabicPeriod"/>
              <a:tabLst>
                <a:tab pos="355600" algn="l"/>
              </a:tabLst>
            </a:pPr>
            <a:r>
              <a:rPr lang="en-US" sz="2000" b="1" dirty="0">
                <a:solidFill>
                  <a:schemeClr val="tx2"/>
                </a:solidFill>
                <a:latin typeface="Arial" charset="0"/>
              </a:rPr>
              <a:t>L</a:t>
            </a:r>
            <a:r>
              <a:rPr lang="en-US" sz="1800" b="1" dirty="0">
                <a:solidFill>
                  <a:schemeClr val="tx2"/>
                </a:solidFill>
                <a:latin typeface="Arial" charset="0"/>
              </a:rPr>
              <a:t>egislation</a:t>
            </a:r>
          </a:p>
          <a:p>
            <a:pPr marL="457200" indent="-457200" algn="l">
              <a:buClr>
                <a:srgbClr val="FF9933"/>
              </a:buClr>
              <a:buFontTx/>
              <a:buAutoNum type="arabicPeriod"/>
              <a:tabLst>
                <a:tab pos="355600" algn="l"/>
              </a:tabLst>
            </a:pPr>
            <a:r>
              <a:rPr lang="en-US" sz="1800" b="1" dirty="0">
                <a:solidFill>
                  <a:schemeClr val="tx2"/>
                </a:solidFill>
                <a:latin typeface="Arial" charset="0"/>
              </a:rPr>
              <a:t>Regulations and Guidance</a:t>
            </a:r>
          </a:p>
          <a:p>
            <a:pPr marL="457200" indent="-457200" algn="l">
              <a:buClr>
                <a:srgbClr val="FF9933"/>
              </a:buClr>
              <a:buFontTx/>
              <a:buAutoNum type="arabicPeriod"/>
              <a:tabLst>
                <a:tab pos="355600" algn="l"/>
              </a:tabLst>
            </a:pPr>
            <a:r>
              <a:rPr lang="en-US" sz="1800" b="1" dirty="0">
                <a:solidFill>
                  <a:schemeClr val="tx2"/>
                </a:solidFill>
                <a:latin typeface="Arial" charset="0"/>
              </a:rPr>
              <a:t>Regulatory Body Establishment and independence </a:t>
            </a:r>
          </a:p>
          <a:p>
            <a:pPr marL="457200" indent="-457200" algn="l">
              <a:buClr>
                <a:srgbClr val="FF9933"/>
              </a:buClr>
              <a:buFontTx/>
              <a:buAutoNum type="arabicPeriod"/>
              <a:tabLst>
                <a:tab pos="355600" algn="l"/>
              </a:tabLst>
            </a:pPr>
            <a:r>
              <a:rPr lang="en-US" sz="1800" b="1" dirty="0">
                <a:solidFill>
                  <a:schemeClr val="tx2"/>
                </a:solidFill>
                <a:latin typeface="Arial" charset="0"/>
              </a:rPr>
              <a:t>Regulatory Body Staffing and Training 	</a:t>
            </a:r>
          </a:p>
          <a:p>
            <a:pPr marL="457200" indent="-457200" algn="l">
              <a:buClr>
                <a:srgbClr val="FF9933"/>
              </a:buClr>
              <a:buFontTx/>
              <a:buAutoNum type="arabicPeriod"/>
              <a:tabLst>
                <a:tab pos="355600" algn="l"/>
              </a:tabLst>
            </a:pPr>
            <a:r>
              <a:rPr lang="en-US" sz="1800" b="1" dirty="0">
                <a:solidFill>
                  <a:schemeClr val="tx2"/>
                </a:solidFill>
                <a:latin typeface="Arial" charset="0"/>
              </a:rPr>
              <a:t>Regulatory Body Funding</a:t>
            </a:r>
          </a:p>
          <a:p>
            <a:pPr marL="457200" indent="-457200" algn="l">
              <a:buClr>
                <a:srgbClr val="FF9933"/>
              </a:buClr>
              <a:buFontTx/>
              <a:buAutoNum type="arabicPeriod"/>
              <a:tabLst>
                <a:tab pos="355600" algn="l"/>
              </a:tabLst>
            </a:pPr>
            <a:r>
              <a:rPr lang="en-US" sz="1800" b="1" dirty="0">
                <a:solidFill>
                  <a:schemeClr val="tx2"/>
                </a:solidFill>
                <a:latin typeface="Arial" charset="0"/>
              </a:rPr>
              <a:t>Coordination and Cooperation and the National Level</a:t>
            </a:r>
          </a:p>
          <a:p>
            <a:pPr marL="457200" indent="-457200" algn="l">
              <a:buClr>
                <a:srgbClr val="FF9933"/>
              </a:buClr>
              <a:buFontTx/>
              <a:buAutoNum type="arabicPeriod"/>
              <a:tabLst>
                <a:tab pos="355600" algn="l"/>
              </a:tabLst>
            </a:pPr>
            <a:r>
              <a:rPr lang="en-US" sz="1800" b="1" dirty="0">
                <a:solidFill>
                  <a:schemeClr val="tx2"/>
                </a:solidFill>
                <a:latin typeface="Arial" charset="0"/>
              </a:rPr>
              <a:t>International Cooperation</a:t>
            </a:r>
          </a:p>
          <a:p>
            <a:pPr marL="457200" indent="-457200" algn="l">
              <a:buClr>
                <a:srgbClr val="FF9933"/>
              </a:buClr>
              <a:buSzPct val="150000"/>
              <a:tabLst>
                <a:tab pos="355600" algn="l"/>
              </a:tabLst>
            </a:pPr>
            <a:r>
              <a:rPr lang="en-US" sz="1800" b="1" dirty="0">
                <a:latin typeface="Arial" charset="0"/>
              </a:rPr>
              <a:t> </a:t>
            </a:r>
          </a:p>
        </p:txBody>
      </p:sp>
      <p:sp>
        <p:nvSpPr>
          <p:cNvPr id="74756" name="Rectangle 5"/>
          <p:cNvSpPr>
            <a:spLocks noChangeArrowheads="1"/>
          </p:cNvSpPr>
          <p:nvPr/>
        </p:nvSpPr>
        <p:spPr bwMode="auto">
          <a:xfrm>
            <a:off x="5003800" y="2989263"/>
            <a:ext cx="3962400" cy="3113087"/>
          </a:xfrm>
          <a:prstGeom prst="rect">
            <a:avLst/>
          </a:prstGeom>
          <a:noFill/>
          <a:ln w="9525">
            <a:noFill/>
            <a:miter lim="800000"/>
            <a:headEnd/>
            <a:tailEnd/>
          </a:ln>
        </p:spPr>
        <p:txBody>
          <a:bodyPr>
            <a:spAutoFit/>
          </a:bodyPr>
          <a:lstStyle/>
          <a:p>
            <a:pPr marL="457200" indent="-457200" algn="l">
              <a:buClr>
                <a:srgbClr val="FF9933"/>
              </a:buClr>
              <a:buSzPct val="150000"/>
              <a:tabLst>
                <a:tab pos="355600" algn="l"/>
              </a:tabLst>
            </a:pPr>
            <a:endParaRPr lang="en-US" sz="1800" b="1" dirty="0">
              <a:solidFill>
                <a:schemeClr val="tx2"/>
              </a:solidFill>
              <a:latin typeface="Arial" charset="0"/>
            </a:endParaRPr>
          </a:p>
          <a:p>
            <a:pPr marL="457200" indent="-457200" algn="l">
              <a:buClr>
                <a:srgbClr val="FF9933"/>
              </a:buClr>
              <a:buFontTx/>
              <a:buAutoNum type="arabicPeriod" startAt="8"/>
              <a:tabLst>
                <a:tab pos="355600" algn="l"/>
              </a:tabLst>
            </a:pPr>
            <a:r>
              <a:rPr lang="en-US" sz="1800" b="1" dirty="0">
                <a:solidFill>
                  <a:schemeClr val="tx2"/>
                </a:solidFill>
                <a:latin typeface="Arial" charset="0"/>
              </a:rPr>
              <a:t>Notification and National Register of Radiation Sources</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Authorization</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Safety and Security of Radiation Sources</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Inspection</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Enforcement</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Information management</a:t>
            </a:r>
          </a:p>
          <a:p>
            <a:pPr marL="457200" indent="-457200" algn="l">
              <a:buClr>
                <a:srgbClr val="FF9933"/>
              </a:buClr>
              <a:buFontTx/>
              <a:buAutoNum type="arabicPeriod" startAt="8"/>
              <a:tabLst>
                <a:tab pos="355600" algn="l"/>
              </a:tabLst>
            </a:pPr>
            <a:r>
              <a:rPr lang="en-US" sz="1800" b="1" dirty="0">
                <a:solidFill>
                  <a:schemeClr val="tx2"/>
                </a:solidFill>
                <a:latin typeface="Arial" charset="0"/>
              </a:rPr>
              <a:t>Quality Management</a:t>
            </a:r>
          </a:p>
          <a:p>
            <a:pPr marL="457200" indent="-457200" algn="l">
              <a:buClr>
                <a:srgbClr val="FF9933"/>
              </a:buClr>
              <a:buSzPct val="150000"/>
              <a:buFontTx/>
              <a:buChar char="•"/>
              <a:tabLst>
                <a:tab pos="355600" algn="l"/>
              </a:tabLst>
            </a:pPr>
            <a:endParaRPr lang="en-US" sz="1800" b="1" dirty="0">
              <a:latin typeface="Arial" charset="0"/>
            </a:endParaRPr>
          </a:p>
        </p:txBody>
      </p:sp>
      <p:pic>
        <p:nvPicPr>
          <p:cNvPr id="6" name="Picture 2" descr="Image result for GSR part 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648734"/>
            <a:ext cx="1944216" cy="2439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56176" y="2564904"/>
            <a:ext cx="828824" cy="246221"/>
          </a:xfrm>
          <a:prstGeom prst="rect">
            <a:avLst/>
          </a:prstGeom>
          <a:noFill/>
        </p:spPr>
        <p:txBody>
          <a:bodyPr wrap="square" rtlCol="0">
            <a:spAutoFit/>
          </a:bodyPr>
          <a:lstStyle/>
          <a:p>
            <a:r>
              <a:rPr lang="en-GB" sz="1000" b="1" dirty="0">
                <a:solidFill>
                  <a:srgbClr val="C00000"/>
                </a:solidFill>
                <a:latin typeface="Arial "/>
              </a:rPr>
              <a:t>GSR part1 </a:t>
            </a:r>
          </a:p>
        </p:txBody>
      </p:sp>
    </p:spTree>
    <p:extLst>
      <p:ext uri="{BB962C8B-B14F-4D97-AF65-F5344CB8AC3E}">
        <p14:creationId xmlns:p14="http://schemas.microsoft.com/office/powerpoint/2010/main" val="112955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EA_Presentation_templ_2.pptx" id="{61787062-5497-44E0-875A-ABFA9A5289F4}" vid="{08437EB2-6B13-4764-9604-52A8966C5A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290980E613C4B9042958A3D397F9D" ma:contentTypeVersion="0" ma:contentTypeDescription="Create a new document." ma:contentTypeScope="" ma:versionID="109a59ffa0e08c6d4f3a3a833ade945e">
  <xsd:schema xmlns:xsd="http://www.w3.org/2001/XMLSchema" xmlns:xs="http://www.w3.org/2001/XMLSchema" xmlns:p="http://schemas.microsoft.com/office/2006/metadata/properties" targetNamespace="http://schemas.microsoft.com/office/2006/metadata/properties" ma:root="true" ma:fieldsID="2a276fbc7de9a4060e54dafc32f34ca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DE2D60-A811-40C6-B314-82842CB29E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1419133-AD2E-41D7-A8CB-CF2B1AFE3A6E}">
  <ds:schemaRefs>
    <ds:schemaRef ds:uri="http://schemas.microsoft.com/sharepoint/v3/contenttype/forms"/>
  </ds:schemaRefs>
</ds:datastoreItem>
</file>

<file path=customXml/itemProps3.xml><?xml version="1.0" encoding="utf-8"?>
<ds:datastoreItem xmlns:ds="http://schemas.openxmlformats.org/officeDocument/2006/customXml" ds:itemID="{6D07318D-86C6-49C3-A874-132F22A7467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IAEA_Logo_&amp;_Slogan</Template>
  <TotalTime>0</TotalTime>
  <Words>2495</Words>
  <Application>Microsoft Office PowerPoint</Application>
  <PresentationFormat>On-screen Show (4:3)</PresentationFormat>
  <Paragraphs>479</Paragraphs>
  <Slides>71</Slides>
  <Notes>25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2" baseType="lpstr">
      <vt:lpstr>Arial </vt:lpstr>
      <vt:lpstr>SimSun</vt:lpstr>
      <vt:lpstr>Arial</vt:lpstr>
      <vt:lpstr>Arial Black</vt:lpstr>
      <vt:lpstr>Calibri</vt:lpstr>
      <vt:lpstr>Cambria</vt:lpstr>
      <vt:lpstr>MS Reference Sans Serif</vt:lpstr>
      <vt:lpstr>Times New Roman</vt:lpstr>
      <vt:lpstr>Wingdings</vt:lpstr>
      <vt:lpstr>Office Theme</vt:lpstr>
      <vt:lpstr>Image Document</vt:lpstr>
      <vt:lpstr>The 3th National Nuclear Regulatory Conference  Ha Long City, Viet Nam</vt:lpstr>
      <vt:lpstr>Content</vt:lpstr>
      <vt:lpstr>Content</vt:lpstr>
      <vt:lpstr>PowerPoint Presentation</vt:lpstr>
      <vt:lpstr>IAEA’S RADIATION SAFETY STANDARDS</vt:lpstr>
      <vt:lpstr>GC and Board of Governors</vt:lpstr>
      <vt:lpstr>Certain minimum level of radiation safety ? Complying with the  (Board resolutions) </vt:lpstr>
      <vt:lpstr>What needs to be done to control use of radiation sources?</vt:lpstr>
      <vt:lpstr>National Regulatory Infrastructure (TSA 1)</vt:lpstr>
      <vt:lpstr>Regulatory and Safety control that  covers all uses of radiation sources</vt:lpstr>
      <vt:lpstr>PowerPoint Presentation</vt:lpstr>
      <vt:lpstr>Assessment screening in  mammography </vt:lpstr>
      <vt:lpstr>Objective = Ensure Safety</vt:lpstr>
      <vt:lpstr>PowerPoint Presentation</vt:lpstr>
      <vt:lpstr>Avoid Radiological accidents</vt:lpstr>
      <vt:lpstr>Costa Rica Miscalibration of beam </vt:lpstr>
      <vt:lpstr>Incorrect repair of accelerator (Spain)</vt:lpstr>
      <vt:lpstr>Panama Accident Error in TPS data entry (Panama) </vt:lpstr>
      <vt:lpstr>Accidents due to loss of control of sources in Industrial Applications </vt:lpstr>
      <vt:lpstr>Deterministic Effects in Diagnostic Radiology</vt:lpstr>
      <vt:lpstr>What is the Situation in the World in the establishment of Regulatory Systems ?</vt:lpstr>
      <vt:lpstr>PowerPoint Presentation</vt:lpstr>
      <vt:lpstr>Content</vt:lpstr>
      <vt:lpstr>IAEA Safety functions </vt:lpstr>
      <vt:lpstr>Safety Standards Categories/Hierarchy</vt:lpstr>
      <vt:lpstr>PowerPoint Presentation</vt:lpstr>
      <vt:lpstr>National Regulatory Infrastructure (TSA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of Code Contents</vt:lpstr>
      <vt:lpstr>PowerPoint Presentation</vt:lpstr>
      <vt:lpstr>Why additional Guidance?</vt:lpstr>
      <vt:lpstr>Guidance content</vt:lpstr>
      <vt:lpstr>New Training Packages for Regulators   </vt:lpstr>
      <vt:lpstr>Content</vt:lpstr>
      <vt:lpstr>PowerPoint Presentation</vt:lpstr>
      <vt:lpstr>Thematic Safety Areas:</vt:lpstr>
      <vt:lpstr>PowerPoint Presentation</vt:lpstr>
      <vt:lpstr>Legal and Regulatory Infrastructure</vt:lpstr>
      <vt:lpstr>PowerPoint Presentation</vt:lpstr>
      <vt:lpstr>PowerPoint Presentation</vt:lpstr>
      <vt:lpstr>IRRS </vt:lpstr>
      <vt:lpstr>Follow-Up IRRS mission 2014  (OPEN FINDINGS) </vt:lpstr>
      <vt:lpstr>Occupational Radiation Protection Program   TSA 2</vt:lpstr>
      <vt:lpstr>PowerPoint Presentation</vt:lpstr>
      <vt:lpstr>PowerPoint Presentation</vt:lpstr>
      <vt:lpstr>Radiation Protection in Medical Exposure  TSA 3 </vt:lpstr>
      <vt:lpstr>PowerPoint Presentation</vt:lpstr>
      <vt:lpstr>PowerPoint Presentation</vt:lpstr>
      <vt:lpstr>Public and Environmental- Waste Radiological Protection   TSA 4 </vt:lpstr>
      <vt:lpstr>PowerPoint Presentation</vt:lpstr>
      <vt:lpstr>PowerPoint Presentation</vt:lpstr>
      <vt:lpstr>Emergency Preparedness &amp; Response   TSA 5</vt:lpstr>
      <vt:lpstr>PowerPoint Presentation</vt:lpstr>
      <vt:lpstr>PowerPoint Presentation</vt:lpstr>
      <vt:lpstr>Education and Training </vt:lpstr>
      <vt:lpstr>PowerPoint Presentation</vt:lpstr>
      <vt:lpstr>PowerPoint Presentation</vt:lpstr>
      <vt:lpstr>Safe transport of radioactive material  TSA 7</vt:lpstr>
      <vt:lpstr>PowerPoint Presentation</vt:lpstr>
      <vt:lpstr>PowerPoint Presentation</vt:lpstr>
      <vt:lpstr>Team Work </vt:lpstr>
      <vt:lpstr>PowerPoint Presentation</vt:lpstr>
      <vt:lpstr>PowerPoint Presentation</vt:lpstr>
      <vt:lpstr>PowerPoint Presentation</vt:lpstr>
      <vt:lpstr>Thank you!</vt:lpstr>
    </vt:vector>
  </TitlesOfParts>
  <Company>IAEA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of Conduct  - safety and security provisions for radioactive sources</dc:title>
  <dc:creator>MAKAROVSKA, Olga</dc:creator>
  <cp:lastModifiedBy>PACHECO JIMENEZ, Ronald</cp:lastModifiedBy>
  <cp:revision>201</cp:revision>
  <cp:lastPrinted>2015-12-18T15:27:41Z</cp:lastPrinted>
  <dcterms:created xsi:type="dcterms:W3CDTF">2018-04-18T09:35:26Z</dcterms:created>
  <dcterms:modified xsi:type="dcterms:W3CDTF">2018-07-25T00:51:15Z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0x01010095C290980E613C4B9042958A3D397F9D</vt:lpwstr>
  </property>
</Properties>
</file>