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4"/>
  </p:notesMasterIdLst>
  <p:handoutMasterIdLst>
    <p:handoutMasterId r:id="rId25"/>
  </p:handoutMasterIdLst>
  <p:sldIdLst>
    <p:sldId id="256" r:id="rId2"/>
    <p:sldId id="351" r:id="rId3"/>
    <p:sldId id="352" r:id="rId4"/>
    <p:sldId id="260" r:id="rId5"/>
    <p:sldId id="318" r:id="rId6"/>
    <p:sldId id="304" r:id="rId7"/>
    <p:sldId id="320" r:id="rId8"/>
    <p:sldId id="339" r:id="rId9"/>
    <p:sldId id="322" r:id="rId10"/>
    <p:sldId id="340" r:id="rId11"/>
    <p:sldId id="341" r:id="rId12"/>
    <p:sldId id="325" r:id="rId13"/>
    <p:sldId id="342" r:id="rId14"/>
    <p:sldId id="345" r:id="rId15"/>
    <p:sldId id="343" r:id="rId16"/>
    <p:sldId id="344" r:id="rId17"/>
    <p:sldId id="346" r:id="rId18"/>
    <p:sldId id="347" r:id="rId19"/>
    <p:sldId id="348" r:id="rId20"/>
    <p:sldId id="349" r:id="rId21"/>
    <p:sldId id="350" r:id="rId22"/>
    <p:sldId id="353" r:id="rId23"/>
  </p:sldIdLst>
  <p:sldSz cx="9144000" cy="6858000" type="screen4x3"/>
  <p:notesSz cx="6799263" cy="9929813"/>
  <p:defaultTextStyle>
    <a:defPPr>
      <a:defRPr lang="sv-SE"/>
    </a:defPPr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buChar char="•"/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buChar char="•"/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buChar char="•"/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buChar char="•"/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buChar char="•"/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973FF"/>
    <a:srgbClr val="7D7DFF"/>
    <a:srgbClr val="7D91FA"/>
    <a:srgbClr val="7D9BFA"/>
    <a:srgbClr val="FF00FF"/>
    <a:srgbClr val="990000"/>
    <a:srgbClr val="FF66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280" autoAdjust="0"/>
  </p:normalViewPr>
  <p:slideViewPr>
    <p:cSldViewPr>
      <p:cViewPr varScale="1">
        <p:scale>
          <a:sx n="83" d="100"/>
          <a:sy n="83" d="100"/>
        </p:scale>
        <p:origin x="1344" y="58"/>
      </p:cViewPr>
      <p:guideLst/>
    </p:cSldViewPr>
  </p:slideViewPr>
  <p:outlineViewPr>
    <p:cViewPr>
      <p:scale>
        <a:sx n="33" d="100"/>
        <a:sy n="33" d="100"/>
      </p:scale>
      <p:origin x="0" y="-3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668" cy="46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10" tIns="45457" rIns="90910" bIns="45457" numCol="1" anchor="t" anchorCtr="0" compatLnSpc="1">
            <a:prstTxWarp prst="textNoShape">
              <a:avLst/>
            </a:prstTxWarp>
          </a:bodyPr>
          <a:lstStyle>
            <a:lvl1pPr defTabSz="907561">
              <a:lnSpc>
                <a:spcPct val="100000"/>
              </a:lnSpc>
              <a:spcBef>
                <a:spcPct val="50000"/>
              </a:spcBef>
              <a:buFontTx/>
              <a:buNone/>
              <a:defRPr sz="1200" b="0">
                <a:latin typeface="Verdana" panose="020B0604030504040204" pitchFamily="34" charset="0"/>
              </a:defRPr>
            </a:lvl1pPr>
          </a:lstStyle>
          <a:p>
            <a:endParaRPr lang="en-GB" altLang="sl-SI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597" y="0"/>
            <a:ext cx="2946667" cy="46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10" tIns="45457" rIns="90910" bIns="45457" numCol="1" anchor="t" anchorCtr="0" compatLnSpc="1">
            <a:prstTxWarp prst="textNoShape">
              <a:avLst/>
            </a:prstTxWarp>
          </a:bodyPr>
          <a:lstStyle>
            <a:lvl1pPr algn="r" defTabSz="907561">
              <a:lnSpc>
                <a:spcPct val="100000"/>
              </a:lnSpc>
              <a:spcBef>
                <a:spcPct val="50000"/>
              </a:spcBef>
              <a:buFontTx/>
              <a:buNone/>
              <a:defRPr sz="1200" b="0">
                <a:latin typeface="Verdana" panose="020B0604030504040204" pitchFamily="34" charset="0"/>
              </a:defRPr>
            </a:lvl1pPr>
          </a:lstStyle>
          <a:p>
            <a:endParaRPr lang="en-GB" altLang="sl-SI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575"/>
            <a:ext cx="2946668" cy="4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10" tIns="45457" rIns="90910" bIns="45457" numCol="1" anchor="b" anchorCtr="0" compatLnSpc="1">
            <a:prstTxWarp prst="textNoShape">
              <a:avLst/>
            </a:prstTxWarp>
          </a:bodyPr>
          <a:lstStyle>
            <a:lvl1pPr defTabSz="907561">
              <a:lnSpc>
                <a:spcPct val="100000"/>
              </a:lnSpc>
              <a:spcBef>
                <a:spcPct val="50000"/>
              </a:spcBef>
              <a:buFontTx/>
              <a:buNone/>
              <a:defRPr sz="1200" b="0">
                <a:latin typeface="Verdana" panose="020B0604030504040204" pitchFamily="34" charset="0"/>
              </a:defRPr>
            </a:lvl1pPr>
          </a:lstStyle>
          <a:p>
            <a:endParaRPr lang="en-GB" altLang="sl-SI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597" y="9444575"/>
            <a:ext cx="2946667" cy="4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10" tIns="45457" rIns="90910" bIns="45457" numCol="1" anchor="b" anchorCtr="0" compatLnSpc="1">
            <a:prstTxWarp prst="textNoShape">
              <a:avLst/>
            </a:prstTxWarp>
          </a:bodyPr>
          <a:lstStyle>
            <a:lvl1pPr algn="r" defTabSz="907561">
              <a:lnSpc>
                <a:spcPct val="100000"/>
              </a:lnSpc>
              <a:spcBef>
                <a:spcPct val="50000"/>
              </a:spcBef>
              <a:buFontTx/>
              <a:buNone/>
              <a:defRPr sz="1200" b="0">
                <a:latin typeface="Verdana" panose="020B0604030504040204" pitchFamily="34" charset="0"/>
              </a:defRPr>
            </a:lvl1pPr>
          </a:lstStyle>
          <a:p>
            <a:fld id="{392CC0AD-E04D-4F55-ABC3-47570209F26E}" type="slidenum">
              <a:rPr lang="en-GB" altLang="sl-SI"/>
              <a:pPr/>
              <a:t>‹#›</a:t>
            </a:fld>
            <a:endParaRPr lang="en-GB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668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548" tIns="45273" rIns="90548" bIns="45273" numCol="1" anchor="ctr" anchorCtr="0" compatLnSpc="1">
            <a:prstTxWarp prst="textNoShape">
              <a:avLst/>
            </a:prstTxWarp>
          </a:bodyPr>
          <a:lstStyle>
            <a:lvl1pPr defTabSz="904365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endParaRPr lang="sv-SE" altLang="sl-SI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597" y="1"/>
            <a:ext cx="2946667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548" tIns="45273" rIns="90548" bIns="45273" numCol="1" anchor="ctr" anchorCtr="0" compatLnSpc="1">
            <a:prstTxWarp prst="textNoShape">
              <a:avLst/>
            </a:prstTxWarp>
          </a:bodyPr>
          <a:lstStyle>
            <a:lvl1pPr algn="r" defTabSz="904365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endParaRPr lang="sv-SE" altLang="sl-SI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7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130" y="4716701"/>
            <a:ext cx="4981004" cy="446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548" tIns="45273" rIns="90548" bIns="452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l-SI"/>
              <a:t>Klicka här för att ändra format på bakgrundstexten</a:t>
            </a:r>
          </a:p>
          <a:p>
            <a:pPr lvl="1"/>
            <a:r>
              <a:rPr lang="sv-SE" altLang="sl-SI"/>
              <a:t>Nivå två</a:t>
            </a:r>
          </a:p>
          <a:p>
            <a:pPr lvl="2"/>
            <a:r>
              <a:rPr lang="sv-SE" altLang="sl-SI"/>
              <a:t>Nivå tre</a:t>
            </a:r>
          </a:p>
          <a:p>
            <a:pPr lvl="3"/>
            <a:r>
              <a:rPr lang="sv-SE" altLang="sl-SI"/>
              <a:t>Nivå fyra</a:t>
            </a:r>
          </a:p>
          <a:p>
            <a:pPr lvl="4"/>
            <a:r>
              <a:rPr lang="sv-SE" altLang="sl-SI"/>
              <a:t>Nivå fem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402"/>
            <a:ext cx="2946668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548" tIns="45273" rIns="90548" bIns="45273" numCol="1" anchor="b" anchorCtr="0" compatLnSpc="1">
            <a:prstTxWarp prst="textNoShape">
              <a:avLst/>
            </a:prstTxWarp>
          </a:bodyPr>
          <a:lstStyle>
            <a:lvl1pPr defTabSz="904365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endParaRPr lang="sv-SE" altLang="sl-SI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597" y="9433402"/>
            <a:ext cx="2946667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548" tIns="45273" rIns="90548" bIns="45273" numCol="1" anchor="b" anchorCtr="0" compatLnSpc="1">
            <a:prstTxWarp prst="textNoShape">
              <a:avLst/>
            </a:prstTxWarp>
          </a:bodyPr>
          <a:lstStyle>
            <a:lvl1pPr algn="r" defTabSz="904365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076F8058-AC55-4679-88B6-ABBD5DD049FB}" type="slidenum">
              <a:rPr lang="sv-SE" altLang="sl-SI"/>
              <a:pPr/>
              <a:t>‹#›</a:t>
            </a:fld>
            <a:endParaRPr lang="sv-SE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3C44B-F3B3-4923-A9D9-88194AF966C4}" type="slidenum">
              <a:rPr lang="sv-SE" altLang="sl-SI"/>
              <a:pPr/>
              <a:t>1</a:t>
            </a:fld>
            <a:endParaRPr lang="sv-SE" altLang="sl-SI"/>
          </a:p>
        </p:txBody>
      </p:sp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14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24788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15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66891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16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26229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17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72802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18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0916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19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23456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20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09576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21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73074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22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9225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2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2692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3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30871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07D9E4-5FC2-40EF-9B77-DDDF2679127E}" type="slidenum">
              <a:rPr lang="sv-SE" altLang="sl-SI"/>
              <a:pPr/>
              <a:t>4</a:t>
            </a:fld>
            <a:endParaRPr lang="sv-SE" altLang="sl-SI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42548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6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3925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8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3244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10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51221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11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40655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FECC50-DF6A-4D07-B5E3-62830C742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E0512-360E-4A60-9268-5AE73D257CA6}" type="slidenum">
              <a:rPr lang="sv-SE" altLang="sl-SI"/>
              <a:pPr/>
              <a:t>13</a:t>
            </a:fld>
            <a:endParaRPr lang="sv-SE" altLang="sl-SI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9EC69B13-6424-458A-9C7C-AEA4EA6C7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B059F2FE-E246-4306-AD53-E119DCA3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7308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916113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l-SI" altLang="sl-SI" noProof="0"/>
              <a:t>Uredite slog naslova matrice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734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sl-SI" altLang="sl-SI" noProof="0"/>
              <a:t>Kliknite, da uredite slog podnaslova matrice</a:t>
            </a:r>
          </a:p>
        </p:txBody>
      </p:sp>
      <p:grpSp>
        <p:nvGrpSpPr>
          <p:cNvPr id="767003" name="Group 27"/>
          <p:cNvGrpSpPr>
            <a:grpSpLocks/>
          </p:cNvGrpSpPr>
          <p:nvPr/>
        </p:nvGrpSpPr>
        <p:grpSpPr bwMode="auto">
          <a:xfrm>
            <a:off x="179388" y="6237288"/>
            <a:ext cx="8739187" cy="487362"/>
            <a:chOff x="113" y="391"/>
            <a:chExt cx="5505" cy="307"/>
          </a:xfrm>
        </p:grpSpPr>
        <p:grpSp>
          <p:nvGrpSpPr>
            <p:cNvPr id="766993" name="Group 17"/>
            <p:cNvGrpSpPr>
              <a:grpSpLocks/>
            </p:cNvGrpSpPr>
            <p:nvPr/>
          </p:nvGrpSpPr>
          <p:grpSpPr bwMode="auto">
            <a:xfrm>
              <a:off x="4830" y="391"/>
              <a:ext cx="259" cy="307"/>
              <a:chOff x="18391" y="1837"/>
              <a:chExt cx="1284" cy="1520"/>
            </a:xfrm>
          </p:grpSpPr>
          <p:sp>
            <p:nvSpPr>
              <p:cNvPr id="766994" name="Freeform 18"/>
              <p:cNvSpPr>
                <a:spLocks/>
              </p:cNvSpPr>
              <p:nvPr/>
            </p:nvSpPr>
            <p:spPr bwMode="auto">
              <a:xfrm>
                <a:off x="18950" y="1837"/>
                <a:ext cx="316" cy="1520"/>
              </a:xfrm>
              <a:custGeom>
                <a:avLst/>
                <a:gdLst>
                  <a:gd name="T0" fmla="*/ 0 w 213"/>
                  <a:gd name="T1" fmla="*/ 272 h 1034"/>
                  <a:gd name="T2" fmla="*/ 5 w 213"/>
                  <a:gd name="T3" fmla="*/ 225 h 1034"/>
                  <a:gd name="T4" fmla="*/ 13 w 213"/>
                  <a:gd name="T5" fmla="*/ 176 h 1034"/>
                  <a:gd name="T6" fmla="*/ 20 w 213"/>
                  <a:gd name="T7" fmla="*/ 136 h 1034"/>
                  <a:gd name="T8" fmla="*/ 24 w 213"/>
                  <a:gd name="T9" fmla="*/ 106 h 1034"/>
                  <a:gd name="T10" fmla="*/ 36 w 213"/>
                  <a:gd name="T11" fmla="*/ 61 h 1034"/>
                  <a:gd name="T12" fmla="*/ 48 w 213"/>
                  <a:gd name="T13" fmla="*/ 26 h 1034"/>
                  <a:gd name="T14" fmla="*/ 58 w 213"/>
                  <a:gd name="T15" fmla="*/ 9 h 1034"/>
                  <a:gd name="T16" fmla="*/ 65 w 213"/>
                  <a:gd name="T17" fmla="*/ 2 h 1034"/>
                  <a:gd name="T18" fmla="*/ 70 w 213"/>
                  <a:gd name="T19" fmla="*/ 0 h 1034"/>
                  <a:gd name="T20" fmla="*/ 76 w 213"/>
                  <a:gd name="T21" fmla="*/ 1 h 1034"/>
                  <a:gd name="T22" fmla="*/ 81 w 213"/>
                  <a:gd name="T23" fmla="*/ 5 h 1034"/>
                  <a:gd name="T24" fmla="*/ 87 w 213"/>
                  <a:gd name="T25" fmla="*/ 17 h 1034"/>
                  <a:gd name="T26" fmla="*/ 95 w 213"/>
                  <a:gd name="T27" fmla="*/ 39 h 1034"/>
                  <a:gd name="T28" fmla="*/ 106 w 213"/>
                  <a:gd name="T29" fmla="*/ 86 h 1034"/>
                  <a:gd name="T30" fmla="*/ 120 w 213"/>
                  <a:gd name="T31" fmla="*/ 166 h 1034"/>
                  <a:gd name="T32" fmla="*/ 134 w 213"/>
                  <a:gd name="T33" fmla="*/ 259 h 1034"/>
                  <a:gd name="T34" fmla="*/ 148 w 213"/>
                  <a:gd name="T35" fmla="*/ 351 h 1034"/>
                  <a:gd name="T36" fmla="*/ 160 w 213"/>
                  <a:gd name="T37" fmla="*/ 436 h 1034"/>
                  <a:gd name="T38" fmla="*/ 170 w 213"/>
                  <a:gd name="T39" fmla="*/ 510 h 1034"/>
                  <a:gd name="T40" fmla="*/ 177 w 213"/>
                  <a:gd name="T41" fmla="*/ 567 h 1034"/>
                  <a:gd name="T42" fmla="*/ 182 w 213"/>
                  <a:gd name="T43" fmla="*/ 618 h 1034"/>
                  <a:gd name="T44" fmla="*/ 189 w 213"/>
                  <a:gd name="T45" fmla="*/ 693 h 1034"/>
                  <a:gd name="T46" fmla="*/ 197 w 213"/>
                  <a:gd name="T47" fmla="*/ 774 h 1034"/>
                  <a:gd name="T48" fmla="*/ 205 w 213"/>
                  <a:gd name="T49" fmla="*/ 846 h 1034"/>
                  <a:gd name="T50" fmla="*/ 209 w 213"/>
                  <a:gd name="T51" fmla="*/ 884 h 1034"/>
                  <a:gd name="T52" fmla="*/ 212 w 213"/>
                  <a:gd name="T53" fmla="*/ 927 h 1034"/>
                  <a:gd name="T54" fmla="*/ 213 w 213"/>
                  <a:gd name="T55" fmla="*/ 978 h 1034"/>
                  <a:gd name="T56" fmla="*/ 209 w 213"/>
                  <a:gd name="T57" fmla="*/ 1011 h 1034"/>
                  <a:gd name="T58" fmla="*/ 203 w 213"/>
                  <a:gd name="T59" fmla="*/ 1026 h 1034"/>
                  <a:gd name="T60" fmla="*/ 196 w 213"/>
                  <a:gd name="T61" fmla="*/ 1033 h 1034"/>
                  <a:gd name="T62" fmla="*/ 190 w 213"/>
                  <a:gd name="T63" fmla="*/ 1034 h 1034"/>
                  <a:gd name="T64" fmla="*/ 184 w 213"/>
                  <a:gd name="T65" fmla="*/ 1032 h 1034"/>
                  <a:gd name="T66" fmla="*/ 174 w 213"/>
                  <a:gd name="T67" fmla="*/ 1022 h 1034"/>
                  <a:gd name="T68" fmla="*/ 157 w 213"/>
                  <a:gd name="T69" fmla="*/ 995 h 1034"/>
                  <a:gd name="T70" fmla="*/ 134 w 213"/>
                  <a:gd name="T71" fmla="*/ 947 h 1034"/>
                  <a:gd name="T72" fmla="*/ 110 w 213"/>
                  <a:gd name="T73" fmla="*/ 900 h 1034"/>
                  <a:gd name="T74" fmla="*/ 90 w 213"/>
                  <a:gd name="T75" fmla="*/ 857 h 1034"/>
                  <a:gd name="T76" fmla="*/ 70 w 213"/>
                  <a:gd name="T77" fmla="*/ 811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3" h="1034">
                    <a:moveTo>
                      <a:pt x="0" y="291"/>
                    </a:moveTo>
                    <a:lnTo>
                      <a:pt x="0" y="272"/>
                    </a:lnTo>
                    <a:lnTo>
                      <a:pt x="2" y="250"/>
                    </a:lnTo>
                    <a:lnTo>
                      <a:pt x="5" y="225"/>
                    </a:lnTo>
                    <a:lnTo>
                      <a:pt x="9" y="200"/>
                    </a:lnTo>
                    <a:lnTo>
                      <a:pt x="13" y="176"/>
                    </a:lnTo>
                    <a:lnTo>
                      <a:pt x="17" y="154"/>
                    </a:lnTo>
                    <a:lnTo>
                      <a:pt x="20" y="136"/>
                    </a:lnTo>
                    <a:lnTo>
                      <a:pt x="22" y="122"/>
                    </a:lnTo>
                    <a:lnTo>
                      <a:pt x="24" y="106"/>
                    </a:lnTo>
                    <a:lnTo>
                      <a:pt x="29" y="85"/>
                    </a:lnTo>
                    <a:lnTo>
                      <a:pt x="36" y="61"/>
                    </a:lnTo>
                    <a:lnTo>
                      <a:pt x="44" y="37"/>
                    </a:lnTo>
                    <a:lnTo>
                      <a:pt x="48" y="26"/>
                    </a:lnTo>
                    <a:lnTo>
                      <a:pt x="53" y="17"/>
                    </a:lnTo>
                    <a:lnTo>
                      <a:pt x="58" y="9"/>
                    </a:lnTo>
                    <a:lnTo>
                      <a:pt x="63" y="3"/>
                    </a:lnTo>
                    <a:lnTo>
                      <a:pt x="65" y="2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6" y="1"/>
                    </a:lnTo>
                    <a:lnTo>
                      <a:pt x="78" y="2"/>
                    </a:lnTo>
                    <a:lnTo>
                      <a:pt x="81" y="5"/>
                    </a:lnTo>
                    <a:lnTo>
                      <a:pt x="83" y="9"/>
                    </a:lnTo>
                    <a:lnTo>
                      <a:pt x="87" y="17"/>
                    </a:lnTo>
                    <a:lnTo>
                      <a:pt x="91" y="27"/>
                    </a:lnTo>
                    <a:lnTo>
                      <a:pt x="95" y="39"/>
                    </a:lnTo>
                    <a:lnTo>
                      <a:pt x="99" y="53"/>
                    </a:lnTo>
                    <a:lnTo>
                      <a:pt x="106" y="86"/>
                    </a:lnTo>
                    <a:lnTo>
                      <a:pt x="113" y="124"/>
                    </a:lnTo>
                    <a:lnTo>
                      <a:pt x="120" y="166"/>
                    </a:lnTo>
                    <a:lnTo>
                      <a:pt x="126" y="211"/>
                    </a:lnTo>
                    <a:lnTo>
                      <a:pt x="134" y="259"/>
                    </a:lnTo>
                    <a:lnTo>
                      <a:pt x="142" y="307"/>
                    </a:lnTo>
                    <a:lnTo>
                      <a:pt x="148" y="351"/>
                    </a:lnTo>
                    <a:lnTo>
                      <a:pt x="154" y="395"/>
                    </a:lnTo>
                    <a:lnTo>
                      <a:pt x="160" y="436"/>
                    </a:lnTo>
                    <a:lnTo>
                      <a:pt x="166" y="474"/>
                    </a:lnTo>
                    <a:lnTo>
                      <a:pt x="170" y="510"/>
                    </a:lnTo>
                    <a:lnTo>
                      <a:pt x="174" y="541"/>
                    </a:lnTo>
                    <a:lnTo>
                      <a:pt x="177" y="567"/>
                    </a:lnTo>
                    <a:lnTo>
                      <a:pt x="179" y="587"/>
                    </a:lnTo>
                    <a:lnTo>
                      <a:pt x="182" y="618"/>
                    </a:lnTo>
                    <a:lnTo>
                      <a:pt x="185" y="654"/>
                    </a:lnTo>
                    <a:lnTo>
                      <a:pt x="189" y="693"/>
                    </a:lnTo>
                    <a:lnTo>
                      <a:pt x="193" y="734"/>
                    </a:lnTo>
                    <a:lnTo>
                      <a:pt x="197" y="774"/>
                    </a:lnTo>
                    <a:lnTo>
                      <a:pt x="201" y="812"/>
                    </a:lnTo>
                    <a:lnTo>
                      <a:pt x="205" y="846"/>
                    </a:lnTo>
                    <a:lnTo>
                      <a:pt x="208" y="873"/>
                    </a:lnTo>
                    <a:lnTo>
                      <a:pt x="209" y="884"/>
                    </a:lnTo>
                    <a:lnTo>
                      <a:pt x="211" y="903"/>
                    </a:lnTo>
                    <a:lnTo>
                      <a:pt x="212" y="927"/>
                    </a:lnTo>
                    <a:lnTo>
                      <a:pt x="213" y="952"/>
                    </a:lnTo>
                    <a:lnTo>
                      <a:pt x="213" y="978"/>
                    </a:lnTo>
                    <a:lnTo>
                      <a:pt x="210" y="1001"/>
                    </a:lnTo>
                    <a:lnTo>
                      <a:pt x="209" y="1011"/>
                    </a:lnTo>
                    <a:lnTo>
                      <a:pt x="206" y="1019"/>
                    </a:lnTo>
                    <a:lnTo>
                      <a:pt x="203" y="1026"/>
                    </a:lnTo>
                    <a:lnTo>
                      <a:pt x="200" y="1031"/>
                    </a:lnTo>
                    <a:lnTo>
                      <a:pt x="196" y="1033"/>
                    </a:lnTo>
                    <a:lnTo>
                      <a:pt x="192" y="1034"/>
                    </a:lnTo>
                    <a:lnTo>
                      <a:pt x="190" y="1034"/>
                    </a:lnTo>
                    <a:lnTo>
                      <a:pt x="187" y="1033"/>
                    </a:lnTo>
                    <a:lnTo>
                      <a:pt x="184" y="1032"/>
                    </a:lnTo>
                    <a:lnTo>
                      <a:pt x="181" y="1029"/>
                    </a:lnTo>
                    <a:lnTo>
                      <a:pt x="174" y="1022"/>
                    </a:lnTo>
                    <a:lnTo>
                      <a:pt x="166" y="1011"/>
                    </a:lnTo>
                    <a:lnTo>
                      <a:pt x="157" y="995"/>
                    </a:lnTo>
                    <a:lnTo>
                      <a:pt x="147" y="974"/>
                    </a:lnTo>
                    <a:lnTo>
                      <a:pt x="134" y="947"/>
                    </a:lnTo>
                    <a:lnTo>
                      <a:pt x="121" y="923"/>
                    </a:lnTo>
                    <a:lnTo>
                      <a:pt x="110" y="900"/>
                    </a:lnTo>
                    <a:lnTo>
                      <a:pt x="100" y="879"/>
                    </a:lnTo>
                    <a:lnTo>
                      <a:pt x="90" y="857"/>
                    </a:lnTo>
                    <a:lnTo>
                      <a:pt x="80" y="835"/>
                    </a:lnTo>
                    <a:lnTo>
                      <a:pt x="70" y="811"/>
                    </a:lnTo>
                    <a:lnTo>
                      <a:pt x="60" y="784"/>
                    </a:lnTo>
                  </a:path>
                </a:pathLst>
              </a:custGeom>
              <a:noFill/>
              <a:ln w="19050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995" name="Freeform 19"/>
              <p:cNvSpPr>
                <a:spLocks/>
              </p:cNvSpPr>
              <p:nvPr/>
            </p:nvSpPr>
            <p:spPr bwMode="auto">
              <a:xfrm>
                <a:off x="18391" y="2597"/>
                <a:ext cx="1284" cy="153"/>
              </a:xfrm>
              <a:custGeom>
                <a:avLst/>
                <a:gdLst>
                  <a:gd name="T0" fmla="*/ 261 w 871"/>
                  <a:gd name="T1" fmla="*/ 0 h 103"/>
                  <a:gd name="T2" fmla="*/ 235 w 871"/>
                  <a:gd name="T3" fmla="*/ 5 h 103"/>
                  <a:gd name="T4" fmla="*/ 205 w 871"/>
                  <a:gd name="T5" fmla="*/ 10 h 103"/>
                  <a:gd name="T6" fmla="*/ 172 w 871"/>
                  <a:gd name="T7" fmla="*/ 16 h 103"/>
                  <a:gd name="T8" fmla="*/ 137 w 871"/>
                  <a:gd name="T9" fmla="*/ 24 h 103"/>
                  <a:gd name="T10" fmla="*/ 103 w 871"/>
                  <a:gd name="T11" fmla="*/ 33 h 103"/>
                  <a:gd name="T12" fmla="*/ 71 w 871"/>
                  <a:gd name="T13" fmla="*/ 44 h 103"/>
                  <a:gd name="T14" fmla="*/ 55 w 871"/>
                  <a:gd name="T15" fmla="*/ 50 h 103"/>
                  <a:gd name="T16" fmla="*/ 40 w 871"/>
                  <a:gd name="T17" fmla="*/ 57 h 103"/>
                  <a:gd name="T18" fmla="*/ 27 w 871"/>
                  <a:gd name="T19" fmla="*/ 64 h 103"/>
                  <a:gd name="T20" fmla="*/ 14 w 871"/>
                  <a:gd name="T21" fmla="*/ 72 h 103"/>
                  <a:gd name="T22" fmla="*/ 8 w 871"/>
                  <a:gd name="T23" fmla="*/ 76 h 103"/>
                  <a:gd name="T24" fmla="*/ 4 w 871"/>
                  <a:gd name="T25" fmla="*/ 80 h 103"/>
                  <a:gd name="T26" fmla="*/ 1 w 871"/>
                  <a:gd name="T27" fmla="*/ 83 h 103"/>
                  <a:gd name="T28" fmla="*/ 0 w 871"/>
                  <a:gd name="T29" fmla="*/ 86 h 103"/>
                  <a:gd name="T30" fmla="*/ 1 w 871"/>
                  <a:gd name="T31" fmla="*/ 89 h 103"/>
                  <a:gd name="T32" fmla="*/ 2 w 871"/>
                  <a:gd name="T33" fmla="*/ 91 h 103"/>
                  <a:gd name="T34" fmla="*/ 5 w 871"/>
                  <a:gd name="T35" fmla="*/ 94 h 103"/>
                  <a:gd name="T36" fmla="*/ 9 w 871"/>
                  <a:gd name="T37" fmla="*/ 96 h 103"/>
                  <a:gd name="T38" fmla="*/ 20 w 871"/>
                  <a:gd name="T39" fmla="*/ 99 h 103"/>
                  <a:gd name="T40" fmla="*/ 34 w 871"/>
                  <a:gd name="T41" fmla="*/ 101 h 103"/>
                  <a:gd name="T42" fmla="*/ 51 w 871"/>
                  <a:gd name="T43" fmla="*/ 102 h 103"/>
                  <a:gd name="T44" fmla="*/ 70 w 871"/>
                  <a:gd name="T45" fmla="*/ 103 h 103"/>
                  <a:gd name="T46" fmla="*/ 110 w 871"/>
                  <a:gd name="T47" fmla="*/ 103 h 103"/>
                  <a:gd name="T48" fmla="*/ 148 w 871"/>
                  <a:gd name="T49" fmla="*/ 102 h 103"/>
                  <a:gd name="T50" fmla="*/ 179 w 871"/>
                  <a:gd name="T51" fmla="*/ 101 h 103"/>
                  <a:gd name="T52" fmla="*/ 196 w 871"/>
                  <a:gd name="T53" fmla="*/ 100 h 103"/>
                  <a:gd name="T54" fmla="*/ 254 w 871"/>
                  <a:gd name="T55" fmla="*/ 99 h 103"/>
                  <a:gd name="T56" fmla="*/ 312 w 871"/>
                  <a:gd name="T57" fmla="*/ 98 h 103"/>
                  <a:gd name="T58" fmla="*/ 371 w 871"/>
                  <a:gd name="T59" fmla="*/ 95 h 103"/>
                  <a:gd name="T60" fmla="*/ 429 w 871"/>
                  <a:gd name="T61" fmla="*/ 92 h 103"/>
                  <a:gd name="T62" fmla="*/ 487 w 871"/>
                  <a:gd name="T63" fmla="*/ 89 h 103"/>
                  <a:gd name="T64" fmla="*/ 546 w 871"/>
                  <a:gd name="T65" fmla="*/ 85 h 103"/>
                  <a:gd name="T66" fmla="*/ 605 w 871"/>
                  <a:gd name="T67" fmla="*/ 82 h 103"/>
                  <a:gd name="T68" fmla="*/ 663 w 871"/>
                  <a:gd name="T69" fmla="*/ 79 h 103"/>
                  <a:gd name="T70" fmla="*/ 680 w 871"/>
                  <a:gd name="T71" fmla="*/ 78 h 103"/>
                  <a:gd name="T72" fmla="*/ 703 w 871"/>
                  <a:gd name="T73" fmla="*/ 77 h 103"/>
                  <a:gd name="T74" fmla="*/ 728 w 871"/>
                  <a:gd name="T75" fmla="*/ 76 h 103"/>
                  <a:gd name="T76" fmla="*/ 754 w 871"/>
                  <a:gd name="T77" fmla="*/ 74 h 103"/>
                  <a:gd name="T78" fmla="*/ 780 w 871"/>
                  <a:gd name="T79" fmla="*/ 72 h 103"/>
                  <a:gd name="T80" fmla="*/ 804 w 871"/>
                  <a:gd name="T81" fmla="*/ 70 h 103"/>
                  <a:gd name="T82" fmla="*/ 825 w 871"/>
                  <a:gd name="T83" fmla="*/ 67 h 103"/>
                  <a:gd name="T84" fmla="*/ 843 w 871"/>
                  <a:gd name="T85" fmla="*/ 63 h 103"/>
                  <a:gd name="T86" fmla="*/ 856 w 871"/>
                  <a:gd name="T87" fmla="*/ 58 h 103"/>
                  <a:gd name="T88" fmla="*/ 865 w 871"/>
                  <a:gd name="T89" fmla="*/ 54 h 103"/>
                  <a:gd name="T90" fmla="*/ 867 w 871"/>
                  <a:gd name="T91" fmla="*/ 52 h 103"/>
                  <a:gd name="T92" fmla="*/ 869 w 871"/>
                  <a:gd name="T93" fmla="*/ 49 h 103"/>
                  <a:gd name="T94" fmla="*/ 871 w 871"/>
                  <a:gd name="T95" fmla="*/ 47 h 103"/>
                  <a:gd name="T96" fmla="*/ 869 w 871"/>
                  <a:gd name="T97" fmla="*/ 45 h 103"/>
                  <a:gd name="T98" fmla="*/ 868 w 871"/>
                  <a:gd name="T99" fmla="*/ 43 h 103"/>
                  <a:gd name="T100" fmla="*/ 866 w 871"/>
                  <a:gd name="T101" fmla="*/ 40 h 103"/>
                  <a:gd name="T102" fmla="*/ 864 w 871"/>
                  <a:gd name="T103" fmla="*/ 38 h 103"/>
                  <a:gd name="T104" fmla="*/ 860 w 871"/>
                  <a:gd name="T105" fmla="*/ 36 h 103"/>
                  <a:gd name="T106" fmla="*/ 852 w 871"/>
                  <a:gd name="T107" fmla="*/ 32 h 103"/>
                  <a:gd name="T108" fmla="*/ 842 w 871"/>
                  <a:gd name="T109" fmla="*/ 28 h 103"/>
                  <a:gd name="T110" fmla="*/ 817 w 871"/>
                  <a:gd name="T111" fmla="*/ 20 h 103"/>
                  <a:gd name="T112" fmla="*/ 791 w 871"/>
                  <a:gd name="T113" fmla="*/ 14 h 103"/>
                  <a:gd name="T114" fmla="*/ 766 w 871"/>
                  <a:gd name="T115" fmla="*/ 9 h 103"/>
                  <a:gd name="T116" fmla="*/ 748 w 871"/>
                  <a:gd name="T117" fmla="*/ 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71" h="103">
                    <a:moveTo>
                      <a:pt x="261" y="0"/>
                    </a:moveTo>
                    <a:lnTo>
                      <a:pt x="235" y="5"/>
                    </a:lnTo>
                    <a:lnTo>
                      <a:pt x="205" y="10"/>
                    </a:lnTo>
                    <a:lnTo>
                      <a:pt x="172" y="16"/>
                    </a:lnTo>
                    <a:lnTo>
                      <a:pt x="137" y="24"/>
                    </a:lnTo>
                    <a:lnTo>
                      <a:pt x="103" y="33"/>
                    </a:lnTo>
                    <a:lnTo>
                      <a:pt x="71" y="44"/>
                    </a:lnTo>
                    <a:lnTo>
                      <a:pt x="55" y="50"/>
                    </a:lnTo>
                    <a:lnTo>
                      <a:pt x="40" y="57"/>
                    </a:lnTo>
                    <a:lnTo>
                      <a:pt x="27" y="64"/>
                    </a:lnTo>
                    <a:lnTo>
                      <a:pt x="14" y="72"/>
                    </a:lnTo>
                    <a:lnTo>
                      <a:pt x="8" y="76"/>
                    </a:lnTo>
                    <a:lnTo>
                      <a:pt x="4" y="80"/>
                    </a:lnTo>
                    <a:lnTo>
                      <a:pt x="1" y="83"/>
                    </a:lnTo>
                    <a:lnTo>
                      <a:pt x="0" y="86"/>
                    </a:lnTo>
                    <a:lnTo>
                      <a:pt x="1" y="89"/>
                    </a:lnTo>
                    <a:lnTo>
                      <a:pt x="2" y="91"/>
                    </a:lnTo>
                    <a:lnTo>
                      <a:pt x="5" y="94"/>
                    </a:lnTo>
                    <a:lnTo>
                      <a:pt x="9" y="96"/>
                    </a:lnTo>
                    <a:lnTo>
                      <a:pt x="20" y="99"/>
                    </a:lnTo>
                    <a:lnTo>
                      <a:pt x="34" y="101"/>
                    </a:lnTo>
                    <a:lnTo>
                      <a:pt x="51" y="102"/>
                    </a:lnTo>
                    <a:lnTo>
                      <a:pt x="70" y="103"/>
                    </a:lnTo>
                    <a:lnTo>
                      <a:pt x="110" y="103"/>
                    </a:lnTo>
                    <a:lnTo>
                      <a:pt x="148" y="102"/>
                    </a:lnTo>
                    <a:lnTo>
                      <a:pt x="179" y="101"/>
                    </a:lnTo>
                    <a:lnTo>
                      <a:pt x="196" y="100"/>
                    </a:lnTo>
                    <a:lnTo>
                      <a:pt x="254" y="99"/>
                    </a:lnTo>
                    <a:lnTo>
                      <a:pt x="312" y="98"/>
                    </a:lnTo>
                    <a:lnTo>
                      <a:pt x="371" y="95"/>
                    </a:lnTo>
                    <a:lnTo>
                      <a:pt x="429" y="92"/>
                    </a:lnTo>
                    <a:lnTo>
                      <a:pt x="487" y="89"/>
                    </a:lnTo>
                    <a:lnTo>
                      <a:pt x="546" y="85"/>
                    </a:lnTo>
                    <a:lnTo>
                      <a:pt x="605" y="82"/>
                    </a:lnTo>
                    <a:lnTo>
                      <a:pt x="663" y="79"/>
                    </a:lnTo>
                    <a:lnTo>
                      <a:pt x="680" y="78"/>
                    </a:lnTo>
                    <a:lnTo>
                      <a:pt x="703" y="77"/>
                    </a:lnTo>
                    <a:lnTo>
                      <a:pt x="728" y="76"/>
                    </a:lnTo>
                    <a:lnTo>
                      <a:pt x="754" y="74"/>
                    </a:lnTo>
                    <a:lnTo>
                      <a:pt x="780" y="72"/>
                    </a:lnTo>
                    <a:lnTo>
                      <a:pt x="804" y="70"/>
                    </a:lnTo>
                    <a:lnTo>
                      <a:pt x="825" y="67"/>
                    </a:lnTo>
                    <a:lnTo>
                      <a:pt x="843" y="63"/>
                    </a:lnTo>
                    <a:lnTo>
                      <a:pt x="856" y="58"/>
                    </a:lnTo>
                    <a:lnTo>
                      <a:pt x="865" y="54"/>
                    </a:lnTo>
                    <a:lnTo>
                      <a:pt x="867" y="52"/>
                    </a:lnTo>
                    <a:lnTo>
                      <a:pt x="869" y="49"/>
                    </a:lnTo>
                    <a:lnTo>
                      <a:pt x="871" y="47"/>
                    </a:lnTo>
                    <a:lnTo>
                      <a:pt x="869" y="45"/>
                    </a:lnTo>
                    <a:lnTo>
                      <a:pt x="868" y="43"/>
                    </a:lnTo>
                    <a:lnTo>
                      <a:pt x="866" y="40"/>
                    </a:lnTo>
                    <a:lnTo>
                      <a:pt x="864" y="38"/>
                    </a:lnTo>
                    <a:lnTo>
                      <a:pt x="860" y="36"/>
                    </a:lnTo>
                    <a:lnTo>
                      <a:pt x="852" y="32"/>
                    </a:lnTo>
                    <a:lnTo>
                      <a:pt x="842" y="28"/>
                    </a:lnTo>
                    <a:lnTo>
                      <a:pt x="817" y="20"/>
                    </a:lnTo>
                    <a:lnTo>
                      <a:pt x="791" y="14"/>
                    </a:lnTo>
                    <a:lnTo>
                      <a:pt x="766" y="9"/>
                    </a:lnTo>
                    <a:lnTo>
                      <a:pt x="748" y="5"/>
                    </a:lnTo>
                  </a:path>
                </a:pathLst>
              </a:custGeom>
              <a:noFill/>
              <a:ln w="19050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66996" name="Freeform 20"/>
              <p:cNvSpPr>
                <a:spLocks/>
              </p:cNvSpPr>
              <p:nvPr/>
            </p:nvSpPr>
            <p:spPr bwMode="auto">
              <a:xfrm>
                <a:off x="19018" y="2529"/>
                <a:ext cx="115" cy="141"/>
              </a:xfrm>
              <a:custGeom>
                <a:avLst/>
                <a:gdLst>
                  <a:gd name="T0" fmla="*/ 69 w 79"/>
                  <a:gd name="T1" fmla="*/ 89 h 95"/>
                  <a:gd name="T2" fmla="*/ 73 w 79"/>
                  <a:gd name="T3" fmla="*/ 82 h 95"/>
                  <a:gd name="T4" fmla="*/ 76 w 79"/>
                  <a:gd name="T5" fmla="*/ 75 h 95"/>
                  <a:gd name="T6" fmla="*/ 78 w 79"/>
                  <a:gd name="T7" fmla="*/ 66 h 95"/>
                  <a:gd name="T8" fmla="*/ 79 w 79"/>
                  <a:gd name="T9" fmla="*/ 56 h 95"/>
                  <a:gd name="T10" fmla="*/ 79 w 79"/>
                  <a:gd name="T11" fmla="*/ 47 h 95"/>
                  <a:gd name="T12" fmla="*/ 78 w 79"/>
                  <a:gd name="T13" fmla="*/ 38 h 95"/>
                  <a:gd name="T14" fmla="*/ 76 w 79"/>
                  <a:gd name="T15" fmla="*/ 30 h 95"/>
                  <a:gd name="T16" fmla="*/ 72 w 79"/>
                  <a:gd name="T17" fmla="*/ 23 h 95"/>
                  <a:gd name="T18" fmla="*/ 63 w 79"/>
                  <a:gd name="T19" fmla="*/ 14 h 95"/>
                  <a:gd name="T20" fmla="*/ 55 w 79"/>
                  <a:gd name="T21" fmla="*/ 7 h 95"/>
                  <a:gd name="T22" fmla="*/ 50 w 79"/>
                  <a:gd name="T23" fmla="*/ 4 h 95"/>
                  <a:gd name="T24" fmla="*/ 46 w 79"/>
                  <a:gd name="T25" fmla="*/ 2 h 95"/>
                  <a:gd name="T26" fmla="*/ 42 w 79"/>
                  <a:gd name="T27" fmla="*/ 1 h 95"/>
                  <a:gd name="T28" fmla="*/ 37 w 79"/>
                  <a:gd name="T29" fmla="*/ 0 h 95"/>
                  <a:gd name="T30" fmla="*/ 33 w 79"/>
                  <a:gd name="T31" fmla="*/ 0 h 95"/>
                  <a:gd name="T32" fmla="*/ 29 w 79"/>
                  <a:gd name="T33" fmla="*/ 1 h 95"/>
                  <a:gd name="T34" fmla="*/ 25 w 79"/>
                  <a:gd name="T35" fmla="*/ 2 h 95"/>
                  <a:gd name="T36" fmla="*/ 20 w 79"/>
                  <a:gd name="T37" fmla="*/ 5 h 95"/>
                  <a:gd name="T38" fmla="*/ 16 w 79"/>
                  <a:gd name="T39" fmla="*/ 8 h 95"/>
                  <a:gd name="T40" fmla="*/ 12 w 79"/>
                  <a:gd name="T41" fmla="*/ 11 h 95"/>
                  <a:gd name="T42" fmla="*/ 8 w 79"/>
                  <a:gd name="T43" fmla="*/ 16 h 95"/>
                  <a:gd name="T44" fmla="*/ 3 w 79"/>
                  <a:gd name="T45" fmla="*/ 21 h 95"/>
                  <a:gd name="T46" fmla="*/ 2 w 79"/>
                  <a:gd name="T47" fmla="*/ 25 h 95"/>
                  <a:gd name="T48" fmla="*/ 0 w 79"/>
                  <a:gd name="T49" fmla="*/ 28 h 95"/>
                  <a:gd name="T50" fmla="*/ 0 w 79"/>
                  <a:gd name="T51" fmla="*/ 33 h 95"/>
                  <a:gd name="T52" fmla="*/ 0 w 79"/>
                  <a:gd name="T53" fmla="*/ 37 h 95"/>
                  <a:gd name="T54" fmla="*/ 1 w 79"/>
                  <a:gd name="T55" fmla="*/ 47 h 95"/>
                  <a:gd name="T56" fmla="*/ 3 w 79"/>
                  <a:gd name="T57" fmla="*/ 57 h 95"/>
                  <a:gd name="T58" fmla="*/ 7 w 79"/>
                  <a:gd name="T59" fmla="*/ 67 h 95"/>
                  <a:gd name="T60" fmla="*/ 12 w 79"/>
                  <a:gd name="T61" fmla="*/ 76 h 95"/>
                  <a:gd name="T62" fmla="*/ 17 w 79"/>
                  <a:gd name="T63" fmla="*/ 83 h 95"/>
                  <a:gd name="T64" fmla="*/ 23 w 79"/>
                  <a:gd name="T65" fmla="*/ 88 h 95"/>
                  <a:gd name="T66" fmla="*/ 28 w 79"/>
                  <a:gd name="T67" fmla="*/ 91 h 95"/>
                  <a:gd name="T68" fmla="*/ 33 w 79"/>
                  <a:gd name="T69" fmla="*/ 93 h 95"/>
                  <a:gd name="T70" fmla="*/ 39 w 79"/>
                  <a:gd name="T71" fmla="*/ 94 h 95"/>
                  <a:gd name="T72" fmla="*/ 45 w 79"/>
                  <a:gd name="T73" fmla="*/ 95 h 95"/>
                  <a:gd name="T74" fmla="*/ 51 w 79"/>
                  <a:gd name="T75" fmla="*/ 95 h 95"/>
                  <a:gd name="T76" fmla="*/ 56 w 79"/>
                  <a:gd name="T77" fmla="*/ 94 h 95"/>
                  <a:gd name="T78" fmla="*/ 61 w 79"/>
                  <a:gd name="T79" fmla="*/ 91 h 95"/>
                  <a:gd name="T80" fmla="*/ 65 w 79"/>
                  <a:gd name="T81" fmla="*/ 87 h 95"/>
                  <a:gd name="T82" fmla="*/ 70 w 79"/>
                  <a:gd name="T83" fmla="*/ 78 h 95"/>
                  <a:gd name="T84" fmla="*/ 74 w 79"/>
                  <a:gd name="T85" fmla="*/ 67 h 95"/>
                  <a:gd name="T86" fmla="*/ 77 w 79"/>
                  <a:gd name="T87" fmla="*/ 55 h 95"/>
                  <a:gd name="T88" fmla="*/ 78 w 79"/>
                  <a:gd name="T89" fmla="*/ 44 h 95"/>
                  <a:gd name="T90" fmla="*/ 77 w 79"/>
                  <a:gd name="T91" fmla="*/ 39 h 95"/>
                  <a:gd name="T92" fmla="*/ 73 w 79"/>
                  <a:gd name="T93" fmla="*/ 34 h 95"/>
                  <a:gd name="T94" fmla="*/ 67 w 79"/>
                  <a:gd name="T95" fmla="*/ 27 h 95"/>
                  <a:gd name="T96" fmla="*/ 61 w 79"/>
                  <a:gd name="T97" fmla="*/ 21 h 95"/>
                  <a:gd name="T98" fmla="*/ 53 w 79"/>
                  <a:gd name="T99" fmla="*/ 16 h 95"/>
                  <a:gd name="T100" fmla="*/ 46 w 79"/>
                  <a:gd name="T101" fmla="*/ 12 h 95"/>
                  <a:gd name="T102" fmla="*/ 43 w 79"/>
                  <a:gd name="T103" fmla="*/ 11 h 95"/>
                  <a:gd name="T104" fmla="*/ 40 w 79"/>
                  <a:gd name="T105" fmla="*/ 10 h 95"/>
                  <a:gd name="T106" fmla="*/ 37 w 79"/>
                  <a:gd name="T107" fmla="*/ 11 h 95"/>
                  <a:gd name="T108" fmla="*/ 35 w 79"/>
                  <a:gd name="T109" fmla="*/ 12 h 95"/>
                  <a:gd name="T110" fmla="*/ 29 w 79"/>
                  <a:gd name="T111" fmla="*/ 17 h 95"/>
                  <a:gd name="T112" fmla="*/ 25 w 79"/>
                  <a:gd name="T113" fmla="*/ 21 h 95"/>
                  <a:gd name="T114" fmla="*/ 22 w 79"/>
                  <a:gd name="T115" fmla="*/ 24 h 95"/>
                  <a:gd name="T116" fmla="*/ 21 w 79"/>
                  <a:gd name="T117" fmla="*/ 27 h 95"/>
                  <a:gd name="T118" fmla="*/ 20 w 79"/>
                  <a:gd name="T119" fmla="*/ 35 h 95"/>
                  <a:gd name="T120" fmla="*/ 21 w 79"/>
                  <a:gd name="T121" fmla="*/ 4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9" h="95">
                    <a:moveTo>
                      <a:pt x="69" y="89"/>
                    </a:moveTo>
                    <a:lnTo>
                      <a:pt x="73" y="82"/>
                    </a:lnTo>
                    <a:lnTo>
                      <a:pt x="76" y="75"/>
                    </a:lnTo>
                    <a:lnTo>
                      <a:pt x="78" y="66"/>
                    </a:lnTo>
                    <a:lnTo>
                      <a:pt x="79" y="56"/>
                    </a:lnTo>
                    <a:lnTo>
                      <a:pt x="79" y="47"/>
                    </a:lnTo>
                    <a:lnTo>
                      <a:pt x="78" y="38"/>
                    </a:lnTo>
                    <a:lnTo>
                      <a:pt x="76" y="30"/>
                    </a:lnTo>
                    <a:lnTo>
                      <a:pt x="72" y="23"/>
                    </a:lnTo>
                    <a:lnTo>
                      <a:pt x="63" y="14"/>
                    </a:lnTo>
                    <a:lnTo>
                      <a:pt x="55" y="7"/>
                    </a:lnTo>
                    <a:lnTo>
                      <a:pt x="50" y="4"/>
                    </a:lnTo>
                    <a:lnTo>
                      <a:pt x="46" y="2"/>
                    </a:lnTo>
                    <a:lnTo>
                      <a:pt x="42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5" y="2"/>
                    </a:lnTo>
                    <a:lnTo>
                      <a:pt x="20" y="5"/>
                    </a:lnTo>
                    <a:lnTo>
                      <a:pt x="16" y="8"/>
                    </a:lnTo>
                    <a:lnTo>
                      <a:pt x="12" y="11"/>
                    </a:lnTo>
                    <a:lnTo>
                      <a:pt x="8" y="16"/>
                    </a:lnTo>
                    <a:lnTo>
                      <a:pt x="3" y="21"/>
                    </a:lnTo>
                    <a:lnTo>
                      <a:pt x="2" y="25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1" y="47"/>
                    </a:lnTo>
                    <a:lnTo>
                      <a:pt x="3" y="57"/>
                    </a:lnTo>
                    <a:lnTo>
                      <a:pt x="7" y="67"/>
                    </a:lnTo>
                    <a:lnTo>
                      <a:pt x="12" y="76"/>
                    </a:lnTo>
                    <a:lnTo>
                      <a:pt x="17" y="83"/>
                    </a:lnTo>
                    <a:lnTo>
                      <a:pt x="23" y="88"/>
                    </a:lnTo>
                    <a:lnTo>
                      <a:pt x="28" y="91"/>
                    </a:lnTo>
                    <a:lnTo>
                      <a:pt x="33" y="93"/>
                    </a:lnTo>
                    <a:lnTo>
                      <a:pt x="39" y="94"/>
                    </a:lnTo>
                    <a:lnTo>
                      <a:pt x="45" y="95"/>
                    </a:lnTo>
                    <a:lnTo>
                      <a:pt x="51" y="95"/>
                    </a:lnTo>
                    <a:lnTo>
                      <a:pt x="56" y="94"/>
                    </a:lnTo>
                    <a:lnTo>
                      <a:pt x="61" y="91"/>
                    </a:lnTo>
                    <a:lnTo>
                      <a:pt x="65" y="87"/>
                    </a:lnTo>
                    <a:lnTo>
                      <a:pt x="70" y="78"/>
                    </a:lnTo>
                    <a:lnTo>
                      <a:pt x="74" y="67"/>
                    </a:lnTo>
                    <a:lnTo>
                      <a:pt x="77" y="55"/>
                    </a:lnTo>
                    <a:lnTo>
                      <a:pt x="78" y="44"/>
                    </a:lnTo>
                    <a:lnTo>
                      <a:pt x="77" y="39"/>
                    </a:lnTo>
                    <a:lnTo>
                      <a:pt x="73" y="34"/>
                    </a:lnTo>
                    <a:lnTo>
                      <a:pt x="67" y="27"/>
                    </a:lnTo>
                    <a:lnTo>
                      <a:pt x="61" y="21"/>
                    </a:lnTo>
                    <a:lnTo>
                      <a:pt x="53" y="16"/>
                    </a:lnTo>
                    <a:lnTo>
                      <a:pt x="46" y="12"/>
                    </a:lnTo>
                    <a:lnTo>
                      <a:pt x="43" y="11"/>
                    </a:lnTo>
                    <a:lnTo>
                      <a:pt x="40" y="10"/>
                    </a:lnTo>
                    <a:lnTo>
                      <a:pt x="37" y="11"/>
                    </a:lnTo>
                    <a:lnTo>
                      <a:pt x="35" y="12"/>
                    </a:lnTo>
                    <a:lnTo>
                      <a:pt x="29" y="17"/>
                    </a:lnTo>
                    <a:lnTo>
                      <a:pt x="25" y="21"/>
                    </a:lnTo>
                    <a:lnTo>
                      <a:pt x="22" y="24"/>
                    </a:lnTo>
                    <a:lnTo>
                      <a:pt x="21" y="27"/>
                    </a:lnTo>
                    <a:lnTo>
                      <a:pt x="20" y="35"/>
                    </a:lnTo>
                    <a:lnTo>
                      <a:pt x="21" y="46"/>
                    </a:lnTo>
                  </a:path>
                </a:pathLst>
              </a:custGeom>
              <a:noFill/>
              <a:ln w="19050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</p:grpSp>
        <p:sp>
          <p:nvSpPr>
            <p:cNvPr id="766997" name="Line 21"/>
            <p:cNvSpPr>
              <a:spLocks noChangeAspect="1" noChangeShapeType="1"/>
            </p:cNvSpPr>
            <p:nvPr/>
          </p:nvSpPr>
          <p:spPr bwMode="auto">
            <a:xfrm>
              <a:off x="5057" y="542"/>
              <a:ext cx="561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66998" name="Line 22"/>
            <p:cNvSpPr>
              <a:spLocks noChangeShapeType="1"/>
            </p:cNvSpPr>
            <p:nvPr/>
          </p:nvSpPr>
          <p:spPr bwMode="auto">
            <a:xfrm>
              <a:off x="113" y="477"/>
              <a:ext cx="4831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765" tIns="47883" rIns="95765" bIns="47883"/>
            <a:lstStyle/>
            <a:p>
              <a:endParaRPr lang="sl-SI"/>
            </a:p>
          </p:txBody>
        </p:sp>
      </p:grpSp>
      <p:sp>
        <p:nvSpPr>
          <p:cNvPr id="767007" name="Rectangle 31"/>
          <p:cNvSpPr>
            <a:spLocks noChangeArrowheads="1"/>
          </p:cNvSpPr>
          <p:nvPr/>
        </p:nvSpPr>
        <p:spPr bwMode="auto">
          <a:xfrm>
            <a:off x="611188" y="0"/>
            <a:ext cx="370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65" tIns="47883" rIns="95765" bIns="47883" anchor="ctr">
            <a:spAutoFit/>
          </a:bodyPr>
          <a:lstStyle>
            <a:lvl1pPr>
              <a:spcBef>
                <a:spcPct val="0"/>
              </a:spcBef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20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40000"/>
              </a:spcBef>
              <a:buFontTx/>
              <a:buNone/>
            </a:pPr>
            <a:r>
              <a:rPr lang="en-US" altLang="sl-SI" sz="1000" b="0">
                <a:latin typeface="Arial Narrow" panose="020B0606020202030204" pitchFamily="34" charset="0"/>
              </a:rPr>
              <a:t>REPUBLIC OF SLOVENIA 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sl-SI" sz="1000" b="0">
                <a:latin typeface="Arial Narrow" panose="020B0606020202030204" pitchFamily="34" charset="0"/>
              </a:rPr>
              <a:t>MINISTRY OF THE ENVIRONMENT AND SPATIAL PLANNING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sl-SI" sz="1000">
                <a:latin typeface="Arial Narrow" panose="020B0606020202030204" pitchFamily="34" charset="0"/>
              </a:rPr>
              <a:t>SLOVENIAN NUCLEAR SAFETY ADMINISTRATION</a:t>
            </a:r>
          </a:p>
          <a:p>
            <a:pPr>
              <a:spcBef>
                <a:spcPct val="40000"/>
              </a:spcBef>
              <a:buFontTx/>
              <a:buNone/>
            </a:pPr>
            <a:endParaRPr lang="en-US" altLang="sl-SI" sz="1000" b="0">
              <a:latin typeface="Arial Narrow" panose="020B0606020202030204" pitchFamily="34" charset="0"/>
            </a:endParaRPr>
          </a:p>
        </p:txBody>
      </p:sp>
      <p:pic>
        <p:nvPicPr>
          <p:cNvPr id="767009" name="Picture 33" descr="GR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4450"/>
            <a:ext cx="28416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69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65ED4A-5DAF-42D7-BA83-3ADF8EC0B3A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301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86563" y="114300"/>
            <a:ext cx="2178050" cy="5978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250825" y="114300"/>
            <a:ext cx="6383338" cy="5978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3A8EC3-AACF-4287-B6D7-AD9851FE099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0123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0EA6C1-36FF-4D13-BCF0-29B3D16A156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6572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31FF21-6A43-4C1E-A62B-330242EDF2D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6008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279900" cy="482441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83125" y="1268413"/>
            <a:ext cx="4281488" cy="482441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3F5FD3-B390-4A52-BC4A-FA3CAEF143E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0900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9E1B9B-A93B-4393-95A9-61DF202FAF9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8058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5F5F1C-48F8-4E83-9F80-A9B7EDC1BB1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1765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številke diapoz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C6C426-B634-4621-BB0B-B3B3CAB1C54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8778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C09BBD-A782-430B-9A7C-D74B4893972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0615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2918BC-03DF-4C4B-A5FF-9188F3A04A4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1239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1430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65" tIns="47883" rIns="95765" bIns="478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713788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65" tIns="47883" rIns="95765" bIns="47883" numCol="1" anchor="t" anchorCtr="0" compatLnSpc="1">
            <a:prstTxWarp prst="textNoShape">
              <a:avLst/>
            </a:prstTxWarp>
          </a:bodyPr>
          <a:lstStyle/>
          <a:p>
            <a:pPr lvl="2"/>
            <a:endParaRPr lang="sl-SI" altLang="sl-SI"/>
          </a:p>
        </p:txBody>
      </p:sp>
      <p:sp>
        <p:nvSpPr>
          <p:cNvPr id="469031" name="Rectangle 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5975" y="6353175"/>
            <a:ext cx="6207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900" b="0"/>
            </a:lvl1pPr>
          </a:lstStyle>
          <a:p>
            <a:fld id="{2B36020D-7848-4BD5-8C06-C7D6A8E317FA}" type="slidenum">
              <a:rPr lang="sl-SI" altLang="sl-SI"/>
              <a:pPr/>
              <a:t>‹#›</a:t>
            </a:fld>
            <a:endParaRPr lang="sl-SI" altLang="sl-SI"/>
          </a:p>
        </p:txBody>
      </p:sp>
      <p:grpSp>
        <p:nvGrpSpPr>
          <p:cNvPr id="469038" name="Group 46"/>
          <p:cNvGrpSpPr>
            <a:grpSpLocks/>
          </p:cNvGrpSpPr>
          <p:nvPr/>
        </p:nvGrpSpPr>
        <p:grpSpPr bwMode="auto">
          <a:xfrm>
            <a:off x="250825" y="6110288"/>
            <a:ext cx="8739188" cy="487362"/>
            <a:chOff x="113" y="391"/>
            <a:chExt cx="5505" cy="307"/>
          </a:xfrm>
        </p:grpSpPr>
        <p:grpSp>
          <p:nvGrpSpPr>
            <p:cNvPr id="469039" name="Group 47"/>
            <p:cNvGrpSpPr>
              <a:grpSpLocks/>
            </p:cNvGrpSpPr>
            <p:nvPr/>
          </p:nvGrpSpPr>
          <p:grpSpPr bwMode="auto">
            <a:xfrm>
              <a:off x="4830" y="391"/>
              <a:ext cx="259" cy="307"/>
              <a:chOff x="18391" y="1837"/>
              <a:chExt cx="1284" cy="1520"/>
            </a:xfrm>
          </p:grpSpPr>
          <p:sp>
            <p:nvSpPr>
              <p:cNvPr id="469040" name="Freeform 48"/>
              <p:cNvSpPr>
                <a:spLocks/>
              </p:cNvSpPr>
              <p:nvPr/>
            </p:nvSpPr>
            <p:spPr bwMode="auto">
              <a:xfrm>
                <a:off x="18950" y="1837"/>
                <a:ext cx="316" cy="1520"/>
              </a:xfrm>
              <a:custGeom>
                <a:avLst/>
                <a:gdLst>
                  <a:gd name="T0" fmla="*/ 0 w 213"/>
                  <a:gd name="T1" fmla="*/ 272 h 1034"/>
                  <a:gd name="T2" fmla="*/ 5 w 213"/>
                  <a:gd name="T3" fmla="*/ 225 h 1034"/>
                  <a:gd name="T4" fmla="*/ 13 w 213"/>
                  <a:gd name="T5" fmla="*/ 176 h 1034"/>
                  <a:gd name="T6" fmla="*/ 20 w 213"/>
                  <a:gd name="T7" fmla="*/ 136 h 1034"/>
                  <a:gd name="T8" fmla="*/ 24 w 213"/>
                  <a:gd name="T9" fmla="*/ 106 h 1034"/>
                  <a:gd name="T10" fmla="*/ 36 w 213"/>
                  <a:gd name="T11" fmla="*/ 61 h 1034"/>
                  <a:gd name="T12" fmla="*/ 48 w 213"/>
                  <a:gd name="T13" fmla="*/ 26 h 1034"/>
                  <a:gd name="T14" fmla="*/ 58 w 213"/>
                  <a:gd name="T15" fmla="*/ 9 h 1034"/>
                  <a:gd name="T16" fmla="*/ 65 w 213"/>
                  <a:gd name="T17" fmla="*/ 2 h 1034"/>
                  <a:gd name="T18" fmla="*/ 70 w 213"/>
                  <a:gd name="T19" fmla="*/ 0 h 1034"/>
                  <a:gd name="T20" fmla="*/ 76 w 213"/>
                  <a:gd name="T21" fmla="*/ 1 h 1034"/>
                  <a:gd name="T22" fmla="*/ 81 w 213"/>
                  <a:gd name="T23" fmla="*/ 5 h 1034"/>
                  <a:gd name="T24" fmla="*/ 87 w 213"/>
                  <a:gd name="T25" fmla="*/ 17 h 1034"/>
                  <a:gd name="T26" fmla="*/ 95 w 213"/>
                  <a:gd name="T27" fmla="*/ 39 h 1034"/>
                  <a:gd name="T28" fmla="*/ 106 w 213"/>
                  <a:gd name="T29" fmla="*/ 86 h 1034"/>
                  <a:gd name="T30" fmla="*/ 120 w 213"/>
                  <a:gd name="T31" fmla="*/ 166 h 1034"/>
                  <a:gd name="T32" fmla="*/ 134 w 213"/>
                  <a:gd name="T33" fmla="*/ 259 h 1034"/>
                  <a:gd name="T34" fmla="*/ 148 w 213"/>
                  <a:gd name="T35" fmla="*/ 351 h 1034"/>
                  <a:gd name="T36" fmla="*/ 160 w 213"/>
                  <a:gd name="T37" fmla="*/ 436 h 1034"/>
                  <a:gd name="T38" fmla="*/ 170 w 213"/>
                  <a:gd name="T39" fmla="*/ 510 h 1034"/>
                  <a:gd name="T40" fmla="*/ 177 w 213"/>
                  <a:gd name="T41" fmla="*/ 567 h 1034"/>
                  <a:gd name="T42" fmla="*/ 182 w 213"/>
                  <a:gd name="T43" fmla="*/ 618 h 1034"/>
                  <a:gd name="T44" fmla="*/ 189 w 213"/>
                  <a:gd name="T45" fmla="*/ 693 h 1034"/>
                  <a:gd name="T46" fmla="*/ 197 w 213"/>
                  <a:gd name="T47" fmla="*/ 774 h 1034"/>
                  <a:gd name="T48" fmla="*/ 205 w 213"/>
                  <a:gd name="T49" fmla="*/ 846 h 1034"/>
                  <a:gd name="T50" fmla="*/ 209 w 213"/>
                  <a:gd name="T51" fmla="*/ 884 h 1034"/>
                  <a:gd name="T52" fmla="*/ 212 w 213"/>
                  <a:gd name="T53" fmla="*/ 927 h 1034"/>
                  <a:gd name="T54" fmla="*/ 213 w 213"/>
                  <a:gd name="T55" fmla="*/ 978 h 1034"/>
                  <a:gd name="T56" fmla="*/ 209 w 213"/>
                  <a:gd name="T57" fmla="*/ 1011 h 1034"/>
                  <a:gd name="T58" fmla="*/ 203 w 213"/>
                  <a:gd name="T59" fmla="*/ 1026 h 1034"/>
                  <a:gd name="T60" fmla="*/ 196 w 213"/>
                  <a:gd name="T61" fmla="*/ 1033 h 1034"/>
                  <a:gd name="T62" fmla="*/ 190 w 213"/>
                  <a:gd name="T63" fmla="*/ 1034 h 1034"/>
                  <a:gd name="T64" fmla="*/ 184 w 213"/>
                  <a:gd name="T65" fmla="*/ 1032 h 1034"/>
                  <a:gd name="T66" fmla="*/ 174 w 213"/>
                  <a:gd name="T67" fmla="*/ 1022 h 1034"/>
                  <a:gd name="T68" fmla="*/ 157 w 213"/>
                  <a:gd name="T69" fmla="*/ 995 h 1034"/>
                  <a:gd name="T70" fmla="*/ 134 w 213"/>
                  <a:gd name="T71" fmla="*/ 947 h 1034"/>
                  <a:gd name="T72" fmla="*/ 110 w 213"/>
                  <a:gd name="T73" fmla="*/ 900 h 1034"/>
                  <a:gd name="T74" fmla="*/ 90 w 213"/>
                  <a:gd name="T75" fmla="*/ 857 h 1034"/>
                  <a:gd name="T76" fmla="*/ 70 w 213"/>
                  <a:gd name="T77" fmla="*/ 811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3" h="1034">
                    <a:moveTo>
                      <a:pt x="0" y="291"/>
                    </a:moveTo>
                    <a:lnTo>
                      <a:pt x="0" y="272"/>
                    </a:lnTo>
                    <a:lnTo>
                      <a:pt x="2" y="250"/>
                    </a:lnTo>
                    <a:lnTo>
                      <a:pt x="5" y="225"/>
                    </a:lnTo>
                    <a:lnTo>
                      <a:pt x="9" y="200"/>
                    </a:lnTo>
                    <a:lnTo>
                      <a:pt x="13" y="176"/>
                    </a:lnTo>
                    <a:lnTo>
                      <a:pt x="17" y="154"/>
                    </a:lnTo>
                    <a:lnTo>
                      <a:pt x="20" y="136"/>
                    </a:lnTo>
                    <a:lnTo>
                      <a:pt x="22" y="122"/>
                    </a:lnTo>
                    <a:lnTo>
                      <a:pt x="24" y="106"/>
                    </a:lnTo>
                    <a:lnTo>
                      <a:pt x="29" y="85"/>
                    </a:lnTo>
                    <a:lnTo>
                      <a:pt x="36" y="61"/>
                    </a:lnTo>
                    <a:lnTo>
                      <a:pt x="44" y="37"/>
                    </a:lnTo>
                    <a:lnTo>
                      <a:pt x="48" y="26"/>
                    </a:lnTo>
                    <a:lnTo>
                      <a:pt x="53" y="17"/>
                    </a:lnTo>
                    <a:lnTo>
                      <a:pt x="58" y="9"/>
                    </a:lnTo>
                    <a:lnTo>
                      <a:pt x="63" y="3"/>
                    </a:lnTo>
                    <a:lnTo>
                      <a:pt x="65" y="2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6" y="1"/>
                    </a:lnTo>
                    <a:lnTo>
                      <a:pt x="78" y="2"/>
                    </a:lnTo>
                    <a:lnTo>
                      <a:pt x="81" y="5"/>
                    </a:lnTo>
                    <a:lnTo>
                      <a:pt x="83" y="9"/>
                    </a:lnTo>
                    <a:lnTo>
                      <a:pt x="87" y="17"/>
                    </a:lnTo>
                    <a:lnTo>
                      <a:pt x="91" y="27"/>
                    </a:lnTo>
                    <a:lnTo>
                      <a:pt x="95" y="39"/>
                    </a:lnTo>
                    <a:lnTo>
                      <a:pt x="99" y="53"/>
                    </a:lnTo>
                    <a:lnTo>
                      <a:pt x="106" y="86"/>
                    </a:lnTo>
                    <a:lnTo>
                      <a:pt x="113" y="124"/>
                    </a:lnTo>
                    <a:lnTo>
                      <a:pt x="120" y="166"/>
                    </a:lnTo>
                    <a:lnTo>
                      <a:pt x="126" y="211"/>
                    </a:lnTo>
                    <a:lnTo>
                      <a:pt x="134" y="259"/>
                    </a:lnTo>
                    <a:lnTo>
                      <a:pt x="142" y="307"/>
                    </a:lnTo>
                    <a:lnTo>
                      <a:pt x="148" y="351"/>
                    </a:lnTo>
                    <a:lnTo>
                      <a:pt x="154" y="395"/>
                    </a:lnTo>
                    <a:lnTo>
                      <a:pt x="160" y="436"/>
                    </a:lnTo>
                    <a:lnTo>
                      <a:pt x="166" y="474"/>
                    </a:lnTo>
                    <a:lnTo>
                      <a:pt x="170" y="510"/>
                    </a:lnTo>
                    <a:lnTo>
                      <a:pt x="174" y="541"/>
                    </a:lnTo>
                    <a:lnTo>
                      <a:pt x="177" y="567"/>
                    </a:lnTo>
                    <a:lnTo>
                      <a:pt x="179" y="587"/>
                    </a:lnTo>
                    <a:lnTo>
                      <a:pt x="182" y="618"/>
                    </a:lnTo>
                    <a:lnTo>
                      <a:pt x="185" y="654"/>
                    </a:lnTo>
                    <a:lnTo>
                      <a:pt x="189" y="693"/>
                    </a:lnTo>
                    <a:lnTo>
                      <a:pt x="193" y="734"/>
                    </a:lnTo>
                    <a:lnTo>
                      <a:pt x="197" y="774"/>
                    </a:lnTo>
                    <a:lnTo>
                      <a:pt x="201" y="812"/>
                    </a:lnTo>
                    <a:lnTo>
                      <a:pt x="205" y="846"/>
                    </a:lnTo>
                    <a:lnTo>
                      <a:pt x="208" y="873"/>
                    </a:lnTo>
                    <a:lnTo>
                      <a:pt x="209" y="884"/>
                    </a:lnTo>
                    <a:lnTo>
                      <a:pt x="211" y="903"/>
                    </a:lnTo>
                    <a:lnTo>
                      <a:pt x="212" y="927"/>
                    </a:lnTo>
                    <a:lnTo>
                      <a:pt x="213" y="952"/>
                    </a:lnTo>
                    <a:lnTo>
                      <a:pt x="213" y="978"/>
                    </a:lnTo>
                    <a:lnTo>
                      <a:pt x="210" y="1001"/>
                    </a:lnTo>
                    <a:lnTo>
                      <a:pt x="209" y="1011"/>
                    </a:lnTo>
                    <a:lnTo>
                      <a:pt x="206" y="1019"/>
                    </a:lnTo>
                    <a:lnTo>
                      <a:pt x="203" y="1026"/>
                    </a:lnTo>
                    <a:lnTo>
                      <a:pt x="200" y="1031"/>
                    </a:lnTo>
                    <a:lnTo>
                      <a:pt x="196" y="1033"/>
                    </a:lnTo>
                    <a:lnTo>
                      <a:pt x="192" y="1034"/>
                    </a:lnTo>
                    <a:lnTo>
                      <a:pt x="190" y="1034"/>
                    </a:lnTo>
                    <a:lnTo>
                      <a:pt x="187" y="1033"/>
                    </a:lnTo>
                    <a:lnTo>
                      <a:pt x="184" y="1032"/>
                    </a:lnTo>
                    <a:lnTo>
                      <a:pt x="181" y="1029"/>
                    </a:lnTo>
                    <a:lnTo>
                      <a:pt x="174" y="1022"/>
                    </a:lnTo>
                    <a:lnTo>
                      <a:pt x="166" y="1011"/>
                    </a:lnTo>
                    <a:lnTo>
                      <a:pt x="157" y="995"/>
                    </a:lnTo>
                    <a:lnTo>
                      <a:pt x="147" y="974"/>
                    </a:lnTo>
                    <a:lnTo>
                      <a:pt x="134" y="947"/>
                    </a:lnTo>
                    <a:lnTo>
                      <a:pt x="121" y="923"/>
                    </a:lnTo>
                    <a:lnTo>
                      <a:pt x="110" y="900"/>
                    </a:lnTo>
                    <a:lnTo>
                      <a:pt x="100" y="879"/>
                    </a:lnTo>
                    <a:lnTo>
                      <a:pt x="90" y="857"/>
                    </a:lnTo>
                    <a:lnTo>
                      <a:pt x="80" y="835"/>
                    </a:lnTo>
                    <a:lnTo>
                      <a:pt x="70" y="811"/>
                    </a:lnTo>
                    <a:lnTo>
                      <a:pt x="60" y="784"/>
                    </a:lnTo>
                  </a:path>
                </a:pathLst>
              </a:custGeom>
              <a:noFill/>
              <a:ln w="19050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469041" name="Freeform 49"/>
              <p:cNvSpPr>
                <a:spLocks/>
              </p:cNvSpPr>
              <p:nvPr/>
            </p:nvSpPr>
            <p:spPr bwMode="auto">
              <a:xfrm>
                <a:off x="18391" y="2597"/>
                <a:ext cx="1284" cy="153"/>
              </a:xfrm>
              <a:custGeom>
                <a:avLst/>
                <a:gdLst>
                  <a:gd name="T0" fmla="*/ 261 w 871"/>
                  <a:gd name="T1" fmla="*/ 0 h 103"/>
                  <a:gd name="T2" fmla="*/ 235 w 871"/>
                  <a:gd name="T3" fmla="*/ 5 h 103"/>
                  <a:gd name="T4" fmla="*/ 205 w 871"/>
                  <a:gd name="T5" fmla="*/ 10 h 103"/>
                  <a:gd name="T6" fmla="*/ 172 w 871"/>
                  <a:gd name="T7" fmla="*/ 16 h 103"/>
                  <a:gd name="T8" fmla="*/ 137 w 871"/>
                  <a:gd name="T9" fmla="*/ 24 h 103"/>
                  <a:gd name="T10" fmla="*/ 103 w 871"/>
                  <a:gd name="T11" fmla="*/ 33 h 103"/>
                  <a:gd name="T12" fmla="*/ 71 w 871"/>
                  <a:gd name="T13" fmla="*/ 44 h 103"/>
                  <a:gd name="T14" fmla="*/ 55 w 871"/>
                  <a:gd name="T15" fmla="*/ 50 h 103"/>
                  <a:gd name="T16" fmla="*/ 40 w 871"/>
                  <a:gd name="T17" fmla="*/ 57 h 103"/>
                  <a:gd name="T18" fmla="*/ 27 w 871"/>
                  <a:gd name="T19" fmla="*/ 64 h 103"/>
                  <a:gd name="T20" fmla="*/ 14 w 871"/>
                  <a:gd name="T21" fmla="*/ 72 h 103"/>
                  <a:gd name="T22" fmla="*/ 8 w 871"/>
                  <a:gd name="T23" fmla="*/ 76 h 103"/>
                  <a:gd name="T24" fmla="*/ 4 w 871"/>
                  <a:gd name="T25" fmla="*/ 80 h 103"/>
                  <a:gd name="T26" fmla="*/ 1 w 871"/>
                  <a:gd name="T27" fmla="*/ 83 h 103"/>
                  <a:gd name="T28" fmla="*/ 0 w 871"/>
                  <a:gd name="T29" fmla="*/ 86 h 103"/>
                  <a:gd name="T30" fmla="*/ 1 w 871"/>
                  <a:gd name="T31" fmla="*/ 89 h 103"/>
                  <a:gd name="T32" fmla="*/ 2 w 871"/>
                  <a:gd name="T33" fmla="*/ 91 h 103"/>
                  <a:gd name="T34" fmla="*/ 5 w 871"/>
                  <a:gd name="T35" fmla="*/ 94 h 103"/>
                  <a:gd name="T36" fmla="*/ 9 w 871"/>
                  <a:gd name="T37" fmla="*/ 96 h 103"/>
                  <a:gd name="T38" fmla="*/ 20 w 871"/>
                  <a:gd name="T39" fmla="*/ 99 h 103"/>
                  <a:gd name="T40" fmla="*/ 34 w 871"/>
                  <a:gd name="T41" fmla="*/ 101 h 103"/>
                  <a:gd name="T42" fmla="*/ 51 w 871"/>
                  <a:gd name="T43" fmla="*/ 102 h 103"/>
                  <a:gd name="T44" fmla="*/ 70 w 871"/>
                  <a:gd name="T45" fmla="*/ 103 h 103"/>
                  <a:gd name="T46" fmla="*/ 110 w 871"/>
                  <a:gd name="T47" fmla="*/ 103 h 103"/>
                  <a:gd name="T48" fmla="*/ 148 w 871"/>
                  <a:gd name="T49" fmla="*/ 102 h 103"/>
                  <a:gd name="T50" fmla="*/ 179 w 871"/>
                  <a:gd name="T51" fmla="*/ 101 h 103"/>
                  <a:gd name="T52" fmla="*/ 196 w 871"/>
                  <a:gd name="T53" fmla="*/ 100 h 103"/>
                  <a:gd name="T54" fmla="*/ 254 w 871"/>
                  <a:gd name="T55" fmla="*/ 99 h 103"/>
                  <a:gd name="T56" fmla="*/ 312 w 871"/>
                  <a:gd name="T57" fmla="*/ 98 h 103"/>
                  <a:gd name="T58" fmla="*/ 371 w 871"/>
                  <a:gd name="T59" fmla="*/ 95 h 103"/>
                  <a:gd name="T60" fmla="*/ 429 w 871"/>
                  <a:gd name="T61" fmla="*/ 92 h 103"/>
                  <a:gd name="T62" fmla="*/ 487 w 871"/>
                  <a:gd name="T63" fmla="*/ 89 h 103"/>
                  <a:gd name="T64" fmla="*/ 546 w 871"/>
                  <a:gd name="T65" fmla="*/ 85 h 103"/>
                  <a:gd name="T66" fmla="*/ 605 w 871"/>
                  <a:gd name="T67" fmla="*/ 82 h 103"/>
                  <a:gd name="T68" fmla="*/ 663 w 871"/>
                  <a:gd name="T69" fmla="*/ 79 h 103"/>
                  <a:gd name="T70" fmla="*/ 680 w 871"/>
                  <a:gd name="T71" fmla="*/ 78 h 103"/>
                  <a:gd name="T72" fmla="*/ 703 w 871"/>
                  <a:gd name="T73" fmla="*/ 77 h 103"/>
                  <a:gd name="T74" fmla="*/ 728 w 871"/>
                  <a:gd name="T75" fmla="*/ 76 h 103"/>
                  <a:gd name="T76" fmla="*/ 754 w 871"/>
                  <a:gd name="T77" fmla="*/ 74 h 103"/>
                  <a:gd name="T78" fmla="*/ 780 w 871"/>
                  <a:gd name="T79" fmla="*/ 72 h 103"/>
                  <a:gd name="T80" fmla="*/ 804 w 871"/>
                  <a:gd name="T81" fmla="*/ 70 h 103"/>
                  <a:gd name="T82" fmla="*/ 825 w 871"/>
                  <a:gd name="T83" fmla="*/ 67 h 103"/>
                  <a:gd name="T84" fmla="*/ 843 w 871"/>
                  <a:gd name="T85" fmla="*/ 63 h 103"/>
                  <a:gd name="T86" fmla="*/ 856 w 871"/>
                  <a:gd name="T87" fmla="*/ 58 h 103"/>
                  <a:gd name="T88" fmla="*/ 865 w 871"/>
                  <a:gd name="T89" fmla="*/ 54 h 103"/>
                  <a:gd name="T90" fmla="*/ 867 w 871"/>
                  <a:gd name="T91" fmla="*/ 52 h 103"/>
                  <a:gd name="T92" fmla="*/ 869 w 871"/>
                  <a:gd name="T93" fmla="*/ 49 h 103"/>
                  <a:gd name="T94" fmla="*/ 871 w 871"/>
                  <a:gd name="T95" fmla="*/ 47 h 103"/>
                  <a:gd name="T96" fmla="*/ 869 w 871"/>
                  <a:gd name="T97" fmla="*/ 45 h 103"/>
                  <a:gd name="T98" fmla="*/ 868 w 871"/>
                  <a:gd name="T99" fmla="*/ 43 h 103"/>
                  <a:gd name="T100" fmla="*/ 866 w 871"/>
                  <a:gd name="T101" fmla="*/ 40 h 103"/>
                  <a:gd name="T102" fmla="*/ 864 w 871"/>
                  <a:gd name="T103" fmla="*/ 38 h 103"/>
                  <a:gd name="T104" fmla="*/ 860 w 871"/>
                  <a:gd name="T105" fmla="*/ 36 h 103"/>
                  <a:gd name="T106" fmla="*/ 852 w 871"/>
                  <a:gd name="T107" fmla="*/ 32 h 103"/>
                  <a:gd name="T108" fmla="*/ 842 w 871"/>
                  <a:gd name="T109" fmla="*/ 28 h 103"/>
                  <a:gd name="T110" fmla="*/ 817 w 871"/>
                  <a:gd name="T111" fmla="*/ 20 h 103"/>
                  <a:gd name="T112" fmla="*/ 791 w 871"/>
                  <a:gd name="T113" fmla="*/ 14 h 103"/>
                  <a:gd name="T114" fmla="*/ 766 w 871"/>
                  <a:gd name="T115" fmla="*/ 9 h 103"/>
                  <a:gd name="T116" fmla="*/ 748 w 871"/>
                  <a:gd name="T117" fmla="*/ 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71" h="103">
                    <a:moveTo>
                      <a:pt x="261" y="0"/>
                    </a:moveTo>
                    <a:lnTo>
                      <a:pt x="235" y="5"/>
                    </a:lnTo>
                    <a:lnTo>
                      <a:pt x="205" y="10"/>
                    </a:lnTo>
                    <a:lnTo>
                      <a:pt x="172" y="16"/>
                    </a:lnTo>
                    <a:lnTo>
                      <a:pt x="137" y="24"/>
                    </a:lnTo>
                    <a:lnTo>
                      <a:pt x="103" y="33"/>
                    </a:lnTo>
                    <a:lnTo>
                      <a:pt x="71" y="44"/>
                    </a:lnTo>
                    <a:lnTo>
                      <a:pt x="55" y="50"/>
                    </a:lnTo>
                    <a:lnTo>
                      <a:pt x="40" y="57"/>
                    </a:lnTo>
                    <a:lnTo>
                      <a:pt x="27" y="64"/>
                    </a:lnTo>
                    <a:lnTo>
                      <a:pt x="14" y="72"/>
                    </a:lnTo>
                    <a:lnTo>
                      <a:pt x="8" y="76"/>
                    </a:lnTo>
                    <a:lnTo>
                      <a:pt x="4" y="80"/>
                    </a:lnTo>
                    <a:lnTo>
                      <a:pt x="1" y="83"/>
                    </a:lnTo>
                    <a:lnTo>
                      <a:pt x="0" y="86"/>
                    </a:lnTo>
                    <a:lnTo>
                      <a:pt x="1" y="89"/>
                    </a:lnTo>
                    <a:lnTo>
                      <a:pt x="2" y="91"/>
                    </a:lnTo>
                    <a:lnTo>
                      <a:pt x="5" y="94"/>
                    </a:lnTo>
                    <a:lnTo>
                      <a:pt x="9" y="96"/>
                    </a:lnTo>
                    <a:lnTo>
                      <a:pt x="20" y="99"/>
                    </a:lnTo>
                    <a:lnTo>
                      <a:pt x="34" y="101"/>
                    </a:lnTo>
                    <a:lnTo>
                      <a:pt x="51" y="102"/>
                    </a:lnTo>
                    <a:lnTo>
                      <a:pt x="70" y="103"/>
                    </a:lnTo>
                    <a:lnTo>
                      <a:pt x="110" y="103"/>
                    </a:lnTo>
                    <a:lnTo>
                      <a:pt x="148" y="102"/>
                    </a:lnTo>
                    <a:lnTo>
                      <a:pt x="179" y="101"/>
                    </a:lnTo>
                    <a:lnTo>
                      <a:pt x="196" y="100"/>
                    </a:lnTo>
                    <a:lnTo>
                      <a:pt x="254" y="99"/>
                    </a:lnTo>
                    <a:lnTo>
                      <a:pt x="312" y="98"/>
                    </a:lnTo>
                    <a:lnTo>
                      <a:pt x="371" y="95"/>
                    </a:lnTo>
                    <a:lnTo>
                      <a:pt x="429" y="92"/>
                    </a:lnTo>
                    <a:lnTo>
                      <a:pt x="487" y="89"/>
                    </a:lnTo>
                    <a:lnTo>
                      <a:pt x="546" y="85"/>
                    </a:lnTo>
                    <a:lnTo>
                      <a:pt x="605" y="82"/>
                    </a:lnTo>
                    <a:lnTo>
                      <a:pt x="663" y="79"/>
                    </a:lnTo>
                    <a:lnTo>
                      <a:pt x="680" y="78"/>
                    </a:lnTo>
                    <a:lnTo>
                      <a:pt x="703" y="77"/>
                    </a:lnTo>
                    <a:lnTo>
                      <a:pt x="728" y="76"/>
                    </a:lnTo>
                    <a:lnTo>
                      <a:pt x="754" y="74"/>
                    </a:lnTo>
                    <a:lnTo>
                      <a:pt x="780" y="72"/>
                    </a:lnTo>
                    <a:lnTo>
                      <a:pt x="804" y="70"/>
                    </a:lnTo>
                    <a:lnTo>
                      <a:pt x="825" y="67"/>
                    </a:lnTo>
                    <a:lnTo>
                      <a:pt x="843" y="63"/>
                    </a:lnTo>
                    <a:lnTo>
                      <a:pt x="856" y="58"/>
                    </a:lnTo>
                    <a:lnTo>
                      <a:pt x="865" y="54"/>
                    </a:lnTo>
                    <a:lnTo>
                      <a:pt x="867" y="52"/>
                    </a:lnTo>
                    <a:lnTo>
                      <a:pt x="869" y="49"/>
                    </a:lnTo>
                    <a:lnTo>
                      <a:pt x="871" y="47"/>
                    </a:lnTo>
                    <a:lnTo>
                      <a:pt x="869" y="45"/>
                    </a:lnTo>
                    <a:lnTo>
                      <a:pt x="868" y="43"/>
                    </a:lnTo>
                    <a:lnTo>
                      <a:pt x="866" y="40"/>
                    </a:lnTo>
                    <a:lnTo>
                      <a:pt x="864" y="38"/>
                    </a:lnTo>
                    <a:lnTo>
                      <a:pt x="860" y="36"/>
                    </a:lnTo>
                    <a:lnTo>
                      <a:pt x="852" y="32"/>
                    </a:lnTo>
                    <a:lnTo>
                      <a:pt x="842" y="28"/>
                    </a:lnTo>
                    <a:lnTo>
                      <a:pt x="817" y="20"/>
                    </a:lnTo>
                    <a:lnTo>
                      <a:pt x="791" y="14"/>
                    </a:lnTo>
                    <a:lnTo>
                      <a:pt x="766" y="9"/>
                    </a:lnTo>
                    <a:lnTo>
                      <a:pt x="748" y="5"/>
                    </a:lnTo>
                  </a:path>
                </a:pathLst>
              </a:custGeom>
              <a:noFill/>
              <a:ln w="19050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469042" name="Freeform 50"/>
              <p:cNvSpPr>
                <a:spLocks/>
              </p:cNvSpPr>
              <p:nvPr/>
            </p:nvSpPr>
            <p:spPr bwMode="auto">
              <a:xfrm>
                <a:off x="19018" y="2529"/>
                <a:ext cx="115" cy="141"/>
              </a:xfrm>
              <a:custGeom>
                <a:avLst/>
                <a:gdLst>
                  <a:gd name="T0" fmla="*/ 69 w 79"/>
                  <a:gd name="T1" fmla="*/ 89 h 95"/>
                  <a:gd name="T2" fmla="*/ 73 w 79"/>
                  <a:gd name="T3" fmla="*/ 82 h 95"/>
                  <a:gd name="T4" fmla="*/ 76 w 79"/>
                  <a:gd name="T5" fmla="*/ 75 h 95"/>
                  <a:gd name="T6" fmla="*/ 78 w 79"/>
                  <a:gd name="T7" fmla="*/ 66 h 95"/>
                  <a:gd name="T8" fmla="*/ 79 w 79"/>
                  <a:gd name="T9" fmla="*/ 56 h 95"/>
                  <a:gd name="T10" fmla="*/ 79 w 79"/>
                  <a:gd name="T11" fmla="*/ 47 h 95"/>
                  <a:gd name="T12" fmla="*/ 78 w 79"/>
                  <a:gd name="T13" fmla="*/ 38 h 95"/>
                  <a:gd name="T14" fmla="*/ 76 w 79"/>
                  <a:gd name="T15" fmla="*/ 30 h 95"/>
                  <a:gd name="T16" fmla="*/ 72 w 79"/>
                  <a:gd name="T17" fmla="*/ 23 h 95"/>
                  <a:gd name="T18" fmla="*/ 63 w 79"/>
                  <a:gd name="T19" fmla="*/ 14 h 95"/>
                  <a:gd name="T20" fmla="*/ 55 w 79"/>
                  <a:gd name="T21" fmla="*/ 7 h 95"/>
                  <a:gd name="T22" fmla="*/ 50 w 79"/>
                  <a:gd name="T23" fmla="*/ 4 h 95"/>
                  <a:gd name="T24" fmla="*/ 46 w 79"/>
                  <a:gd name="T25" fmla="*/ 2 h 95"/>
                  <a:gd name="T26" fmla="*/ 42 w 79"/>
                  <a:gd name="T27" fmla="*/ 1 h 95"/>
                  <a:gd name="T28" fmla="*/ 37 w 79"/>
                  <a:gd name="T29" fmla="*/ 0 h 95"/>
                  <a:gd name="T30" fmla="*/ 33 w 79"/>
                  <a:gd name="T31" fmla="*/ 0 h 95"/>
                  <a:gd name="T32" fmla="*/ 29 w 79"/>
                  <a:gd name="T33" fmla="*/ 1 h 95"/>
                  <a:gd name="T34" fmla="*/ 25 w 79"/>
                  <a:gd name="T35" fmla="*/ 2 h 95"/>
                  <a:gd name="T36" fmla="*/ 20 w 79"/>
                  <a:gd name="T37" fmla="*/ 5 h 95"/>
                  <a:gd name="T38" fmla="*/ 16 w 79"/>
                  <a:gd name="T39" fmla="*/ 8 h 95"/>
                  <a:gd name="T40" fmla="*/ 12 w 79"/>
                  <a:gd name="T41" fmla="*/ 11 h 95"/>
                  <a:gd name="T42" fmla="*/ 8 w 79"/>
                  <a:gd name="T43" fmla="*/ 16 h 95"/>
                  <a:gd name="T44" fmla="*/ 3 w 79"/>
                  <a:gd name="T45" fmla="*/ 21 h 95"/>
                  <a:gd name="T46" fmla="*/ 2 w 79"/>
                  <a:gd name="T47" fmla="*/ 25 h 95"/>
                  <a:gd name="T48" fmla="*/ 0 w 79"/>
                  <a:gd name="T49" fmla="*/ 28 h 95"/>
                  <a:gd name="T50" fmla="*/ 0 w 79"/>
                  <a:gd name="T51" fmla="*/ 33 h 95"/>
                  <a:gd name="T52" fmla="*/ 0 w 79"/>
                  <a:gd name="T53" fmla="*/ 37 h 95"/>
                  <a:gd name="T54" fmla="*/ 1 w 79"/>
                  <a:gd name="T55" fmla="*/ 47 h 95"/>
                  <a:gd name="T56" fmla="*/ 3 w 79"/>
                  <a:gd name="T57" fmla="*/ 57 h 95"/>
                  <a:gd name="T58" fmla="*/ 7 w 79"/>
                  <a:gd name="T59" fmla="*/ 67 h 95"/>
                  <a:gd name="T60" fmla="*/ 12 w 79"/>
                  <a:gd name="T61" fmla="*/ 76 h 95"/>
                  <a:gd name="T62" fmla="*/ 17 w 79"/>
                  <a:gd name="T63" fmla="*/ 83 h 95"/>
                  <a:gd name="T64" fmla="*/ 23 w 79"/>
                  <a:gd name="T65" fmla="*/ 88 h 95"/>
                  <a:gd name="T66" fmla="*/ 28 w 79"/>
                  <a:gd name="T67" fmla="*/ 91 h 95"/>
                  <a:gd name="T68" fmla="*/ 33 w 79"/>
                  <a:gd name="T69" fmla="*/ 93 h 95"/>
                  <a:gd name="T70" fmla="*/ 39 w 79"/>
                  <a:gd name="T71" fmla="*/ 94 h 95"/>
                  <a:gd name="T72" fmla="*/ 45 w 79"/>
                  <a:gd name="T73" fmla="*/ 95 h 95"/>
                  <a:gd name="T74" fmla="*/ 51 w 79"/>
                  <a:gd name="T75" fmla="*/ 95 h 95"/>
                  <a:gd name="T76" fmla="*/ 56 w 79"/>
                  <a:gd name="T77" fmla="*/ 94 h 95"/>
                  <a:gd name="T78" fmla="*/ 61 w 79"/>
                  <a:gd name="T79" fmla="*/ 91 h 95"/>
                  <a:gd name="T80" fmla="*/ 65 w 79"/>
                  <a:gd name="T81" fmla="*/ 87 h 95"/>
                  <a:gd name="T82" fmla="*/ 70 w 79"/>
                  <a:gd name="T83" fmla="*/ 78 h 95"/>
                  <a:gd name="T84" fmla="*/ 74 w 79"/>
                  <a:gd name="T85" fmla="*/ 67 h 95"/>
                  <a:gd name="T86" fmla="*/ 77 w 79"/>
                  <a:gd name="T87" fmla="*/ 55 h 95"/>
                  <a:gd name="T88" fmla="*/ 78 w 79"/>
                  <a:gd name="T89" fmla="*/ 44 h 95"/>
                  <a:gd name="T90" fmla="*/ 77 w 79"/>
                  <a:gd name="T91" fmla="*/ 39 h 95"/>
                  <a:gd name="T92" fmla="*/ 73 w 79"/>
                  <a:gd name="T93" fmla="*/ 34 h 95"/>
                  <a:gd name="T94" fmla="*/ 67 w 79"/>
                  <a:gd name="T95" fmla="*/ 27 h 95"/>
                  <a:gd name="T96" fmla="*/ 61 w 79"/>
                  <a:gd name="T97" fmla="*/ 21 h 95"/>
                  <a:gd name="T98" fmla="*/ 53 w 79"/>
                  <a:gd name="T99" fmla="*/ 16 h 95"/>
                  <a:gd name="T100" fmla="*/ 46 w 79"/>
                  <a:gd name="T101" fmla="*/ 12 h 95"/>
                  <a:gd name="T102" fmla="*/ 43 w 79"/>
                  <a:gd name="T103" fmla="*/ 11 h 95"/>
                  <a:gd name="T104" fmla="*/ 40 w 79"/>
                  <a:gd name="T105" fmla="*/ 10 h 95"/>
                  <a:gd name="T106" fmla="*/ 37 w 79"/>
                  <a:gd name="T107" fmla="*/ 11 h 95"/>
                  <a:gd name="T108" fmla="*/ 35 w 79"/>
                  <a:gd name="T109" fmla="*/ 12 h 95"/>
                  <a:gd name="T110" fmla="*/ 29 w 79"/>
                  <a:gd name="T111" fmla="*/ 17 h 95"/>
                  <a:gd name="T112" fmla="*/ 25 w 79"/>
                  <a:gd name="T113" fmla="*/ 21 h 95"/>
                  <a:gd name="T114" fmla="*/ 22 w 79"/>
                  <a:gd name="T115" fmla="*/ 24 h 95"/>
                  <a:gd name="T116" fmla="*/ 21 w 79"/>
                  <a:gd name="T117" fmla="*/ 27 h 95"/>
                  <a:gd name="T118" fmla="*/ 20 w 79"/>
                  <a:gd name="T119" fmla="*/ 35 h 95"/>
                  <a:gd name="T120" fmla="*/ 21 w 79"/>
                  <a:gd name="T121" fmla="*/ 4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9" h="95">
                    <a:moveTo>
                      <a:pt x="69" y="89"/>
                    </a:moveTo>
                    <a:lnTo>
                      <a:pt x="73" y="82"/>
                    </a:lnTo>
                    <a:lnTo>
                      <a:pt x="76" y="75"/>
                    </a:lnTo>
                    <a:lnTo>
                      <a:pt x="78" y="66"/>
                    </a:lnTo>
                    <a:lnTo>
                      <a:pt x="79" y="56"/>
                    </a:lnTo>
                    <a:lnTo>
                      <a:pt x="79" y="47"/>
                    </a:lnTo>
                    <a:lnTo>
                      <a:pt x="78" y="38"/>
                    </a:lnTo>
                    <a:lnTo>
                      <a:pt x="76" y="30"/>
                    </a:lnTo>
                    <a:lnTo>
                      <a:pt x="72" y="23"/>
                    </a:lnTo>
                    <a:lnTo>
                      <a:pt x="63" y="14"/>
                    </a:lnTo>
                    <a:lnTo>
                      <a:pt x="55" y="7"/>
                    </a:lnTo>
                    <a:lnTo>
                      <a:pt x="50" y="4"/>
                    </a:lnTo>
                    <a:lnTo>
                      <a:pt x="46" y="2"/>
                    </a:lnTo>
                    <a:lnTo>
                      <a:pt x="42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5" y="2"/>
                    </a:lnTo>
                    <a:lnTo>
                      <a:pt x="20" y="5"/>
                    </a:lnTo>
                    <a:lnTo>
                      <a:pt x="16" y="8"/>
                    </a:lnTo>
                    <a:lnTo>
                      <a:pt x="12" y="11"/>
                    </a:lnTo>
                    <a:lnTo>
                      <a:pt x="8" y="16"/>
                    </a:lnTo>
                    <a:lnTo>
                      <a:pt x="3" y="21"/>
                    </a:lnTo>
                    <a:lnTo>
                      <a:pt x="2" y="25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1" y="47"/>
                    </a:lnTo>
                    <a:lnTo>
                      <a:pt x="3" y="57"/>
                    </a:lnTo>
                    <a:lnTo>
                      <a:pt x="7" y="67"/>
                    </a:lnTo>
                    <a:lnTo>
                      <a:pt x="12" y="76"/>
                    </a:lnTo>
                    <a:lnTo>
                      <a:pt x="17" y="83"/>
                    </a:lnTo>
                    <a:lnTo>
                      <a:pt x="23" y="88"/>
                    </a:lnTo>
                    <a:lnTo>
                      <a:pt x="28" y="91"/>
                    </a:lnTo>
                    <a:lnTo>
                      <a:pt x="33" y="93"/>
                    </a:lnTo>
                    <a:lnTo>
                      <a:pt x="39" y="94"/>
                    </a:lnTo>
                    <a:lnTo>
                      <a:pt x="45" y="95"/>
                    </a:lnTo>
                    <a:lnTo>
                      <a:pt x="51" y="95"/>
                    </a:lnTo>
                    <a:lnTo>
                      <a:pt x="56" y="94"/>
                    </a:lnTo>
                    <a:lnTo>
                      <a:pt x="61" y="91"/>
                    </a:lnTo>
                    <a:lnTo>
                      <a:pt x="65" y="87"/>
                    </a:lnTo>
                    <a:lnTo>
                      <a:pt x="70" y="78"/>
                    </a:lnTo>
                    <a:lnTo>
                      <a:pt x="74" y="67"/>
                    </a:lnTo>
                    <a:lnTo>
                      <a:pt x="77" y="55"/>
                    </a:lnTo>
                    <a:lnTo>
                      <a:pt x="78" y="44"/>
                    </a:lnTo>
                    <a:lnTo>
                      <a:pt x="77" y="39"/>
                    </a:lnTo>
                    <a:lnTo>
                      <a:pt x="73" y="34"/>
                    </a:lnTo>
                    <a:lnTo>
                      <a:pt x="67" y="27"/>
                    </a:lnTo>
                    <a:lnTo>
                      <a:pt x="61" y="21"/>
                    </a:lnTo>
                    <a:lnTo>
                      <a:pt x="53" y="16"/>
                    </a:lnTo>
                    <a:lnTo>
                      <a:pt x="46" y="12"/>
                    </a:lnTo>
                    <a:lnTo>
                      <a:pt x="43" y="11"/>
                    </a:lnTo>
                    <a:lnTo>
                      <a:pt x="40" y="10"/>
                    </a:lnTo>
                    <a:lnTo>
                      <a:pt x="37" y="11"/>
                    </a:lnTo>
                    <a:lnTo>
                      <a:pt x="35" y="12"/>
                    </a:lnTo>
                    <a:lnTo>
                      <a:pt x="29" y="17"/>
                    </a:lnTo>
                    <a:lnTo>
                      <a:pt x="25" y="21"/>
                    </a:lnTo>
                    <a:lnTo>
                      <a:pt x="22" y="24"/>
                    </a:lnTo>
                    <a:lnTo>
                      <a:pt x="21" y="27"/>
                    </a:lnTo>
                    <a:lnTo>
                      <a:pt x="20" y="35"/>
                    </a:lnTo>
                    <a:lnTo>
                      <a:pt x="21" y="46"/>
                    </a:lnTo>
                  </a:path>
                </a:pathLst>
              </a:custGeom>
              <a:noFill/>
              <a:ln w="19050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</p:grpSp>
        <p:sp>
          <p:nvSpPr>
            <p:cNvPr id="469043" name="Line 51"/>
            <p:cNvSpPr>
              <a:spLocks noChangeAspect="1" noChangeShapeType="1"/>
            </p:cNvSpPr>
            <p:nvPr/>
          </p:nvSpPr>
          <p:spPr bwMode="auto">
            <a:xfrm>
              <a:off x="5057" y="542"/>
              <a:ext cx="561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69044" name="Line 52"/>
            <p:cNvSpPr>
              <a:spLocks noChangeShapeType="1"/>
            </p:cNvSpPr>
            <p:nvPr/>
          </p:nvSpPr>
          <p:spPr bwMode="auto">
            <a:xfrm>
              <a:off x="113" y="477"/>
              <a:ext cx="4831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765" tIns="47883" rIns="95765" bIns="47883"/>
            <a:lstStyle/>
            <a:p>
              <a:endParaRPr lang="sl-SI"/>
            </a:p>
          </p:txBody>
        </p:sp>
      </p:grpSp>
      <p:sp>
        <p:nvSpPr>
          <p:cNvPr id="469049" name="Rectangle 57"/>
          <p:cNvSpPr>
            <a:spLocks noChangeArrowheads="1"/>
          </p:cNvSpPr>
          <p:nvPr/>
        </p:nvSpPr>
        <p:spPr bwMode="auto">
          <a:xfrm>
            <a:off x="611188" y="6332538"/>
            <a:ext cx="37084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65" tIns="47883" rIns="95765" bIns="47883" anchor="ctr">
            <a:spAutoFit/>
          </a:bodyPr>
          <a:lstStyle/>
          <a:p>
            <a:pPr>
              <a:buFontTx/>
              <a:buNone/>
            </a:pPr>
            <a:r>
              <a:rPr lang="en-US" altLang="sl-SI" sz="700" b="0"/>
              <a:t>MINISTRY OF THE ENVIRONMENT AND SPATIAL PLANNING</a:t>
            </a:r>
          </a:p>
          <a:p>
            <a:pPr>
              <a:buFontTx/>
              <a:buNone/>
            </a:pPr>
            <a:r>
              <a:rPr lang="en-US" altLang="sl-SI" sz="700"/>
              <a:t>SLOVENIAN NUCLEAR SAFETY ADMINISTRATION</a:t>
            </a:r>
          </a:p>
          <a:p>
            <a:pPr>
              <a:buFontTx/>
              <a:buNone/>
            </a:pPr>
            <a:r>
              <a:rPr lang="sl-SI" altLang="sl-SI" sz="700" b="0"/>
              <a:t>www.ursjv.gov.si</a:t>
            </a:r>
          </a:p>
        </p:txBody>
      </p:sp>
      <p:pic>
        <p:nvPicPr>
          <p:cNvPr id="469050" name="Picture 58" descr="GR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381750"/>
            <a:ext cx="28416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5" grpId="0" build="p">
        <p:tmplLst>
          <p:tmpl lvl="3">
            <p:tnLst>
              <p:par>
                <p:cTn presetID="1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89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hlink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Tahoma" panose="020B0604030504040204" pitchFamily="34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Tahoma" panose="020B0604030504040204" pitchFamily="34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Tahoma" panose="020B0604030504040204" pitchFamily="34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Tahoma" panose="020B0604030504040204" pitchFamily="34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Tahoma" panose="020B0604030504040204" pitchFamily="34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Tahoma" panose="020B0604030504040204" pitchFamily="34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Tahoma" panose="020B0604030504040204" pitchFamily="34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Tahoma" panose="020B0604030504040204" pitchFamily="34" charset="0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96975" indent="-239713" algn="l" defTabSz="957263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76400" indent="-239713" algn="l" defTabSz="957263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6113" y="1988839"/>
            <a:ext cx="7772400" cy="187220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Regulatory inspection and enforcement of radiation activities and nuclear facilities in Slovenia</a:t>
            </a:r>
            <a:br>
              <a:rPr lang="en-GB" altLang="sl-SI" dirty="0">
                <a:solidFill>
                  <a:schemeClr val="accent6"/>
                </a:solidFill>
              </a:rPr>
            </a:br>
            <a:endParaRPr lang="en-GB" altLang="sl-SI" dirty="0">
              <a:solidFill>
                <a:schemeClr val="accent6"/>
              </a:solidFill>
            </a:endParaRP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077072"/>
            <a:ext cx="6400800" cy="2088232"/>
          </a:xfrm>
        </p:spPr>
        <p:txBody>
          <a:bodyPr/>
          <a:lstStyle/>
          <a:p>
            <a:endParaRPr lang="sl-SI" altLang="sl-SI" i="1" dirty="0">
              <a:solidFill>
                <a:schemeClr val="accent6"/>
              </a:solidFill>
            </a:endParaRPr>
          </a:p>
          <a:p>
            <a:r>
              <a:rPr lang="sl-SI" altLang="sl-SI" i="1" dirty="0">
                <a:solidFill>
                  <a:schemeClr val="accent6"/>
                </a:solidFill>
              </a:rPr>
              <a:t>Zoran Petrovič</a:t>
            </a:r>
          </a:p>
          <a:p>
            <a:r>
              <a:rPr lang="en-GB" altLang="sl-SI" i="1" dirty="0">
                <a:solidFill>
                  <a:schemeClr val="accent6"/>
                </a:solidFill>
              </a:rPr>
              <a:t>Slovenian Nuclear Safety Administration</a:t>
            </a:r>
            <a:endParaRPr lang="sl-SI" altLang="sl-SI" i="1" dirty="0">
              <a:solidFill>
                <a:schemeClr val="accent6"/>
              </a:solidFill>
            </a:endParaRPr>
          </a:p>
          <a:p>
            <a:endParaRPr lang="sl-SI" altLang="sl-SI" i="1" dirty="0">
              <a:solidFill>
                <a:schemeClr val="accent6"/>
              </a:solidFill>
            </a:endParaRPr>
          </a:p>
          <a:p>
            <a:r>
              <a:rPr lang="sl-SI" sz="1600" dirty="0" err="1">
                <a:solidFill>
                  <a:schemeClr val="accent2"/>
                </a:solidFill>
              </a:rPr>
              <a:t>The</a:t>
            </a:r>
            <a:r>
              <a:rPr lang="sl-SI" sz="1600" dirty="0">
                <a:solidFill>
                  <a:schemeClr val="accent2"/>
                </a:solidFill>
              </a:rPr>
              <a:t> 3rd </a:t>
            </a:r>
            <a:r>
              <a:rPr lang="sl-SI" sz="1600" dirty="0" err="1">
                <a:solidFill>
                  <a:schemeClr val="accent2"/>
                </a:solidFill>
              </a:rPr>
              <a:t>National</a:t>
            </a:r>
            <a:r>
              <a:rPr lang="sl-SI" sz="1600" dirty="0">
                <a:solidFill>
                  <a:schemeClr val="accent2"/>
                </a:solidFill>
              </a:rPr>
              <a:t> </a:t>
            </a:r>
            <a:r>
              <a:rPr lang="sl-SI" sz="1600" dirty="0" err="1">
                <a:solidFill>
                  <a:schemeClr val="accent2"/>
                </a:solidFill>
              </a:rPr>
              <a:t>Nuclear</a:t>
            </a:r>
            <a:r>
              <a:rPr lang="sl-SI" sz="1600" dirty="0">
                <a:solidFill>
                  <a:schemeClr val="accent2"/>
                </a:solidFill>
              </a:rPr>
              <a:t> </a:t>
            </a:r>
            <a:r>
              <a:rPr lang="sl-SI" sz="1600" dirty="0" err="1">
                <a:solidFill>
                  <a:schemeClr val="accent2"/>
                </a:solidFill>
              </a:rPr>
              <a:t>Regulatory</a:t>
            </a:r>
            <a:r>
              <a:rPr lang="sl-SI" sz="1600" dirty="0">
                <a:solidFill>
                  <a:schemeClr val="accent2"/>
                </a:solidFill>
              </a:rPr>
              <a:t> </a:t>
            </a:r>
            <a:r>
              <a:rPr lang="sl-SI" sz="1600" dirty="0" err="1">
                <a:solidFill>
                  <a:schemeClr val="accent2"/>
                </a:solidFill>
              </a:rPr>
              <a:t>Conference</a:t>
            </a:r>
            <a:r>
              <a:rPr lang="sl-SI" sz="1600" dirty="0">
                <a:solidFill>
                  <a:schemeClr val="accent2"/>
                </a:solidFill>
              </a:rPr>
              <a:t> </a:t>
            </a:r>
            <a:r>
              <a:rPr lang="sl-SI" sz="1600" dirty="0" err="1">
                <a:solidFill>
                  <a:schemeClr val="accent2"/>
                </a:solidFill>
              </a:rPr>
              <a:t>of</a:t>
            </a:r>
            <a:r>
              <a:rPr lang="sl-SI" sz="1600" dirty="0">
                <a:solidFill>
                  <a:schemeClr val="accent2"/>
                </a:solidFill>
              </a:rPr>
              <a:t> </a:t>
            </a:r>
            <a:r>
              <a:rPr lang="sl-SI" sz="1600" dirty="0" err="1">
                <a:solidFill>
                  <a:schemeClr val="accent2"/>
                </a:solidFill>
              </a:rPr>
              <a:t>Viet</a:t>
            </a:r>
            <a:r>
              <a:rPr lang="sl-SI" sz="1600" dirty="0">
                <a:solidFill>
                  <a:schemeClr val="accent2"/>
                </a:solidFill>
              </a:rPr>
              <a:t> Nam,         Ha Long </a:t>
            </a:r>
            <a:r>
              <a:rPr lang="sl-SI" sz="1600" dirty="0" err="1">
                <a:solidFill>
                  <a:schemeClr val="accent2"/>
                </a:solidFill>
              </a:rPr>
              <a:t>City</a:t>
            </a:r>
            <a:r>
              <a:rPr lang="sl-SI" sz="1600" dirty="0">
                <a:solidFill>
                  <a:schemeClr val="accent2"/>
                </a:solidFill>
              </a:rPr>
              <a:t>, </a:t>
            </a:r>
            <a:r>
              <a:rPr lang="sl-SI" sz="1600" dirty="0" err="1">
                <a:solidFill>
                  <a:schemeClr val="accent2"/>
                </a:solidFill>
              </a:rPr>
              <a:t>July</a:t>
            </a:r>
            <a:r>
              <a:rPr lang="sl-SI" sz="1600" dirty="0">
                <a:solidFill>
                  <a:schemeClr val="accent2"/>
                </a:solidFill>
              </a:rPr>
              <a:t> 2018</a:t>
            </a:r>
          </a:p>
          <a:p>
            <a:endParaRPr lang="sl-SI" altLang="sl-SI" i="1" dirty="0">
              <a:solidFill>
                <a:schemeClr val="accent6"/>
              </a:solidFill>
            </a:endParaRPr>
          </a:p>
          <a:p>
            <a:endParaRPr lang="sl-SI" altLang="sl-SI" i="1" dirty="0">
              <a:solidFill>
                <a:schemeClr val="accent6"/>
              </a:solidFill>
            </a:endParaRPr>
          </a:p>
          <a:p>
            <a:endParaRPr lang="en-GB" altLang="sl-SI" i="1" dirty="0">
              <a:solidFill>
                <a:schemeClr val="accent6"/>
              </a:solidFill>
            </a:endParaRPr>
          </a:p>
          <a:p>
            <a:endParaRPr lang="en-GB" altLang="sl-S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D2EB2-2026-409A-B675-39A1CC4B523D}" type="slidenum">
              <a:rPr lang="sl-SI" altLang="sl-SI"/>
              <a:pPr/>
              <a:t>10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2656"/>
            <a:ext cx="8642350" cy="648072"/>
          </a:xfrm>
        </p:spPr>
        <p:txBody>
          <a:bodyPr/>
          <a:lstStyle/>
          <a:p>
            <a:r>
              <a:rPr lang="en-US" sz="2600" dirty="0"/>
              <a:t>Radiation practices/activities in Slovenia</a:t>
            </a:r>
            <a:r>
              <a:rPr lang="sl-SI" sz="2600" dirty="0"/>
              <a:t> </a:t>
            </a:r>
            <a:r>
              <a:rPr lang="en-US" sz="2600" dirty="0"/>
              <a:t>-</a:t>
            </a:r>
            <a:r>
              <a:rPr lang="sl-SI" sz="2600" dirty="0"/>
              <a:t> </a:t>
            </a:r>
            <a:r>
              <a:rPr lang="en-US" sz="2600" b="0" dirty="0"/>
              <a:t>medicine and veterinary not included</a:t>
            </a:r>
            <a:endParaRPr lang="sl-SI" altLang="sl-SI" sz="2600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268760"/>
            <a:ext cx="8309173" cy="5015835"/>
          </a:xfrm>
        </p:spPr>
        <p:txBody>
          <a:bodyPr/>
          <a:lstStyle/>
          <a:p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Radiation practices/activities - in approx. 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350 org</a:t>
            </a: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.: </a:t>
            </a:r>
          </a:p>
          <a:p>
            <a:pPr marL="685800" lvl="1">
              <a:spcBef>
                <a:spcPts val="0"/>
              </a:spcBef>
              <a:buFontTx/>
              <a:buChar char="-"/>
            </a:pPr>
            <a:r>
              <a:rPr lang="en-US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destructive testing, automatization and processing techniques, research, density and moisture measurements, education, radiation monitoring, scrap metal yards, outside workers, etc.</a:t>
            </a:r>
            <a:endParaRPr lang="sl-SI" altLang="sl-SI" sz="18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marL="685800" lvl="1">
              <a:buFontTx/>
              <a:buChar char="-"/>
            </a:pPr>
            <a:endParaRPr lang="en-US" altLang="sl-SI" sz="8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sl-SI" altLang="sl-SI" dirty="0" err="1">
                <a:solidFill>
                  <a:schemeClr val="accent2"/>
                </a:solidFill>
                <a:latin typeface="Tahoma" panose="020B0604030504040204" pitchFamily="34" charset="0"/>
              </a:rPr>
              <a:t>About</a:t>
            </a: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1200 sources </a:t>
            </a: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are being used in Slovenia</a:t>
            </a:r>
          </a:p>
          <a:p>
            <a:pPr marL="685800" lvl="1">
              <a:spcBef>
                <a:spcPts val="0"/>
              </a:spcBef>
              <a:buFontTx/>
              <a:buChar char="-"/>
            </a:pPr>
            <a:r>
              <a:rPr lang="en-US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more than 700 radiation sources (mainly SRS) and more than 350 X-ray devices</a:t>
            </a:r>
            <a:r>
              <a:rPr lang="sl-SI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, </a:t>
            </a:r>
            <a:r>
              <a:rPr lang="sl-SI" altLang="sl-SI" sz="1800" dirty="0" err="1">
                <a:solidFill>
                  <a:schemeClr val="accent2"/>
                </a:solidFill>
                <a:latin typeface="Tahoma" panose="020B0604030504040204" pitchFamily="34" charset="0"/>
              </a:rPr>
              <a:t>etc</a:t>
            </a:r>
            <a:r>
              <a:rPr lang="sl-SI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</a:p>
          <a:p>
            <a:pPr marL="685800" lvl="1">
              <a:buFontTx/>
              <a:buChar char="-"/>
            </a:pPr>
            <a:endParaRPr lang="en-US" altLang="sl-SI" sz="8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SNSA is responsible for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registers:</a:t>
            </a:r>
          </a:p>
          <a:p>
            <a:pPr marL="685800" lvl="1">
              <a:spcBef>
                <a:spcPts val="0"/>
              </a:spcBef>
              <a:buFontTx/>
              <a:buChar char="-"/>
            </a:pPr>
            <a:r>
              <a:rPr lang="en-US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radiation practices</a:t>
            </a:r>
            <a:r>
              <a:rPr lang="sl-SI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, </a:t>
            </a:r>
            <a:r>
              <a:rPr lang="en-US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for radiation practices</a:t>
            </a:r>
            <a:r>
              <a:rPr lang="sl-SI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, </a:t>
            </a:r>
            <a:r>
              <a:rPr lang="en-US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for facilities (nuclear, radiation)</a:t>
            </a:r>
            <a:r>
              <a:rPr lang="sl-SI" alt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</a:p>
          <a:p>
            <a:pPr marL="685800" lvl="1">
              <a:buFontTx/>
              <a:buChar char="-"/>
            </a:pPr>
            <a:endParaRPr lang="en-US" altLang="sl-SI" sz="8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Inspection on radiation practices and use of SRS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sl-SI" altLang="sl-SI" dirty="0" err="1">
                <a:solidFill>
                  <a:schemeClr val="accent2"/>
                </a:solidFill>
                <a:latin typeface="Tahoma" panose="020B0604030504040204" pitchFamily="34" charset="0"/>
              </a:rPr>
              <a:t>and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 transport </a:t>
            </a:r>
            <a:r>
              <a:rPr lang="sl-SI" altLang="sl-SI" dirty="0" err="1">
                <a:solidFill>
                  <a:schemeClr val="accent2"/>
                </a:solidFill>
                <a:latin typeface="Tahoma" panose="020B0604030504040204" pitchFamily="34" charset="0"/>
              </a:rPr>
              <a:t>of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 RAM.</a:t>
            </a:r>
          </a:p>
          <a:p>
            <a:pPr>
              <a:spcBef>
                <a:spcPts val="0"/>
              </a:spcBef>
            </a:pPr>
            <a:endParaRPr lang="sl-SI" altLang="sl-SI" sz="800" b="1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Oversight 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on</a:t>
            </a: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 radiation sources </a:t>
            </a:r>
            <a:r>
              <a:rPr lang="en-US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„</a:t>
            </a:r>
            <a:r>
              <a:rPr lang="sl-SI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F</a:t>
            </a:r>
            <a:r>
              <a:rPr lang="en-US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rom Cradle to </a:t>
            </a:r>
            <a:r>
              <a:rPr lang="sl-SI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G</a:t>
            </a:r>
            <a:r>
              <a:rPr lang="en-US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rave</a:t>
            </a:r>
            <a:r>
              <a:rPr lang="sl-SI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!</a:t>
            </a:r>
            <a:r>
              <a:rPr lang="en-US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“</a:t>
            </a:r>
            <a:r>
              <a:rPr lang="sl-SI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endParaRPr lang="en-US" altLang="sl-S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336508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11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54110"/>
          </a:xfrm>
        </p:spPr>
        <p:txBody>
          <a:bodyPr/>
          <a:lstStyle/>
          <a:p>
            <a:r>
              <a:rPr lang="en-US" dirty="0"/>
              <a:t>Linear accelerator</a:t>
            </a:r>
            <a:r>
              <a:rPr lang="sl-SI" dirty="0"/>
              <a:t>s </a:t>
            </a:r>
            <a:r>
              <a:rPr lang="sl-SI" sz="2400" dirty="0"/>
              <a:t>– </a:t>
            </a:r>
            <a:r>
              <a:rPr lang="en-US" sz="2400" b="0" dirty="0"/>
              <a:t>not for patient treatment</a:t>
            </a:r>
            <a:endParaRPr lang="sl-SI" altLang="sl-SI" sz="2400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72498"/>
            <a:ext cx="8713663" cy="5112097"/>
          </a:xfrm>
        </p:spPr>
        <p:txBody>
          <a:bodyPr/>
          <a:lstStyle/>
          <a:p>
            <a:r>
              <a:rPr lang="en-US" altLang="sl-SI" sz="2000" dirty="0">
                <a:solidFill>
                  <a:schemeClr val="accent2"/>
                </a:solidFill>
                <a:cs typeface="Arial" panose="020B0604020202020204" pitchFamily="34" charset="0"/>
              </a:rPr>
              <a:t>New radiation facility constructed in 2017/2018</a:t>
            </a:r>
            <a:r>
              <a:rPr lang="sl-SI" altLang="sl-SI" sz="2000" dirty="0">
                <a:solidFill>
                  <a:schemeClr val="accent2"/>
                </a:solidFill>
                <a:cs typeface="Arial" panose="020B0604020202020204" pitchFamily="34" charset="0"/>
              </a:rPr>
              <a:t>;</a:t>
            </a:r>
            <a:endParaRPr lang="en-US" altLang="sl-SI" sz="20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For sterilization </a:t>
            </a:r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of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medical accessories;</a:t>
            </a:r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 2 linear accelerators arranged in series; opposite positioned.</a:t>
            </a:r>
          </a:p>
          <a:p>
            <a:pPr>
              <a:spcBef>
                <a:spcPts val="600"/>
              </a:spcBef>
            </a:pPr>
            <a:r>
              <a:rPr lang="en-US" altLang="sl-SI" sz="2000" dirty="0">
                <a:solidFill>
                  <a:schemeClr val="accent2"/>
                </a:solidFill>
                <a:cs typeface="Arial" panose="020B0604020202020204" pitchFamily="34" charset="0"/>
              </a:rPr>
              <a:t>SNSA issued design basis for facility in accordance with SLO regulation and IAEA requirements - IAEA SSG-8 </a:t>
            </a:r>
            <a:r>
              <a:rPr lang="en-US" altLang="sl-SI" sz="2000" i="1" dirty="0">
                <a:solidFill>
                  <a:schemeClr val="accent2"/>
                </a:solidFill>
                <a:cs typeface="Arial" panose="020B0604020202020204" pitchFamily="34" charset="0"/>
              </a:rPr>
              <a:t>Radiation Safety of Gamma, Electron and X Ray Irradiation Facilities</a:t>
            </a:r>
            <a:r>
              <a:rPr lang="sl-SI" altLang="sl-SI" sz="2000" i="1" dirty="0">
                <a:solidFill>
                  <a:schemeClr val="accent2"/>
                </a:solidFill>
                <a:cs typeface="Arial" panose="020B0604020202020204" pitchFamily="34" charset="0"/>
              </a:rPr>
              <a:t>.</a:t>
            </a:r>
            <a:endParaRPr lang="en-US" altLang="sl-SI" sz="20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sl-SI" sz="2000" dirty="0">
                <a:solidFill>
                  <a:schemeClr val="accent2"/>
                </a:solidFill>
                <a:cs typeface="Arial" panose="020B0604020202020204" pitchFamily="34" charset="0"/>
              </a:rPr>
              <a:t>Licensing process completed </a:t>
            </a:r>
            <a:r>
              <a:rPr lang="en-US" altLang="sl-SI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after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sl-SI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inspection and enforcement</a:t>
            </a:r>
            <a:r>
              <a:rPr lang="sl-SI" altLang="sl-SI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l-SI" alt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3CCE56E-0430-4F17-A255-C6FD695E17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0" y="4050064"/>
            <a:ext cx="2913789" cy="214592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FAEE504-25DA-4309-AA25-464CC05A8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5918" y="4137764"/>
            <a:ext cx="2352260" cy="176419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0426175-9A24-4EAF-9975-6FED53144B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7521" y="3442196"/>
            <a:ext cx="2985887" cy="22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98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535EEB-A4AB-4DF5-9BA3-428118B03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SNSA – Organigram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6FBFD8D-14EA-43C8-8CFB-F0BAFD529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EA6C1-36FF-4D13-BCF0-29B3D16A156A}" type="slidenum">
              <a:rPr lang="sl-SI" altLang="sl-SI" smtClean="0"/>
              <a:pPr/>
              <a:t>12</a:t>
            </a:fld>
            <a:endParaRPr lang="sl-SI" alt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D845503-9BCE-48B4-ACC8-F00DA8562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7"/>
          <a:stretch/>
        </p:blipFill>
        <p:spPr>
          <a:xfrm>
            <a:off x="322809" y="807865"/>
            <a:ext cx="8570366" cy="5416441"/>
          </a:xfrm>
          <a:prstGeom prst="rect">
            <a:avLst/>
          </a:prstGeom>
        </p:spPr>
      </p:pic>
      <p:sp>
        <p:nvSpPr>
          <p:cNvPr id="6" name="Rectangle 39">
            <a:extLst>
              <a:ext uri="{FF2B5EF4-FFF2-40B4-BE49-F238E27FC236}">
                <a16:creationId xmlns:a16="http://schemas.microsoft.com/office/drawing/2014/main" id="{C5D8AE5E-6CFA-4878-997F-A3749CA36A17}"/>
              </a:ext>
            </a:extLst>
          </p:cNvPr>
          <p:cNvSpPr txBox="1">
            <a:spLocks noChangeArrowheads="1"/>
          </p:cNvSpPr>
          <p:nvPr/>
        </p:nvSpPr>
        <p:spPr>
          <a:xfrm>
            <a:off x="260398" y="1052736"/>
            <a:ext cx="2943450" cy="936104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sl-SI" sz="2000" b="0" dirty="0">
                <a:solidFill>
                  <a:schemeClr val="accent2"/>
                </a:solidFill>
                <a:latin typeface="+mj-lt"/>
              </a:rPr>
              <a:t>Established in 198</a:t>
            </a:r>
            <a:r>
              <a:rPr lang="sl-SI" altLang="sl-SI" sz="2000" b="0" dirty="0">
                <a:solidFill>
                  <a:schemeClr val="accent2"/>
                </a:solidFill>
                <a:latin typeface="+mj-lt"/>
              </a:rPr>
              <a:t>8.</a:t>
            </a:r>
            <a:endParaRPr lang="en-US" altLang="sl-SI" sz="2000" b="0" dirty="0">
              <a:solidFill>
                <a:schemeClr val="accent2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altLang="sl-SI" sz="2000" b="0" dirty="0">
                <a:solidFill>
                  <a:schemeClr val="accent2"/>
                </a:solidFill>
                <a:latin typeface="+mj-lt"/>
              </a:rPr>
              <a:t>43 employees, </a:t>
            </a:r>
            <a:r>
              <a:rPr lang="en-US" altLang="sl-SI" sz="20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  <a:r>
              <a:rPr lang="sl-SI" altLang="sl-SI" sz="20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sl-SI" altLang="sl-SI" sz="2000" b="0" dirty="0">
                <a:solidFill>
                  <a:schemeClr val="accent2"/>
                </a:solidFill>
                <a:latin typeface="+mj-lt"/>
              </a:rPr>
              <a:t>are </a:t>
            </a:r>
            <a:r>
              <a:rPr lang="en-US" altLang="sl-SI" sz="2000" b="0" dirty="0">
                <a:solidFill>
                  <a:schemeClr val="accent2"/>
                </a:solidFill>
                <a:latin typeface="+mj-lt"/>
              </a:rPr>
              <a:t>inspectors</a:t>
            </a:r>
            <a:r>
              <a:rPr lang="sl-SI" altLang="sl-SI" sz="2000" b="0" dirty="0">
                <a:solidFill>
                  <a:schemeClr val="accent2"/>
                </a:solidFill>
                <a:latin typeface="+mj-lt"/>
              </a:rPr>
              <a:t>.</a:t>
            </a:r>
            <a:endParaRPr lang="en-US" altLang="sl-SI" sz="2000" b="0" dirty="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4DA853E2-8F29-4F8A-993B-46961E528336}"/>
              </a:ext>
            </a:extLst>
          </p:cNvPr>
          <p:cNvCxnSpPr>
            <a:cxnSpLocks/>
          </p:cNvCxnSpPr>
          <p:nvPr/>
        </p:nvCxnSpPr>
        <p:spPr>
          <a:xfrm>
            <a:off x="2483768" y="1652858"/>
            <a:ext cx="2448272" cy="2059093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790D726C-9C16-4B47-81AC-90B180B25D52}"/>
              </a:ext>
            </a:extLst>
          </p:cNvPr>
          <p:cNvCxnSpPr/>
          <p:nvPr/>
        </p:nvCxnSpPr>
        <p:spPr bwMode="auto">
          <a:xfrm>
            <a:off x="6948264" y="4797152"/>
            <a:ext cx="914400" cy="914400"/>
          </a:xfrm>
          <a:prstGeom prst="straightConnector1">
            <a:avLst/>
          </a:prstGeom>
          <a:noFill/>
          <a:ln>
            <a:noFill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Slika 8" descr="C:\Users\PetrovicZ13\AppData\Local\Microsoft\Windows\INetCache\Content.Word\IMG_20180618_171201.jpg">
            <a:extLst>
              <a:ext uri="{FF2B5EF4-FFF2-40B4-BE49-F238E27FC236}">
                <a16:creationId xmlns:a16="http://schemas.microsoft.com/office/drawing/2014/main" id="{83F1ADD1-70AF-45B1-88F7-6DF61DECD20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7435" r="6963" b="638"/>
          <a:stretch/>
        </p:blipFill>
        <p:spPr bwMode="auto">
          <a:xfrm rot="16200000">
            <a:off x="5817208" y="3941121"/>
            <a:ext cx="1758055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6BD24BEF-308B-4509-9EA3-979B973D4D1E}"/>
              </a:ext>
            </a:extLst>
          </p:cNvPr>
          <p:cNvCxnSpPr>
            <a:cxnSpLocks/>
            <a:endCxn id="9" idx="3"/>
          </p:cNvCxnSpPr>
          <p:nvPr/>
        </p:nvCxnSpPr>
        <p:spPr bwMode="auto">
          <a:xfrm>
            <a:off x="5940153" y="4164226"/>
            <a:ext cx="756083" cy="302024"/>
          </a:xfrm>
          <a:prstGeom prst="straightConnector1">
            <a:avLst/>
          </a:prstGeom>
          <a:ln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14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13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92088"/>
          </a:xfrm>
        </p:spPr>
        <p:txBody>
          <a:bodyPr/>
          <a:lstStyle/>
          <a:p>
            <a:r>
              <a:rPr lang="en-US" sz="2600" dirty="0"/>
              <a:t>Slovenian Nuclear Safety Administration - </a:t>
            </a:r>
            <a:r>
              <a:rPr lang="en-US" b="0" dirty="0"/>
              <a:t>Tasks</a:t>
            </a:r>
            <a:endParaRPr lang="sl-SI" altLang="sl-SI" b="0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052736"/>
            <a:ext cx="8021141" cy="523185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sl-SI" sz="2600" dirty="0">
                <a:solidFill>
                  <a:schemeClr val="accent2"/>
                </a:solidFill>
              </a:rPr>
              <a:t>Administrative</a:t>
            </a:r>
            <a:r>
              <a:rPr lang="en-US" altLang="sl-SI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sl-SI" sz="2600" dirty="0">
                <a:solidFill>
                  <a:schemeClr val="accent2"/>
                </a:solidFill>
              </a:rPr>
              <a:t>and</a:t>
            </a:r>
            <a:r>
              <a:rPr lang="en-US" altLang="sl-SI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inspection tasks </a:t>
            </a:r>
            <a:r>
              <a:rPr lang="en-US" altLang="sl-SI" sz="2600" dirty="0">
                <a:solidFill>
                  <a:schemeClr val="accent2"/>
                </a:solidFill>
              </a:rPr>
              <a:t>over:</a:t>
            </a:r>
          </a:p>
          <a:p>
            <a:pPr lvl="1">
              <a:lnSpc>
                <a:spcPct val="100000"/>
              </a:lnSpc>
            </a:pPr>
            <a:r>
              <a:rPr lang="en-US" altLang="sl-SI" sz="2200" dirty="0">
                <a:solidFill>
                  <a:schemeClr val="accent2"/>
                </a:solidFill>
              </a:rPr>
              <a:t>nuclear facilities</a:t>
            </a:r>
            <a:r>
              <a:rPr lang="sl-SI" altLang="sl-SI" sz="2200" dirty="0">
                <a:solidFill>
                  <a:schemeClr val="accent2"/>
                </a:solidFill>
              </a:rPr>
              <a:t>,</a:t>
            </a:r>
            <a:endParaRPr lang="en-US" altLang="sl-SI" sz="2200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sl-SI" sz="2200" dirty="0">
                <a:solidFill>
                  <a:schemeClr val="accent2"/>
                </a:solidFill>
              </a:rPr>
              <a:t>radiation facilities</a:t>
            </a:r>
            <a:r>
              <a:rPr lang="sl-SI" altLang="sl-SI" sz="2200" dirty="0">
                <a:solidFill>
                  <a:schemeClr val="accent2"/>
                </a:solidFill>
              </a:rPr>
              <a:t>,</a:t>
            </a:r>
            <a:endParaRPr lang="en-US" altLang="sl-SI" sz="2200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sl-SI" sz="2200" dirty="0">
                <a:solidFill>
                  <a:schemeClr val="accent2"/>
                </a:solidFill>
              </a:rPr>
              <a:t>companies or persons performing radiation activities</a:t>
            </a:r>
            <a:r>
              <a:rPr lang="sl-SI" altLang="sl-SI" sz="2200" dirty="0">
                <a:solidFill>
                  <a:schemeClr val="accent2"/>
                </a:solidFill>
              </a:rPr>
              <a:t>,</a:t>
            </a:r>
            <a:endParaRPr lang="en-US" altLang="sl-SI" sz="2200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sl-SI" sz="2200" dirty="0">
                <a:solidFill>
                  <a:schemeClr val="accent2"/>
                </a:solidFill>
              </a:rPr>
              <a:t>use of radiation sources</a:t>
            </a:r>
            <a:r>
              <a:rPr lang="sl-SI" altLang="sl-SI" sz="2200" dirty="0">
                <a:solidFill>
                  <a:schemeClr val="accent2"/>
                </a:solidFill>
              </a:rPr>
              <a:t>,</a:t>
            </a:r>
            <a:endParaRPr lang="en-US" altLang="sl-SI" sz="2200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sl-SI" sz="2200" dirty="0">
                <a:solidFill>
                  <a:schemeClr val="accent2"/>
                </a:solidFill>
              </a:rPr>
              <a:t>nuclear materials and nuclear non-proliferation</a:t>
            </a:r>
            <a:r>
              <a:rPr lang="sl-SI" altLang="sl-SI" sz="2200" dirty="0">
                <a:solidFill>
                  <a:schemeClr val="accent2"/>
                </a:solidFill>
              </a:rPr>
              <a:t>,</a:t>
            </a:r>
            <a:r>
              <a:rPr lang="en-US" altLang="sl-SI" sz="2200" dirty="0">
                <a:solidFill>
                  <a:schemeClr val="accent2"/>
                </a:solidFill>
              </a:rPr>
              <a:t> </a:t>
            </a:r>
          </a:p>
          <a:p>
            <a:pPr lvl="1">
              <a:lnSpc>
                <a:spcPct val="100000"/>
              </a:lnSpc>
              <a:spcAft>
                <a:spcPct val="35000"/>
              </a:spcAft>
            </a:pPr>
            <a:r>
              <a:rPr lang="en-US" altLang="sl-SI" sz="2200" dirty="0">
                <a:solidFill>
                  <a:schemeClr val="accent2"/>
                </a:solidFill>
              </a:rPr>
              <a:t>environmental monitoring</a:t>
            </a:r>
            <a:r>
              <a:rPr lang="sl-SI" altLang="sl-SI" sz="2200" dirty="0">
                <a:solidFill>
                  <a:schemeClr val="accent2"/>
                </a:solidFill>
              </a:rPr>
              <a:t>.</a:t>
            </a:r>
            <a:endParaRPr lang="en-US" altLang="sl-SI" sz="2200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sl-SI" sz="2600" dirty="0">
                <a:solidFill>
                  <a:schemeClr val="accent2"/>
                </a:solidFill>
              </a:rPr>
              <a:t>Preparation of legislation</a:t>
            </a:r>
            <a:r>
              <a:rPr lang="sl-SI" altLang="sl-SI" sz="2600" dirty="0">
                <a:solidFill>
                  <a:schemeClr val="accent2"/>
                </a:solidFill>
              </a:rPr>
              <a:t>.</a:t>
            </a:r>
            <a:endParaRPr lang="en-US" altLang="sl-SI" sz="2600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sl-SI" sz="2600" dirty="0">
                <a:solidFill>
                  <a:schemeClr val="accent2"/>
                </a:solidFill>
              </a:rPr>
              <a:t>Emergency Preparedness and Response - </a:t>
            </a:r>
            <a:r>
              <a:rPr lang="en-US" altLang="sl-SI" sz="2200" dirty="0">
                <a:solidFill>
                  <a:schemeClr val="accent2"/>
                </a:solidFill>
              </a:rPr>
              <a:t>in a case of nuclear or radiological emergency</a:t>
            </a:r>
            <a:r>
              <a:rPr lang="sl-SI" altLang="sl-SI" sz="2200" dirty="0">
                <a:solidFill>
                  <a:schemeClr val="accent2"/>
                </a:solidFill>
              </a:rPr>
              <a:t> (</a:t>
            </a:r>
            <a:r>
              <a:rPr lang="en-US" altLang="sl-SI" sz="2200" dirty="0">
                <a:solidFill>
                  <a:schemeClr val="accent2"/>
                </a:solidFill>
              </a:rPr>
              <a:t>all staff involved</a:t>
            </a:r>
            <a:r>
              <a:rPr lang="sl-SI" altLang="sl-SI" sz="2200" dirty="0">
                <a:solidFill>
                  <a:schemeClr val="accent2"/>
                </a:solidFill>
              </a:rPr>
              <a:t>).</a:t>
            </a:r>
            <a:endParaRPr lang="en-US" altLang="sl-SI" sz="2200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sl-SI" sz="2600" dirty="0">
                <a:solidFill>
                  <a:schemeClr val="accent2"/>
                </a:solidFill>
              </a:rPr>
              <a:t>Contact point according to international agreements</a:t>
            </a:r>
            <a:r>
              <a:rPr lang="sl-SI" altLang="sl-SI" sz="2600" dirty="0">
                <a:solidFill>
                  <a:schemeClr val="accent2"/>
                </a:solidFill>
              </a:rPr>
              <a:t>.</a:t>
            </a:r>
            <a:endParaRPr lang="en-US" altLang="sl-SI" sz="2600" dirty="0">
              <a:solidFill>
                <a:schemeClr val="accent2"/>
              </a:solidFill>
            </a:endParaRP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2793660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14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648072"/>
          </a:xfrm>
        </p:spPr>
        <p:txBody>
          <a:bodyPr/>
          <a:lstStyle/>
          <a:p>
            <a:r>
              <a:rPr lang="en-US" dirty="0"/>
              <a:t>Inspection</a:t>
            </a:r>
            <a:r>
              <a:rPr lang="sl-SI" dirty="0"/>
              <a:t> - </a:t>
            </a:r>
            <a:r>
              <a:rPr lang="en-US" b="0" dirty="0"/>
              <a:t>key elements</a:t>
            </a:r>
            <a:endParaRPr lang="sl-SI" altLang="sl-SI" b="0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908720"/>
            <a:ext cx="8021141" cy="5375875"/>
          </a:xfrm>
        </p:spPr>
        <p:txBody>
          <a:bodyPr/>
          <a:lstStyle/>
          <a:p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Inspection plan </a:t>
            </a:r>
            <a:r>
              <a:rPr lang="en-US" sz="2200" dirty="0">
                <a:solidFill>
                  <a:schemeClr val="accent2"/>
                </a:solidFill>
                <a:latin typeface="Tahoma" panose="020B0604030504040204" pitchFamily="34" charset="0"/>
              </a:rPr>
              <a:t>is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2200" dirty="0">
                <a:solidFill>
                  <a:schemeClr val="accent2"/>
                </a:solidFill>
                <a:latin typeface="Tahoma" panose="020B0604030504040204" pitchFamily="34" charset="0"/>
              </a:rPr>
              <a:t>prepared annually - g</a:t>
            </a:r>
            <a:r>
              <a:rPr lang="en-US" sz="2200" dirty="0">
                <a:solidFill>
                  <a:schemeClr val="accent2"/>
                </a:solidFill>
              </a:rPr>
              <a:t>raded approach in selecting areas and activities</a:t>
            </a:r>
            <a:r>
              <a:rPr lang="sl-SI" sz="2200" dirty="0">
                <a:solidFill>
                  <a:schemeClr val="accent2"/>
                </a:solidFill>
              </a:rPr>
              <a:t>:</a:t>
            </a:r>
            <a:endParaRPr lang="en-US" sz="2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lvl="1"/>
            <a:r>
              <a:rPr lang="en-US" sz="1800" dirty="0">
                <a:solidFill>
                  <a:schemeClr val="accent2"/>
                </a:solidFill>
                <a:latin typeface="Tahoma" panose="020B0604030504040204" pitchFamily="34" charset="0"/>
              </a:rPr>
              <a:t>Includes all facilities, frequencies, requirements for inspection staff, inspection areas and activities</a:t>
            </a:r>
            <a:r>
              <a:rPr 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sz="18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accent2"/>
                </a:solidFill>
                <a:latin typeface="Tahoma" panose="020B0604030504040204" pitchFamily="34" charset="0"/>
              </a:rPr>
              <a:t>Prepared in accordance with SNSA procedure: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„Implementation of inspection control“</a:t>
            </a:r>
            <a:r>
              <a:rPr lang="sl-SI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endParaRPr lang="en-US" sz="1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r>
              <a:rPr lang="en-US" sz="2200" dirty="0">
                <a:solidFill>
                  <a:schemeClr val="accent2"/>
                </a:solidFill>
                <a:latin typeface="Tahoma" panose="020B0604030504040204" pitchFamily="34" charset="0"/>
              </a:rPr>
              <a:t>Inspections types: </a:t>
            </a:r>
            <a:r>
              <a:rPr lang="en-US" sz="1800" dirty="0">
                <a:solidFill>
                  <a:schemeClr val="accent2"/>
                </a:solidFill>
                <a:latin typeface="Tahoma" panose="020B0604030504040204" pitchFamily="34" charset="0"/>
              </a:rPr>
              <a:t>Planned: announced, unannounced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2"/>
                </a:solidFill>
                <a:latin typeface="Tahoma" panose="020B0604030504040204" pitchFamily="34" charset="0"/>
              </a:rPr>
              <a:t>      Unplanned: reactive inspections</a:t>
            </a:r>
            <a:r>
              <a:rPr lang="sl-SI" sz="18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sz="18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Officer on Duty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: </a:t>
            </a:r>
            <a:r>
              <a:rPr lang="en-US" sz="2200" dirty="0">
                <a:solidFill>
                  <a:schemeClr val="accent2"/>
                </a:solidFill>
                <a:latin typeface="Tahoma" panose="020B0604030504040204" pitchFamily="34" charset="0"/>
              </a:rPr>
              <a:t>24/7 – 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all inspectors</a:t>
            </a: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sz="20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Inspection </a:t>
            </a:r>
            <a:r>
              <a:rPr lang="en-US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modul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sz="2200" dirty="0">
                <a:solidFill>
                  <a:schemeClr val="accent2"/>
                </a:solidFill>
                <a:latin typeface="Tahoma" panose="020B0604030504040204" pitchFamily="34" charset="0"/>
              </a:rPr>
              <a:t>– 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Inspection Tracking System</a:t>
            </a:r>
            <a:r>
              <a:rPr 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2"/>
                </a:solidFill>
                <a:latin typeface="Tahoma" panose="020B0604030504040204" pitchFamily="34" charset="0"/>
              </a:rPr>
              <a:t>    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ransparency on inspector‘s work, quick transfer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     of inspection record</a:t>
            </a: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s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 and findings, easy obtaining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     data for statistics, </a:t>
            </a:r>
            <a:r>
              <a:rPr lang="sl-SI" sz="2000" dirty="0" err="1">
                <a:solidFill>
                  <a:schemeClr val="accent2"/>
                </a:solidFill>
                <a:latin typeface="Tahoma" panose="020B0604030504040204" pitchFamily="34" charset="0"/>
              </a:rPr>
              <a:t>etc</a:t>
            </a: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sz="20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     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Automatically generates e-mail</a:t>
            </a:r>
            <a:r>
              <a:rPr 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to inspector</a:t>
            </a:r>
            <a:r>
              <a:rPr 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 -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     </a:t>
            </a:r>
            <a:r>
              <a:rPr lang="sl-SI" sz="2000" dirty="0" err="1">
                <a:solidFill>
                  <a:schemeClr val="accent2"/>
                </a:solidFill>
                <a:latin typeface="Tahoma" panose="020B0604030504040204" pitchFamily="34" charset="0"/>
              </a:rPr>
              <a:t>notify</a:t>
            </a: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sl-SI" sz="2000" dirty="0" err="1">
                <a:solidFill>
                  <a:schemeClr val="accent2"/>
                </a:solidFill>
                <a:latin typeface="Tahoma" panose="020B0604030504040204" pitchFamily="34" charset="0"/>
              </a:rPr>
              <a:t>about</a:t>
            </a: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deadline</a:t>
            </a: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s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 for </a:t>
            </a:r>
            <a:endParaRPr lang="sl-SI" sz="20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     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corrective action</a:t>
            </a: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s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sl-SI" sz="2000" dirty="0" err="1">
                <a:solidFill>
                  <a:schemeClr val="accent2"/>
                </a:solidFill>
                <a:latin typeface="Tahoma" panose="020B0604030504040204" pitchFamily="34" charset="0"/>
              </a:rPr>
              <a:t>implemetation</a:t>
            </a:r>
            <a:r>
              <a:rPr 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</a:rPr>
              <a:t>  </a:t>
            </a:r>
            <a:r>
              <a:rPr lang="en-US" sz="18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</a:p>
          <a:p>
            <a:endParaRPr lang="sl-SI" altLang="sl-SI" dirty="0"/>
          </a:p>
        </p:txBody>
      </p:sp>
      <p:pic>
        <p:nvPicPr>
          <p:cNvPr id="6" name="Slika 5" descr="OPOZORILA_1">
            <a:extLst>
              <a:ext uri="{FF2B5EF4-FFF2-40B4-BE49-F238E27FC236}">
                <a16:creationId xmlns:a16="http://schemas.microsoft.com/office/drawing/2014/main" id="{DE3D7FBB-4B72-4FD9-801A-6FB4A2AEC8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r="116" b="37042"/>
          <a:stretch>
            <a:fillRect/>
          </a:stretch>
        </p:blipFill>
        <p:spPr bwMode="auto">
          <a:xfrm>
            <a:off x="6771068" y="2852936"/>
            <a:ext cx="2372932" cy="32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757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15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2008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Inspection and Enforcement - Legislation</a:t>
            </a:r>
            <a:endParaRPr lang="en-US" altLang="sl-SI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052736"/>
            <a:ext cx="8021141" cy="523185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Act on Protection against Ionizing Radiation and Nuclear Safety –</a:t>
            </a:r>
            <a:r>
              <a:rPr lang="sl-SI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 Act</a:t>
            </a:r>
            <a:r>
              <a:rPr lang="sl-SI" dirty="0">
                <a:solidFill>
                  <a:schemeClr val="accent6"/>
                </a:solidFill>
              </a:rPr>
              <a:t>:</a:t>
            </a:r>
            <a:endParaRPr lang="en-US" dirty="0">
              <a:solidFill>
                <a:schemeClr val="accent6"/>
              </a:solidFill>
            </a:endParaRPr>
          </a:p>
          <a:p>
            <a:pPr lvl="1">
              <a:defRPr/>
            </a:pPr>
            <a:r>
              <a:rPr lang="en-US" altLang="sl-SI" dirty="0">
                <a:solidFill>
                  <a:schemeClr val="accent2"/>
                </a:solidFill>
              </a:rPr>
              <a:t>Significant number of 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governmental decrees </a:t>
            </a:r>
            <a:r>
              <a:rPr lang="en-US" altLang="sl-SI" dirty="0">
                <a:solidFill>
                  <a:schemeClr val="accent2"/>
                </a:solidFill>
              </a:rPr>
              <a:t>and 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regulations</a:t>
            </a:r>
            <a:r>
              <a:rPr lang="sl-SI" altLang="sl-SI" dirty="0">
                <a:solidFill>
                  <a:schemeClr val="accent2"/>
                </a:solidFill>
              </a:rPr>
              <a:t>.</a:t>
            </a:r>
            <a:endParaRPr lang="en-US" altLang="sl-SI" dirty="0">
              <a:solidFill>
                <a:schemeClr val="accent2"/>
              </a:solidFill>
            </a:endParaRPr>
          </a:p>
          <a:p>
            <a:pPr lvl="1">
              <a:defRPr/>
            </a:pPr>
            <a:r>
              <a:rPr lang="en-US" altLang="sl-SI" dirty="0">
                <a:solidFill>
                  <a:schemeClr val="accent2"/>
                </a:solidFill>
              </a:rPr>
              <a:t>Every practice or facility has to be licensed</a:t>
            </a:r>
            <a:r>
              <a:rPr lang="sl-SI" altLang="sl-SI" dirty="0">
                <a:solidFill>
                  <a:schemeClr val="accent2"/>
                </a:solidFill>
              </a:rPr>
              <a:t>.</a:t>
            </a:r>
            <a:endParaRPr lang="en-US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Inspection Act</a:t>
            </a:r>
            <a:r>
              <a:rPr lang="sl-SI" dirty="0">
                <a:solidFill>
                  <a:schemeClr val="accent6"/>
                </a:solidFill>
              </a:rPr>
              <a:t>.</a:t>
            </a: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Minor Offences  Act</a:t>
            </a:r>
            <a:r>
              <a:rPr lang="sl-SI" dirty="0">
                <a:solidFill>
                  <a:schemeClr val="accent6"/>
                </a:solidFill>
              </a:rPr>
              <a:t>.</a:t>
            </a: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Criminal Code</a:t>
            </a:r>
            <a:r>
              <a:rPr lang="sl-SI" dirty="0">
                <a:solidFill>
                  <a:schemeClr val="accent6"/>
                </a:solidFill>
              </a:rPr>
              <a:t>.</a:t>
            </a: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Act on Administrative Procedure</a:t>
            </a:r>
            <a:r>
              <a:rPr lang="sl-SI" dirty="0">
                <a:solidFill>
                  <a:schemeClr val="accent6"/>
                </a:solidFill>
              </a:rPr>
              <a:t>.</a:t>
            </a: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Transport of Dangerous Goods Act</a:t>
            </a:r>
            <a:r>
              <a:rPr lang="sl-SI" dirty="0">
                <a:solidFill>
                  <a:schemeClr val="accent6"/>
                </a:solidFill>
              </a:rPr>
              <a:t>.</a:t>
            </a: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sz="1000" i="1" dirty="0"/>
          </a:p>
          <a:p>
            <a:pPr>
              <a:defRPr/>
            </a:pPr>
            <a:r>
              <a:rPr lang="en-US" altLang="sl-SI" dirty="0">
                <a:solidFill>
                  <a:schemeClr val="accent6"/>
                </a:solidFill>
              </a:rPr>
              <a:t>SNSA inspectors co-operate with police (MIA) on the </a:t>
            </a:r>
            <a:r>
              <a:rPr lang="en-US" altLang="sl-SI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Protection of Nuclear Facilities and Material </a:t>
            </a:r>
            <a:r>
              <a:rPr lang="en-US" altLang="sl-SI" dirty="0">
                <a:solidFill>
                  <a:schemeClr val="accent6"/>
                </a:solidFill>
              </a:rPr>
              <a:t>inspections,</a:t>
            </a:r>
            <a:r>
              <a:rPr lang="en-US" altLang="sl-SI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sl-SI" dirty="0">
                <a:solidFill>
                  <a:schemeClr val="accent6"/>
                </a:solidFill>
              </a:rPr>
              <a:t>according to appropriate legislation</a:t>
            </a:r>
            <a:r>
              <a:rPr lang="sl-SI" altLang="sl-SI" dirty="0">
                <a:solidFill>
                  <a:schemeClr val="accent6"/>
                </a:solidFill>
              </a:rPr>
              <a:t>.</a:t>
            </a:r>
            <a:endParaRPr lang="en-US" altLang="sl-SI" dirty="0">
              <a:solidFill>
                <a:schemeClr val="accent6"/>
              </a:solidFill>
            </a:endParaRP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298621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16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20080"/>
          </a:xfrm>
        </p:spPr>
        <p:txBody>
          <a:bodyPr/>
          <a:lstStyle/>
          <a:p>
            <a:r>
              <a:rPr lang="en-US" dirty="0"/>
              <a:t>Inspection and Enforcement</a:t>
            </a:r>
            <a:endParaRPr lang="sl-SI" altLang="sl-SI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908720"/>
            <a:ext cx="8021141" cy="5375875"/>
          </a:xfrm>
        </p:spPr>
        <p:txBody>
          <a:bodyPr/>
          <a:lstStyle/>
          <a:p>
            <a:r>
              <a:rPr lang="en-US" altLang="sl-SI" dirty="0">
                <a:solidFill>
                  <a:schemeClr val="accent2"/>
                </a:solidFill>
              </a:rPr>
              <a:t>Inspectors have a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powers and responsibilities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altLang="sl-SI" dirty="0">
                <a:solidFill>
                  <a:schemeClr val="accent2"/>
                </a:solidFill>
              </a:rPr>
              <a:t>to act in the field – </a:t>
            </a:r>
            <a:r>
              <a:rPr lang="en-US" altLang="sl-SI" sz="2000" dirty="0">
                <a:solidFill>
                  <a:schemeClr val="accent2"/>
                </a:solidFill>
              </a:rPr>
              <a:t>given by Inspection Act.</a:t>
            </a:r>
            <a:endParaRPr lang="en-US" altLang="sl-SI" sz="20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 Act </a:t>
            </a:r>
            <a:r>
              <a:rPr lang="en-US" altLang="sl-SI" dirty="0">
                <a:solidFill>
                  <a:schemeClr val="accent2"/>
                </a:solidFill>
              </a:rPr>
              <a:t>– determine conditions to become an inspector; inspectors are obliged to pass </a:t>
            </a:r>
            <a:r>
              <a:rPr lang="en-US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exam.</a:t>
            </a:r>
          </a:p>
          <a:p>
            <a:pPr>
              <a:spcBef>
                <a:spcPts val="600"/>
              </a:spcBef>
            </a:pPr>
            <a:r>
              <a:rPr lang="en-US" altLang="sl-SI" dirty="0">
                <a:solidFill>
                  <a:schemeClr val="accent2"/>
                </a:solidFill>
              </a:rPr>
              <a:t>Inspection act is prescribing also </a:t>
            </a:r>
            <a:r>
              <a:rPr lang="en-US" dirty="0">
                <a:solidFill>
                  <a:schemeClr val="accent2"/>
                </a:solidFill>
              </a:rPr>
              <a:t>inspection procedures, inspection measures and other issues relating to inspection.</a:t>
            </a:r>
            <a:endParaRPr lang="en-US" altLang="sl-SI" dirty="0">
              <a:solidFill>
                <a:schemeClr val="accent2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 Act </a:t>
            </a:r>
            <a:r>
              <a:rPr lang="en-US" altLang="sl-SI" dirty="0">
                <a:solidFill>
                  <a:schemeClr val="accent2"/>
                </a:solidFill>
              </a:rPr>
              <a:t>is </a:t>
            </a:r>
            <a:r>
              <a:rPr lang="en-US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specifying violations to be enforced.</a:t>
            </a:r>
          </a:p>
          <a:p>
            <a:pPr>
              <a:spcBef>
                <a:spcPts val="600"/>
              </a:spcBef>
            </a:pPr>
            <a:r>
              <a:rPr lang="en-US" altLang="sl-SI" dirty="0">
                <a:solidFill>
                  <a:schemeClr val="accent2"/>
                </a:solidFill>
              </a:rPr>
              <a:t>Enforcement is not the </a:t>
            </a:r>
            <a:r>
              <a:rPr lang="en-US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 tool </a:t>
            </a:r>
            <a:r>
              <a:rPr lang="en-US" altLang="sl-SI" dirty="0">
                <a:solidFill>
                  <a:schemeClr val="accent2"/>
                </a:solidFill>
              </a:rPr>
              <a:t>for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sl-SI" dirty="0">
                <a:solidFill>
                  <a:schemeClr val="accent2"/>
                </a:solidFill>
              </a:rPr>
              <a:t>SNSA inspectors.</a:t>
            </a:r>
          </a:p>
          <a:p>
            <a:pPr>
              <a:spcBef>
                <a:spcPts val="600"/>
              </a:spcBef>
            </a:pPr>
            <a:r>
              <a:rPr lang="en-US" altLang="sl-SI" dirty="0">
                <a:solidFill>
                  <a:schemeClr val="accent2"/>
                </a:solidFill>
              </a:rPr>
              <a:t>We use </a:t>
            </a:r>
            <a:r>
              <a:rPr lang="en-US" alt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softer methods </a:t>
            </a:r>
            <a:r>
              <a:rPr lang="en-US" altLang="sl-SI" dirty="0">
                <a:solidFill>
                  <a:schemeClr val="accent2"/>
                </a:solidFill>
              </a:rPr>
              <a:t>where cooperative customers are improving by themselves 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enforcement</a:t>
            </a:r>
            <a:r>
              <a:rPr lang="en-US" altLang="sl-SI" dirty="0">
                <a:solidFill>
                  <a:schemeClr val="accent2"/>
                </a:solidFill>
              </a:rPr>
              <a:t>,</a:t>
            </a:r>
            <a:endParaRPr lang="sl-SI" altLang="sl-SI" dirty="0">
              <a:solidFill>
                <a:schemeClr val="accent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sl-SI" altLang="sl-SI" dirty="0">
                <a:solidFill>
                  <a:schemeClr val="accent2"/>
                </a:solidFill>
              </a:rPr>
              <a:t>    </a:t>
            </a:r>
            <a:r>
              <a:rPr lang="en-US" altLang="sl-SI" dirty="0">
                <a:solidFill>
                  <a:schemeClr val="accent2"/>
                </a:solidFill>
              </a:rPr>
              <a:t>(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sl-SI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sl-SI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appropriate).</a:t>
            </a:r>
            <a:endParaRPr lang="en-US" altLang="sl-SI" dirty="0">
              <a:solidFill>
                <a:schemeClr val="accent2"/>
              </a:solidFill>
            </a:endParaRPr>
          </a:p>
          <a:p>
            <a:r>
              <a:rPr lang="en-US" altLang="sl-SI" dirty="0">
                <a:solidFill>
                  <a:schemeClr val="accent2"/>
                </a:solidFill>
              </a:rPr>
              <a:t>Intensive and constructive communication is necessary.</a:t>
            </a: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3040798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17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86409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</a:rPr>
              <a:t>Inspection and Enforcement</a:t>
            </a:r>
            <a:endParaRPr lang="sl-SI" altLang="sl-SI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052736"/>
            <a:ext cx="8021141" cy="523185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Graded Approach on enforcement</a:t>
            </a:r>
            <a: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actions is taken into account.</a:t>
            </a:r>
          </a:p>
          <a:p>
            <a:r>
              <a:rPr lang="en-US" altLang="sl-SI" dirty="0">
                <a:solidFill>
                  <a:schemeClr val="accent6"/>
                </a:solidFill>
              </a:rPr>
              <a:t>Enforcement actions </a:t>
            </a:r>
            <a:r>
              <a:rPr lang="sl-SI" altLang="sl-SI" dirty="0">
                <a:solidFill>
                  <a:schemeClr val="accent6"/>
                </a:solidFill>
              </a:rPr>
              <a:t>are </a:t>
            </a:r>
            <a:r>
              <a:rPr lang="en-US" altLang="sl-SI" dirty="0">
                <a:solidFill>
                  <a:schemeClr val="accent6"/>
                </a:solidFill>
              </a:rPr>
              <a:t>covered by legislation in force</a:t>
            </a:r>
            <a:r>
              <a:rPr lang="sl-SI" altLang="sl-SI" dirty="0">
                <a:solidFill>
                  <a:schemeClr val="accent6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altLang="sl-SI" sz="2400" dirty="0">
                <a:solidFill>
                  <a:schemeClr val="accent6"/>
                </a:solidFill>
              </a:rPr>
              <a:t>warnings </a:t>
            </a:r>
            <a:r>
              <a:rPr lang="en-US" altLang="sl-SI" dirty="0">
                <a:solidFill>
                  <a:schemeClr val="accent6"/>
                </a:solidFill>
              </a:rPr>
              <a:t>(oral or written)</a:t>
            </a:r>
            <a:r>
              <a:rPr lang="sl-SI" altLang="sl-SI" dirty="0">
                <a:solidFill>
                  <a:schemeClr val="accent6"/>
                </a:solidFill>
              </a:rPr>
              <a:t>,</a:t>
            </a:r>
            <a:endParaRPr lang="en-US" altLang="sl-SI" dirty="0">
              <a:solidFill>
                <a:schemeClr val="accent6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sl-SI" sz="2400" dirty="0">
                <a:solidFill>
                  <a:schemeClr val="accent6"/>
                </a:solidFill>
              </a:rPr>
              <a:t>inspector requests for corrective action on </a:t>
            </a:r>
            <a:r>
              <a:rPr lang="en-US" sz="2400" dirty="0">
                <a:solidFill>
                  <a:schemeClr val="accent6"/>
                </a:solidFill>
              </a:rPr>
              <a:t>identified non-conformances or discrepancies,</a:t>
            </a:r>
            <a:endParaRPr lang="en-US" altLang="sl-SI" sz="2400" dirty="0">
              <a:solidFill>
                <a:schemeClr val="accent6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sl-SI" sz="2400" dirty="0">
                <a:solidFill>
                  <a:schemeClr val="accent6"/>
                </a:solidFill>
              </a:rPr>
              <a:t>stop of specific activity,</a:t>
            </a:r>
          </a:p>
          <a:p>
            <a:pPr lvl="1">
              <a:spcBef>
                <a:spcPts val="0"/>
              </a:spcBef>
            </a:pPr>
            <a:r>
              <a:rPr lang="en-US" altLang="sl-SI" sz="2400" dirty="0">
                <a:solidFill>
                  <a:srgbClr val="FF0000"/>
                </a:solidFill>
              </a:rPr>
              <a:t>penalties</a:t>
            </a:r>
            <a:r>
              <a:rPr lang="sl-SI" altLang="sl-SI" sz="2400" dirty="0">
                <a:solidFill>
                  <a:srgbClr val="FF0000"/>
                </a:solidFill>
              </a:rPr>
              <a:t>,</a:t>
            </a:r>
            <a:endParaRPr lang="en-US" altLang="sl-SI" sz="24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sl-SI" sz="2400" dirty="0">
                <a:solidFill>
                  <a:srgbClr val="FF0000"/>
                </a:solidFill>
              </a:rPr>
              <a:t>suspension of operation</a:t>
            </a:r>
            <a:r>
              <a:rPr lang="sl-SI" altLang="sl-SI" sz="2400" dirty="0">
                <a:solidFill>
                  <a:srgbClr val="FF0000"/>
                </a:solidFill>
              </a:rPr>
              <a:t>,</a:t>
            </a:r>
            <a:endParaRPr lang="en-US" altLang="sl-SI" sz="24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sl-SI" sz="2400" dirty="0">
                <a:solidFill>
                  <a:srgbClr val="FF0000"/>
                </a:solidFill>
              </a:rPr>
              <a:t>revoke of authorization</a:t>
            </a:r>
            <a:r>
              <a:rPr lang="sl-SI" altLang="sl-SI" sz="2400" dirty="0">
                <a:solidFill>
                  <a:srgbClr val="FF0000"/>
                </a:solidFill>
              </a:rPr>
              <a:t>.</a:t>
            </a:r>
            <a:endParaRPr lang="en-US" altLang="sl-SI" sz="2400" dirty="0">
              <a:solidFill>
                <a:srgbClr val="FF0000"/>
              </a:solidFill>
            </a:endParaRPr>
          </a:p>
          <a:p>
            <a:pPr lvl="1"/>
            <a:endParaRPr lang="en-US" altLang="sl-SI" sz="900" dirty="0">
              <a:solidFill>
                <a:srgbClr val="FF0000"/>
              </a:solidFill>
            </a:endParaRPr>
          </a:p>
          <a:p>
            <a:pPr marL="358775" lvl="1" indent="-358775">
              <a:spcBef>
                <a:spcPts val="0"/>
              </a:spcBef>
              <a:buChar char="•"/>
            </a:pPr>
            <a:r>
              <a:rPr lang="en-US" altLang="sl-SI" sz="2400" dirty="0">
                <a:solidFill>
                  <a:schemeClr val="accent6"/>
                </a:solidFill>
              </a:rPr>
              <a:t>Criminal Act –</a:t>
            </a:r>
            <a:r>
              <a:rPr lang="sl-SI" altLang="sl-SI" sz="2400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inspector has the right and duty to announce a criminal offense or to give a criminal complaint</a:t>
            </a:r>
            <a:r>
              <a:rPr lang="en-US" sz="2400" dirty="0">
                <a:solidFill>
                  <a:schemeClr val="accent6"/>
                </a:solidFill>
              </a:rPr>
              <a:t>.</a:t>
            </a:r>
            <a:r>
              <a:rPr lang="en-US" altLang="sl-SI" dirty="0">
                <a:solidFill>
                  <a:schemeClr val="accent6"/>
                </a:solidFill>
              </a:rPr>
              <a:t> </a:t>
            </a: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2227519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18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20080"/>
          </a:xfrm>
        </p:spPr>
        <p:txBody>
          <a:bodyPr/>
          <a:lstStyle/>
          <a:p>
            <a:r>
              <a:rPr lang="en-US" dirty="0"/>
              <a:t>Inspection findings evaluation process</a:t>
            </a:r>
            <a:endParaRPr lang="sl-SI" altLang="sl-SI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124744"/>
            <a:ext cx="8525197" cy="5159851"/>
          </a:xfrm>
        </p:spPr>
        <p:txBody>
          <a:bodyPr/>
          <a:lstStyle/>
          <a:p>
            <a:r>
              <a:rPr lang="en-US" sz="2200" dirty="0">
                <a:solidFill>
                  <a:schemeClr val="accent2"/>
                </a:solidFill>
              </a:rPr>
              <a:t>For 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 non-conformances </a:t>
            </a:r>
            <a:r>
              <a:rPr lang="en-US" sz="2200" dirty="0">
                <a:solidFill>
                  <a:schemeClr val="accent2"/>
                </a:solidFill>
              </a:rPr>
              <a:t>evaluation is done by inspector</a:t>
            </a:r>
            <a:r>
              <a:rPr lang="sl-SI" sz="2200" dirty="0">
                <a:solidFill>
                  <a:schemeClr val="accent2"/>
                </a:solidFill>
              </a:rPr>
              <a:t>:</a:t>
            </a:r>
            <a:endParaRPr lang="en-US" sz="2200" dirty="0">
              <a:solidFill>
                <a:schemeClr val="accent2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altLang="sl-SI" dirty="0">
                <a:solidFill>
                  <a:schemeClr val="accent2"/>
                </a:solidFill>
              </a:rPr>
              <a:t>corrective actions are required immediately</a:t>
            </a:r>
            <a:r>
              <a:rPr lang="sl-SI" altLang="sl-SI" dirty="0">
                <a:solidFill>
                  <a:schemeClr val="accent2"/>
                </a:solidFill>
              </a:rPr>
              <a:t>,</a:t>
            </a:r>
          </a:p>
          <a:p>
            <a:pPr lvl="1">
              <a:spcBef>
                <a:spcPts val="0"/>
              </a:spcBef>
            </a:pPr>
            <a:r>
              <a:rPr lang="en-US" altLang="sl-SI" dirty="0">
                <a:solidFill>
                  <a:schemeClr val="accent2"/>
                </a:solidFill>
              </a:rPr>
              <a:t>written in the report together with deadlines</a:t>
            </a:r>
            <a:r>
              <a:rPr lang="sl-SI" altLang="sl-SI" sz="2200" dirty="0">
                <a:solidFill>
                  <a:schemeClr val="accent2"/>
                </a:solidFill>
              </a:rPr>
              <a:t>.</a:t>
            </a:r>
            <a:endParaRPr lang="en-US" altLang="sl-SI" sz="2200" dirty="0">
              <a:solidFill>
                <a:schemeClr val="accent2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accent2"/>
                </a:solidFill>
              </a:rPr>
              <a:t>Process on 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serious/important findings </a:t>
            </a:r>
            <a:r>
              <a:rPr lang="en-US" sz="2200" dirty="0">
                <a:solidFill>
                  <a:schemeClr val="accent2"/>
                </a:solidFill>
              </a:rPr>
              <a:t>follows by procedure:</a:t>
            </a:r>
          </a:p>
          <a:p>
            <a:pPr lvl="1">
              <a:spcBef>
                <a:spcPts val="600"/>
              </a:spcBef>
              <a:spcAft>
                <a:spcPct val="10000"/>
              </a:spcAft>
            </a:pPr>
            <a:r>
              <a:rPr lang="en-US" altLang="sl-SI" dirty="0">
                <a:solidFill>
                  <a:schemeClr val="accent2"/>
                </a:solidFill>
              </a:rPr>
              <a:t>inspector reports findings to the director of inspection division,</a:t>
            </a:r>
          </a:p>
          <a:p>
            <a:pPr lvl="1">
              <a:spcBef>
                <a:spcPts val="0"/>
              </a:spcBef>
              <a:spcAft>
                <a:spcPct val="10000"/>
              </a:spcAft>
            </a:pPr>
            <a:r>
              <a:rPr lang="en-US" altLang="sl-SI" dirty="0">
                <a:solidFill>
                  <a:schemeClr val="accent2"/>
                </a:solidFill>
              </a:rPr>
              <a:t>findings are introduced to the SNSA management by the director of inspection division and/or inspector,</a:t>
            </a:r>
          </a:p>
          <a:p>
            <a:pPr lvl="1">
              <a:spcBef>
                <a:spcPts val="0"/>
              </a:spcBef>
              <a:spcAft>
                <a:spcPct val="10000"/>
              </a:spcAft>
            </a:pPr>
            <a:r>
              <a:rPr lang="en-US" altLang="sl-SI" dirty="0">
                <a:solidFill>
                  <a:schemeClr val="accent2"/>
                </a:solidFill>
              </a:rPr>
              <a:t>if needed, SNSA expert group is appointed for further evaluation of findings for determination of SNSA actions,</a:t>
            </a:r>
          </a:p>
          <a:p>
            <a:pPr lvl="1">
              <a:spcBef>
                <a:spcPts val="0"/>
              </a:spcBef>
              <a:spcAft>
                <a:spcPct val="20000"/>
              </a:spcAft>
            </a:pPr>
            <a:r>
              <a:rPr lang="en-US" altLang="sl-SI" dirty="0">
                <a:solidFill>
                  <a:schemeClr val="accent2"/>
                </a:solidFill>
              </a:rPr>
              <a:t>if applicable, further SNSA analyses are performed (</a:t>
            </a:r>
            <a:r>
              <a:rPr lang="sl-SI" altLang="sl-SI" dirty="0">
                <a:solidFill>
                  <a:schemeClr val="accent2"/>
                </a:solidFill>
              </a:rPr>
              <a:t>as </a:t>
            </a:r>
            <a:r>
              <a:rPr lang="en-US" altLang="sl-SI" dirty="0">
                <a:solidFill>
                  <a:schemeClr val="accent2"/>
                </a:solidFill>
              </a:rPr>
              <a:t>root cause</a:t>
            </a:r>
            <a:r>
              <a:rPr lang="sl-SI" altLang="sl-SI" dirty="0">
                <a:solidFill>
                  <a:schemeClr val="accent2"/>
                </a:solidFill>
              </a:rPr>
              <a:t>…</a:t>
            </a:r>
            <a:r>
              <a:rPr lang="en-US" altLang="sl-SI" dirty="0">
                <a:solidFill>
                  <a:schemeClr val="accent2"/>
                </a:solidFill>
              </a:rPr>
              <a:t>, </a:t>
            </a:r>
            <a:r>
              <a:rPr lang="en-US" dirty="0">
                <a:solidFill>
                  <a:schemeClr val="accent2"/>
                </a:solidFill>
              </a:rPr>
              <a:t>PSA</a:t>
            </a:r>
            <a:r>
              <a:rPr lang="en-US" altLang="sl-SI" dirty="0">
                <a:solidFill>
                  <a:schemeClr val="accent2"/>
                </a:solidFill>
              </a:rPr>
              <a:t>),</a:t>
            </a:r>
          </a:p>
          <a:p>
            <a:pPr lvl="1">
              <a:spcBef>
                <a:spcPts val="0"/>
              </a:spcBef>
              <a:spcAft>
                <a:spcPct val="20000"/>
              </a:spcAft>
            </a:pPr>
            <a:r>
              <a:rPr lang="en-US" altLang="sl-SI" dirty="0">
                <a:solidFill>
                  <a:schemeClr val="accent2"/>
                </a:solidFill>
              </a:rPr>
              <a:t>if needed, team inspections are performed to obtain additional inputs to SNSA analyses.</a:t>
            </a:r>
            <a:endParaRPr lang="sl-SI" altLang="sl-SI" dirty="0">
              <a:solidFill>
                <a:schemeClr val="accent2"/>
              </a:solidFill>
            </a:endParaRPr>
          </a:p>
          <a:p>
            <a:pPr marL="403225" indent="-342900">
              <a:spcBef>
                <a:spcPts val="0"/>
              </a:spcBef>
              <a:spcAft>
                <a:spcPct val="20000"/>
              </a:spcAft>
            </a:pPr>
            <a:r>
              <a:rPr lang="en-US" altLang="sl-SI" sz="2200" dirty="0">
                <a:solidFill>
                  <a:schemeClr val="accent2"/>
                </a:solidFill>
              </a:rPr>
              <a:t>Other </a:t>
            </a:r>
            <a:r>
              <a:rPr lang="en-US" alt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violation</a:t>
            </a:r>
            <a:r>
              <a:rPr lang="en-US" altLang="sl-SI" sz="2200" dirty="0">
                <a:solidFill>
                  <a:schemeClr val="accent2"/>
                </a:solidFill>
              </a:rPr>
              <a:t> - announcement to competent inspectorate</a:t>
            </a:r>
            <a:r>
              <a:rPr lang="sl-SI" altLang="sl-SI" sz="2200" dirty="0">
                <a:solidFill>
                  <a:schemeClr val="accent2"/>
                </a:solidFill>
              </a:rPr>
              <a:t>.</a:t>
            </a:r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159510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19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864096"/>
          </a:xfrm>
        </p:spPr>
        <p:txBody>
          <a:bodyPr/>
          <a:lstStyle/>
          <a:p>
            <a:r>
              <a:rPr lang="en-US" dirty="0"/>
              <a:t>Inspection and Enforcement - 1: </a:t>
            </a:r>
            <a:r>
              <a:rPr lang="en-US" sz="2400" b="0" dirty="0">
                <a:latin typeface="Tahoma" panose="020B0604030504040204" pitchFamily="34" charset="0"/>
              </a:rPr>
              <a:t>Overexposure of workers in industrial radiography</a:t>
            </a:r>
            <a:endParaRPr lang="sl-SI" altLang="sl-SI" sz="2400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931838"/>
            <a:ext cx="8597900" cy="5352757"/>
          </a:xfrm>
        </p:spPr>
        <p:txBody>
          <a:bodyPr/>
          <a:lstStyle/>
          <a:p>
            <a:pPr marL="0" indent="0">
              <a:buNone/>
            </a:pPr>
            <a:endParaRPr lang="sl-SI" altLang="sl-SI" sz="20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At Thermal PP a NDT of welds was performing. </a:t>
            </a:r>
          </a:p>
          <a:p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Radiation source (SRS)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was jammed 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during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    positioning in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safe position 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in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camera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</a:p>
          <a:p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Two workers tried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to fix 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the problem.</a:t>
            </a:r>
          </a:p>
          <a:p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Not 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used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dedicated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procedures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 (notify RPO). </a:t>
            </a:r>
          </a:p>
          <a:p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Suspicion that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audio alarms 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were switched off</a:t>
            </a:r>
            <a:r>
              <a:rPr lang="sl-SI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20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In app.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5 minutes 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of positioning SRS.</a:t>
            </a:r>
          </a:p>
          <a:p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Monthly effective dose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exceeded 20 </a:t>
            </a:r>
            <a:r>
              <a:rPr lang="en-US" altLang="sl-SI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mSv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. </a:t>
            </a:r>
          </a:p>
          <a:p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Significant inspection finding –&gt;</a:t>
            </a:r>
          </a:p>
          <a:p>
            <a:pPr marL="0" indent="0">
              <a:buNone/>
            </a:pP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    Enforcement actions: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sl-SI" sz="2000" dirty="0">
                <a:solidFill>
                  <a:srgbClr val="FF0000"/>
                </a:solidFill>
                <a:latin typeface="Tahoma" panose="020B0604030504040204" pitchFamily="34" charset="0"/>
              </a:rPr>
              <a:t>Stopping activities </a:t>
            </a:r>
            <a:r>
              <a:rPr lang="sl-SI" altLang="sl-SI" sz="2000" dirty="0" err="1">
                <a:solidFill>
                  <a:srgbClr val="FF0000"/>
                </a:solidFill>
                <a:latin typeface="Tahoma" panose="020B0604030504040204" pitchFamily="34" charset="0"/>
              </a:rPr>
              <a:t>with</a:t>
            </a:r>
            <a:r>
              <a:rPr lang="en-US" altLang="sl-SI" sz="2000" dirty="0">
                <a:solidFill>
                  <a:srgbClr val="FF0000"/>
                </a:solidFill>
                <a:latin typeface="Tahoma" panose="020B0604030504040204" pitchFamily="34" charset="0"/>
              </a:rPr>
              <a:t> 2 cameras 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-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Atomic act. 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sl-SI" sz="2000" dirty="0">
                <a:solidFill>
                  <a:srgbClr val="FF0000"/>
                </a:solidFill>
                <a:latin typeface="Tahoma" panose="020B0604030504040204" pitchFamily="34" charset="0"/>
              </a:rPr>
              <a:t>Penalty was issued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 - 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Minor Offences Act.</a:t>
            </a:r>
            <a:endParaRPr lang="en-US" altLang="sl-SI" sz="20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Verification of all NDT cameras were performed</a:t>
            </a:r>
            <a:r>
              <a:rPr lang="sl-SI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r>
              <a:rPr lang="en-US" altLang="sl-SI" sz="20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</a:p>
          <a:p>
            <a:endParaRPr lang="sl-SI" alt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795455B-CF37-4A62-AE01-31AFB80CBA6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0" t="6763" r="2551" b="10321"/>
          <a:stretch/>
        </p:blipFill>
        <p:spPr bwMode="auto">
          <a:xfrm>
            <a:off x="6612028" y="931838"/>
            <a:ext cx="2064428" cy="1721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51C5D67-C527-4FC3-A1C8-908F1AD47D4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t="34461" r="22373" b="6043"/>
          <a:stretch/>
        </p:blipFill>
        <p:spPr bwMode="auto">
          <a:xfrm>
            <a:off x="6540368" y="2676050"/>
            <a:ext cx="2064428" cy="1670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6F6000C-CDA6-4014-92D1-CCB1B83A11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04" y="4524912"/>
            <a:ext cx="2064427" cy="1601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250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D2EB2-2026-409A-B675-39A1CC4B523D}" type="slidenum">
              <a:rPr lang="sl-SI" altLang="sl-SI"/>
              <a:pPr/>
              <a:t>2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2656"/>
            <a:ext cx="8642350" cy="720080"/>
          </a:xfrm>
        </p:spPr>
        <p:txBody>
          <a:bodyPr/>
          <a:lstStyle/>
          <a:p>
            <a:r>
              <a:rPr lang="en-US" dirty="0"/>
              <a:t>Content of the presentation</a:t>
            </a:r>
            <a:endParaRPr lang="sl-SI" altLang="sl-SI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484784"/>
            <a:ext cx="8525197" cy="479981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Introduction</a:t>
            </a:r>
          </a:p>
          <a:p>
            <a:r>
              <a:rPr lang="en-US" dirty="0">
                <a:solidFill>
                  <a:schemeClr val="accent2"/>
                </a:solidFill>
              </a:rPr>
              <a:t>Facilities and activities in Slovenia</a:t>
            </a:r>
          </a:p>
          <a:p>
            <a:r>
              <a:rPr lang="en-US" dirty="0">
                <a:solidFill>
                  <a:schemeClr val="accent2"/>
                </a:solidFill>
              </a:rPr>
              <a:t>Slovenian Nuclear Safety Administration</a:t>
            </a:r>
          </a:p>
          <a:p>
            <a:r>
              <a:rPr lang="en-US" dirty="0">
                <a:solidFill>
                  <a:schemeClr val="accent2"/>
                </a:solidFill>
              </a:rPr>
              <a:t>Legislation </a:t>
            </a:r>
            <a:endParaRPr lang="sl-SI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Inspection and Enforcement</a:t>
            </a:r>
          </a:p>
          <a:p>
            <a:r>
              <a:rPr lang="en-US" dirty="0">
                <a:solidFill>
                  <a:schemeClr val="accent2"/>
                </a:solidFill>
              </a:rPr>
              <a:t>Examples of Inspection and Enforcement</a:t>
            </a: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1265072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20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864096"/>
          </a:xfrm>
        </p:spPr>
        <p:txBody>
          <a:bodyPr/>
          <a:lstStyle/>
          <a:p>
            <a:r>
              <a:rPr lang="en-US" dirty="0"/>
              <a:t>Inspection and Enforcement: </a:t>
            </a:r>
            <a:r>
              <a:rPr lang="en-US" sz="2400" b="0" dirty="0"/>
              <a:t>Scrap Metal -1</a:t>
            </a:r>
            <a:endParaRPr lang="sl-SI" altLang="sl-SI" sz="2400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196752"/>
            <a:ext cx="8021141" cy="5087843"/>
          </a:xfrm>
        </p:spPr>
        <p:txBody>
          <a:bodyPr/>
          <a:lstStyle/>
          <a:p>
            <a:r>
              <a:rPr lang="en-US" altLang="sl-SI" sz="2200" dirty="0">
                <a:solidFill>
                  <a:schemeClr val="accent2"/>
                </a:solidFill>
              </a:rPr>
              <a:t>Generally, being implemented </a:t>
            </a:r>
            <a:r>
              <a:rPr lang="sl-SI" altLang="sl-SI" sz="2200" dirty="0">
                <a:solidFill>
                  <a:schemeClr val="accent2"/>
                </a:solidFill>
              </a:rPr>
              <a:t>to </a:t>
            </a:r>
            <a:r>
              <a:rPr lang="en-US" alt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of illegal or unintentional transport</a:t>
            </a:r>
            <a:r>
              <a:rPr lang="en-US" altLang="sl-SI" sz="2200" dirty="0">
                <a:solidFill>
                  <a:schemeClr val="accent2"/>
                </a:solidFill>
              </a:rPr>
              <a:t> of radioactive materials. </a:t>
            </a:r>
          </a:p>
          <a:p>
            <a:r>
              <a:rPr lang="en-US" altLang="sl-SI" sz="2200" dirty="0">
                <a:solidFill>
                  <a:schemeClr val="accent2"/>
                </a:solidFill>
              </a:rPr>
              <a:t>SNSA and </a:t>
            </a:r>
            <a:r>
              <a:rPr lang="en-US" alt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inspectors co-operate </a:t>
            </a:r>
            <a:r>
              <a:rPr lang="en-US" altLang="sl-SI" sz="2200" dirty="0">
                <a:solidFill>
                  <a:schemeClr val="accent2"/>
                </a:solidFill>
              </a:rPr>
              <a:t>with border police and custom </a:t>
            </a:r>
            <a:r>
              <a:rPr lang="en-US" altLang="sl-SI" dirty="0">
                <a:solidFill>
                  <a:schemeClr val="accent2"/>
                </a:solidFill>
              </a:rPr>
              <a:t>- </a:t>
            </a:r>
            <a:r>
              <a:rPr lang="en-US" altLang="sl-SI" sz="1800" dirty="0">
                <a:solidFill>
                  <a:schemeClr val="accent2"/>
                </a:solidFill>
              </a:rPr>
              <a:t>those are equipped with radiation detectors and meters.</a:t>
            </a:r>
          </a:p>
          <a:p>
            <a:r>
              <a:rPr lang="en-US" alt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 monitors </a:t>
            </a:r>
            <a:r>
              <a:rPr lang="en-US" altLang="sl-SI" sz="2200" dirty="0">
                <a:solidFill>
                  <a:schemeClr val="accent2"/>
                </a:solidFill>
              </a:rPr>
              <a:t>were installed on main border crossing and </a:t>
            </a:r>
            <a:r>
              <a:rPr lang="sl-SI" altLang="sl-SI" sz="2200" dirty="0">
                <a:solidFill>
                  <a:schemeClr val="accent2"/>
                </a:solidFill>
              </a:rPr>
              <a:t>at</a:t>
            </a:r>
            <a:r>
              <a:rPr lang="en-US" altLang="sl-SI" sz="2200" dirty="0">
                <a:solidFill>
                  <a:schemeClr val="accent2"/>
                </a:solidFill>
              </a:rPr>
              <a:t> the port.</a:t>
            </a:r>
          </a:p>
          <a:p>
            <a:r>
              <a:rPr lang="en-US" altLang="sl-SI" sz="2200" dirty="0">
                <a:solidFill>
                  <a:schemeClr val="accent2"/>
                </a:solidFill>
              </a:rPr>
              <a:t>Since 2008: </a:t>
            </a:r>
          </a:p>
          <a:p>
            <a:pPr lvl="1"/>
            <a:r>
              <a:rPr lang="en-US" altLang="sl-SI" dirty="0">
                <a:solidFill>
                  <a:schemeClr val="accent2"/>
                </a:solidFill>
              </a:rPr>
              <a:t>Importers/other have to measure every shipment of scrap metal.</a:t>
            </a:r>
          </a:p>
          <a:p>
            <a:pPr lvl="1"/>
            <a:r>
              <a:rPr lang="en-US" altLang="sl-SI" dirty="0">
                <a:solidFill>
                  <a:schemeClr val="accent2"/>
                </a:solidFill>
              </a:rPr>
              <a:t>No import without report that shipment not exceed NBR.</a:t>
            </a:r>
          </a:p>
          <a:p>
            <a:r>
              <a:rPr lang="en-US" altLang="sl-SI" sz="2200" dirty="0">
                <a:solidFill>
                  <a:schemeClr val="accent2"/>
                </a:solidFill>
              </a:rPr>
              <a:t>Since 2018: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Radiation detecting system shall be installed at significant nodal transit points (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postal centers</a:t>
            </a:r>
            <a:r>
              <a:rPr lang="en-US" dirty="0">
                <a:solidFill>
                  <a:schemeClr val="accent2"/>
                </a:solidFill>
              </a:rPr>
              <a:t>, airports, ports). </a:t>
            </a: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132572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5975" y="6353175"/>
            <a:ext cx="620713" cy="287338"/>
          </a:xfrm>
        </p:spPr>
        <p:txBody>
          <a:bodyPr/>
          <a:lstStyle/>
          <a:p>
            <a:fld id="{D62D2EB2-2026-409A-B675-39A1CC4B523D}" type="slidenum">
              <a:rPr lang="sl-SI" altLang="sl-SI" smtClean="0"/>
              <a:pPr/>
              <a:t>21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20080"/>
          </a:xfrm>
        </p:spPr>
        <p:txBody>
          <a:bodyPr/>
          <a:lstStyle/>
          <a:p>
            <a:r>
              <a:rPr lang="en-US" dirty="0"/>
              <a:t>Inspection and Enforcement: </a:t>
            </a:r>
            <a:r>
              <a:rPr lang="en-US" sz="2400" b="0" dirty="0"/>
              <a:t>Scrap Metal -2</a:t>
            </a:r>
            <a:endParaRPr lang="sl-SI" altLang="sl-SI" sz="2400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908720"/>
            <a:ext cx="8877175" cy="5375875"/>
          </a:xfrm>
        </p:spPr>
        <p:txBody>
          <a:bodyPr/>
          <a:lstStyle/>
          <a:p>
            <a:r>
              <a:rPr lang="en-US" altLang="sl-SI" sz="2200" dirty="0">
                <a:solidFill>
                  <a:schemeClr val="accent2"/>
                </a:solidFill>
              </a:rPr>
              <a:t>Inspector use, among others, </a:t>
            </a:r>
            <a:r>
              <a:rPr lang="en-US" alt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Governmental decree on checking the radioactivity of shipments of scrap metal </a:t>
            </a:r>
            <a:r>
              <a:rPr lang="en-US" altLang="sl-SI" sz="2200" dirty="0">
                <a:solidFill>
                  <a:schemeClr val="accent2"/>
                </a:solidFill>
              </a:rPr>
              <a:t>(2008)</a:t>
            </a:r>
            <a:r>
              <a:rPr lang="sl-SI" altLang="sl-SI" sz="2200" dirty="0">
                <a:solidFill>
                  <a:schemeClr val="accent2"/>
                </a:solidFill>
              </a:rPr>
              <a:t>.</a:t>
            </a:r>
            <a:endParaRPr lang="en-US" altLang="sl-SI" sz="2200" dirty="0">
              <a:solidFill>
                <a:schemeClr val="accent2"/>
              </a:solidFill>
            </a:endParaRPr>
          </a:p>
          <a:p>
            <a:r>
              <a:rPr lang="en-US" sz="2200" dirty="0">
                <a:solidFill>
                  <a:schemeClr val="accent2"/>
                </a:solidFill>
              </a:rPr>
              <a:t>Slovenia does</a:t>
            </a:r>
            <a:r>
              <a:rPr 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want </a:t>
            </a:r>
            <a:r>
              <a:rPr lang="en-US" sz="2200" dirty="0">
                <a:solidFill>
                  <a:schemeClr val="accent2"/>
                </a:solidFill>
              </a:rPr>
              <a:t>to have foreign DSRS, RW,… so inspectors do 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allow entrance </a:t>
            </a:r>
            <a:r>
              <a:rPr lang="en-US" sz="2200" dirty="0">
                <a:solidFill>
                  <a:schemeClr val="accent2"/>
                </a:solidFill>
              </a:rPr>
              <a:t>to Slovenia. Some examples:</a:t>
            </a:r>
          </a:p>
          <a:p>
            <a:pPr marL="0" indent="0">
              <a:buNone/>
            </a:pPr>
            <a:endParaRPr lang="en-US" sz="900" dirty="0">
              <a:solidFill>
                <a:schemeClr val="accent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sl-SI" dirty="0">
                <a:solidFill>
                  <a:schemeClr val="accent2"/>
                </a:solidFill>
              </a:rPr>
              <a:t>      </a:t>
            </a:r>
            <a:r>
              <a:rPr lang="en-US" alt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Radium Life </a:t>
            </a:r>
            <a:r>
              <a:rPr lang="en-US" altLang="sl-SI" sz="2200" dirty="0">
                <a:solidFill>
                  <a:schemeClr val="accent2"/>
                </a:solidFill>
              </a:rPr>
              <a:t>	</a:t>
            </a:r>
            <a:r>
              <a:rPr lang="sl-SI" altLang="sl-SI" sz="2200" dirty="0">
                <a:solidFill>
                  <a:schemeClr val="accent2"/>
                </a:solidFill>
              </a:rPr>
              <a:t>  </a:t>
            </a:r>
            <a:r>
              <a:rPr lang="en-US" alt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dust</a:t>
            </a:r>
            <a:r>
              <a:rPr lang="en-US" altLang="sl-SI" sz="2200" dirty="0">
                <a:solidFill>
                  <a:schemeClr val="accent2"/>
                </a:solidFill>
              </a:rPr>
              <a:t> 	  </a:t>
            </a:r>
            <a:r>
              <a:rPr lang="sl-SI" altLang="sl-SI" sz="2200" dirty="0">
                <a:solidFill>
                  <a:schemeClr val="accent2"/>
                </a:solidFill>
              </a:rPr>
              <a:t>            </a:t>
            </a:r>
            <a:r>
              <a:rPr lang="en-US" altLang="sl-SI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Lightening rod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sl-SI" dirty="0">
                <a:solidFill>
                  <a:schemeClr val="accent2"/>
                </a:solidFill>
              </a:rPr>
              <a:t> </a:t>
            </a:r>
            <a:r>
              <a:rPr lang="en-US" altLang="sl-SI" sz="1800" dirty="0">
                <a:solidFill>
                  <a:schemeClr val="accent2"/>
                </a:solidFill>
              </a:rPr>
              <a:t>radon in drinking water </a:t>
            </a:r>
            <a:r>
              <a:rPr lang="sl-SI" altLang="sl-SI" sz="1800" dirty="0">
                <a:solidFill>
                  <a:schemeClr val="accent2"/>
                </a:solidFill>
              </a:rPr>
              <a:t>          TENORM                   </a:t>
            </a:r>
            <a:r>
              <a:rPr lang="sl-SI" altLang="sl-SI" sz="1800" dirty="0" err="1">
                <a:solidFill>
                  <a:schemeClr val="accent2"/>
                </a:solidFill>
              </a:rPr>
              <a:t>was</a:t>
            </a:r>
            <a:r>
              <a:rPr lang="en-US" altLang="sl-SI" sz="1800" dirty="0">
                <a:solidFill>
                  <a:schemeClr val="accent2"/>
                </a:solidFill>
              </a:rPr>
              <a:t> 40 </a:t>
            </a:r>
            <a:r>
              <a:rPr lang="en-US" altLang="sl-SI" sz="1800" dirty="0" err="1">
                <a:solidFill>
                  <a:schemeClr val="accent2"/>
                </a:solidFill>
              </a:rPr>
              <a:t>mSv</a:t>
            </a:r>
            <a:r>
              <a:rPr lang="en-US" altLang="sl-SI" sz="1800" dirty="0">
                <a:solidFill>
                  <a:schemeClr val="accent2"/>
                </a:solidFill>
              </a:rPr>
              <a:t>/h;</a:t>
            </a:r>
            <a:r>
              <a:rPr lang="sl-SI" altLang="sl-SI" sz="1800" dirty="0">
                <a:solidFill>
                  <a:schemeClr val="accent2"/>
                </a:solidFill>
              </a:rPr>
              <a:t> </a:t>
            </a:r>
            <a:r>
              <a:rPr lang="en-US" altLang="sl-SI" sz="1800" dirty="0">
                <a:solidFill>
                  <a:schemeClr val="accent2"/>
                </a:solidFill>
              </a:rPr>
              <a:t>aft</a:t>
            </a:r>
            <a:r>
              <a:rPr lang="sl-SI" altLang="sl-SI" sz="1800" dirty="0">
                <a:solidFill>
                  <a:schemeClr val="accent2"/>
                </a:solidFill>
              </a:rPr>
              <a:t>e</a:t>
            </a:r>
            <a:r>
              <a:rPr lang="en-US" altLang="sl-SI" sz="1800" dirty="0">
                <a:solidFill>
                  <a:schemeClr val="accent2"/>
                </a:solidFill>
              </a:rPr>
              <a:t>r 0,2</a:t>
            </a:r>
            <a:r>
              <a:rPr lang="sl-SI" altLang="sl-SI" sz="1800" dirty="0">
                <a:solidFill>
                  <a:schemeClr val="accent2"/>
                </a:solidFill>
              </a:rPr>
              <a:t> </a:t>
            </a:r>
            <a:r>
              <a:rPr lang="en-US" altLang="sl-SI" sz="1800" dirty="0" err="1">
                <a:solidFill>
                  <a:schemeClr val="accent2"/>
                </a:solidFill>
              </a:rPr>
              <a:t>mSv</a:t>
            </a:r>
            <a:r>
              <a:rPr lang="en-US" altLang="sl-SI" sz="1800" dirty="0">
                <a:solidFill>
                  <a:schemeClr val="accent2"/>
                </a:solidFill>
              </a:rPr>
              <a:t>/h</a:t>
            </a:r>
            <a:endParaRPr lang="sl-SI" altLang="sl-SI" sz="1800" dirty="0"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sl-SI" altLang="sl-SI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2F9B8BD-4484-4E9A-AF3C-1A3065D4B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7" t="28186" r="40216" b="37860"/>
          <a:stretch>
            <a:fillRect/>
          </a:stretch>
        </p:blipFill>
        <p:spPr>
          <a:xfrm>
            <a:off x="379145" y="3722075"/>
            <a:ext cx="2303462" cy="2519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FBF5CEF-FCBC-43E9-9DDA-BCB5BB6AF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4674" r="7690" b="13167"/>
          <a:stretch>
            <a:fillRect/>
          </a:stretch>
        </p:blipFill>
        <p:spPr bwMode="auto">
          <a:xfrm>
            <a:off x="2882239" y="3401481"/>
            <a:ext cx="2736304" cy="286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A3CA4234-5CFF-4040-9716-973FE1711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t="28207" r="38507" b="22374"/>
          <a:stretch>
            <a:fillRect/>
          </a:stretch>
        </p:blipFill>
        <p:spPr>
          <a:xfrm>
            <a:off x="6084166" y="3352484"/>
            <a:ext cx="2448271" cy="13770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5AC1844F-BE78-4F31-BE5B-8EB5F18E1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44037" r="25851" b="23286"/>
          <a:stretch>
            <a:fillRect/>
          </a:stretch>
        </p:blipFill>
        <p:spPr>
          <a:xfrm>
            <a:off x="5944695" y="4729517"/>
            <a:ext cx="2727215" cy="153392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5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D2EB2-2026-409A-B675-39A1CC4B523D}" type="slidenum">
              <a:rPr lang="sl-SI" altLang="sl-SI"/>
              <a:pPr/>
              <a:t>22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2656"/>
            <a:ext cx="8642350" cy="45719"/>
          </a:xfrm>
        </p:spPr>
        <p:txBody>
          <a:bodyPr/>
          <a:lstStyle/>
          <a:p>
            <a:endParaRPr lang="sl-SI" altLang="sl-SI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620688"/>
            <a:ext cx="8381181" cy="566390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  <a:r>
              <a:rPr lang="sl-SI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sl-SI" sz="700" dirty="0">
              <a:solidFill>
                <a:schemeClr val="accent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vi-VN" dirty="0">
                <a:solidFill>
                  <a:schemeClr val="accent2"/>
                </a:solidFill>
              </a:rPr>
              <a:t>Cám ơn vì sự quan tâm của bạn</a:t>
            </a:r>
            <a:r>
              <a:rPr lang="sl-SI" dirty="0">
                <a:solidFill>
                  <a:schemeClr val="accent2"/>
                </a:solidFill>
              </a:rPr>
              <a:t>!</a:t>
            </a:r>
            <a:endParaRPr lang="sq-AL" altLang="sl-SI" dirty="0">
              <a:solidFill>
                <a:schemeClr val="accent2"/>
              </a:solidFill>
            </a:endParaRPr>
          </a:p>
          <a:p>
            <a:endParaRPr lang="sl-SI" altLang="sl-SI" dirty="0"/>
          </a:p>
        </p:txBody>
      </p:sp>
      <p:pic>
        <p:nvPicPr>
          <p:cNvPr id="6" name="Picture 3" descr="Rezultat iskanja slik za bled">
            <a:extLst>
              <a:ext uri="{FF2B5EF4-FFF2-40B4-BE49-F238E27FC236}">
                <a16:creationId xmlns:a16="http://schemas.microsoft.com/office/drawing/2014/main" id="{901285C9-E025-4219-858A-F50EE4ED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597" y="1628800"/>
            <a:ext cx="5103380" cy="292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ezultat iskanja slik za vinarium">
            <a:extLst>
              <a:ext uri="{FF2B5EF4-FFF2-40B4-BE49-F238E27FC236}">
                <a16:creationId xmlns:a16="http://schemas.microsoft.com/office/drawing/2014/main" id="{6D048A38-3D1F-4092-B92D-BCBF5BF5E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1400175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7" name="Slika 6" descr="Rezultat iskanja slik za vinarium">
            <a:extLst>
              <a:ext uri="{FF2B5EF4-FFF2-40B4-BE49-F238E27FC236}">
                <a16:creationId xmlns:a16="http://schemas.microsoft.com/office/drawing/2014/main" id="{563AD268-BCE8-4699-A96F-465DBA5FA2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789040"/>
            <a:ext cx="3960439" cy="2423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9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D2EB2-2026-409A-B675-39A1CC4B523D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66132"/>
          </a:xfrm>
        </p:spPr>
        <p:txBody>
          <a:bodyPr/>
          <a:lstStyle/>
          <a:p>
            <a:r>
              <a:rPr lang="en-US" dirty="0"/>
              <a:t>Slovenia –</a:t>
            </a:r>
            <a:r>
              <a:rPr lang="sl-SI" dirty="0"/>
              <a:t> </a:t>
            </a:r>
            <a:r>
              <a:rPr lang="en-US" b="0" dirty="0"/>
              <a:t>country in the heart of Europe</a:t>
            </a:r>
            <a:endParaRPr lang="en-US" altLang="sl-SI" b="0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172498"/>
            <a:ext cx="7589093" cy="5112097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Centraleuropean Country</a:t>
            </a:r>
          </a:p>
          <a:p>
            <a:pPr>
              <a:spcBef>
                <a:spcPts val="450"/>
              </a:spcBef>
            </a:pPr>
            <a:r>
              <a:rPr lang="en-US" sz="2000" dirty="0">
                <a:solidFill>
                  <a:schemeClr val="accent2"/>
                </a:solidFill>
              </a:rPr>
              <a:t>EU Member since 2004</a:t>
            </a:r>
          </a:p>
          <a:p>
            <a:pPr fontAlgn="ctr">
              <a:spcBef>
                <a:spcPts val="450"/>
              </a:spcBef>
            </a:pPr>
            <a:r>
              <a:rPr lang="en-US" sz="2000" dirty="0">
                <a:solidFill>
                  <a:schemeClr val="accent2"/>
                </a:solidFill>
              </a:rPr>
              <a:t>Government Type: </a:t>
            </a:r>
            <a:endParaRPr lang="sl-SI" sz="2000" dirty="0">
              <a:solidFill>
                <a:schemeClr val="accent2"/>
              </a:solidFill>
            </a:endParaRPr>
          </a:p>
          <a:p>
            <a:pPr marL="0" indent="0" fontAlgn="ctr">
              <a:spcBef>
                <a:spcPts val="450"/>
              </a:spcBef>
              <a:buNone/>
            </a:pPr>
            <a:r>
              <a:rPr lang="sl-SI" sz="2000" dirty="0">
                <a:solidFill>
                  <a:schemeClr val="accent2"/>
                </a:solidFill>
              </a:rPr>
              <a:t>     </a:t>
            </a:r>
            <a:r>
              <a:rPr lang="en-US" sz="2000" dirty="0">
                <a:solidFill>
                  <a:schemeClr val="accent2"/>
                </a:solidFill>
              </a:rPr>
              <a:t>Parliamentary Republic</a:t>
            </a:r>
          </a:p>
          <a:p>
            <a:pPr fontAlgn="ctr">
              <a:spcBef>
                <a:spcPts val="450"/>
              </a:spcBef>
            </a:pPr>
            <a:r>
              <a:rPr lang="en-US" sz="2000" dirty="0">
                <a:solidFill>
                  <a:schemeClr val="accent2"/>
                </a:solidFill>
              </a:rPr>
              <a:t>Land Area: 20.151 km sq.</a:t>
            </a:r>
          </a:p>
          <a:p>
            <a:pPr fontAlgn="ctr">
              <a:spcBef>
                <a:spcPts val="450"/>
              </a:spcBef>
            </a:pPr>
            <a:r>
              <a:rPr lang="en-US" sz="2000" dirty="0">
                <a:solidFill>
                  <a:schemeClr val="accent2"/>
                </a:solidFill>
              </a:rPr>
              <a:t>Population: 2.066.000</a:t>
            </a:r>
          </a:p>
          <a:p>
            <a:pPr fontAlgn="ctr">
              <a:spcBef>
                <a:spcPts val="450"/>
              </a:spcBef>
            </a:pPr>
            <a:r>
              <a:rPr lang="en-US" sz="2000" dirty="0">
                <a:solidFill>
                  <a:schemeClr val="accent2"/>
                </a:solidFill>
              </a:rPr>
              <a:t>Capital: Ljubljana</a:t>
            </a:r>
            <a:r>
              <a:rPr lang="sl-SI" sz="2000" dirty="0">
                <a:solidFill>
                  <a:schemeClr val="accent2"/>
                </a:solidFill>
              </a:rPr>
              <a:t>-</a:t>
            </a:r>
            <a:r>
              <a:rPr lang="en-US" sz="2000" dirty="0">
                <a:solidFill>
                  <a:schemeClr val="accent2"/>
                </a:solidFill>
              </a:rPr>
              <a:t>300.000</a:t>
            </a:r>
          </a:p>
          <a:p>
            <a:endParaRPr lang="sl-SI" altLang="sl-SI" dirty="0"/>
          </a:p>
        </p:txBody>
      </p:sp>
      <p:pic>
        <p:nvPicPr>
          <p:cNvPr id="6" name="Picture 2" descr="Rezultat iskanja slik za SLOVENIA MAP">
            <a:extLst>
              <a:ext uri="{FF2B5EF4-FFF2-40B4-BE49-F238E27FC236}">
                <a16:creationId xmlns:a16="http://schemas.microsoft.com/office/drawing/2014/main" id="{E2620B7C-6803-450E-9531-EBACF483B1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21" y="960797"/>
            <a:ext cx="4225641" cy="30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p showing the location of Slovenia">
            <a:extLst>
              <a:ext uri="{FF2B5EF4-FFF2-40B4-BE49-F238E27FC236}">
                <a16:creationId xmlns:a16="http://schemas.microsoft.com/office/drawing/2014/main" id="{E5B4F88A-4A1E-46DD-8360-D7AB5CA4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84" y="4100241"/>
            <a:ext cx="3312368" cy="21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28FB325-F2C5-4D21-BAD5-4E9CBC5A6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2" y="4365104"/>
            <a:ext cx="2824328" cy="183886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4571451-3634-42C8-83BC-5A668145E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90" y="4460890"/>
            <a:ext cx="2619375" cy="1743075"/>
          </a:xfrm>
          <a:prstGeom prst="rect">
            <a:avLst/>
          </a:prstGeom>
        </p:spPr>
      </p:pic>
      <p:pic>
        <p:nvPicPr>
          <p:cNvPr id="10" name="Slika 9" descr="Flag of Slovenia">
            <a:extLst>
              <a:ext uri="{FF2B5EF4-FFF2-40B4-BE49-F238E27FC236}">
                <a16:creationId xmlns:a16="http://schemas.microsoft.com/office/drawing/2014/main" id="{333E7298-BE2D-42CC-886C-7712F93DBFE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84" y="5561655"/>
            <a:ext cx="1229995" cy="716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995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62280-B249-4D31-96F4-9BEE7F9AB7F1}" type="slidenum">
              <a:rPr lang="sl-SI" altLang="sl-SI"/>
              <a:pPr/>
              <a:t>4</a:t>
            </a:fld>
            <a:endParaRPr lang="sl-SI" altLang="sl-SI"/>
          </a:p>
        </p:txBody>
      </p:sp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/>
              <a:t>But </a:t>
            </a:r>
            <a:r>
              <a:rPr lang="en-US" altLang="sl-SI" dirty="0"/>
              <a:t>Slovenia</a:t>
            </a:r>
            <a:r>
              <a:rPr lang="sl-SI" altLang="sl-SI" dirty="0"/>
              <a:t> is:</a:t>
            </a:r>
            <a:endParaRPr lang="en-US" altLang="sl-SI" dirty="0"/>
          </a:p>
        </p:txBody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altLang="sl-SI" sz="2800" dirty="0">
                <a:solidFill>
                  <a:schemeClr val="accent2"/>
                </a:solidFill>
              </a:rPr>
              <a:t>… </a:t>
            </a:r>
            <a:r>
              <a:rPr lang="en-US" altLang="sl-SI" sz="2800" dirty="0">
                <a:solidFill>
                  <a:schemeClr val="accent2"/>
                </a:solidFill>
              </a:rPr>
              <a:t>The smallest nuclear country…</a:t>
            </a:r>
          </a:p>
          <a:p>
            <a:pPr algn="just">
              <a:buFontTx/>
              <a:buNone/>
            </a:pPr>
            <a:endParaRPr lang="en-US" altLang="sl-SI" sz="2800" dirty="0">
              <a:solidFill>
                <a:schemeClr val="accent2"/>
              </a:solidFill>
            </a:endParaRPr>
          </a:p>
          <a:p>
            <a:pPr algn="just">
              <a:buFontTx/>
              <a:buNone/>
            </a:pPr>
            <a:r>
              <a:rPr lang="en-US" altLang="sl-SI" sz="2800" dirty="0">
                <a:solidFill>
                  <a:schemeClr val="accent2"/>
                </a:solidFill>
              </a:rPr>
              <a:t>… We have everything the big country has …</a:t>
            </a:r>
          </a:p>
          <a:p>
            <a:pPr algn="ctr">
              <a:buFontTx/>
              <a:buNone/>
            </a:pPr>
            <a:endParaRPr lang="en-US" altLang="sl-SI" sz="2800" dirty="0">
              <a:solidFill>
                <a:schemeClr val="accent2"/>
              </a:solidFill>
            </a:endParaRPr>
          </a:p>
          <a:p>
            <a:pPr algn="just">
              <a:buFontTx/>
              <a:buNone/>
            </a:pPr>
            <a:r>
              <a:rPr lang="en-US" altLang="sl-SI" sz="2800" dirty="0">
                <a:solidFill>
                  <a:schemeClr val="accent2"/>
                </a:solidFill>
              </a:rPr>
              <a:t>… And we have to manage it with less resources…</a:t>
            </a:r>
          </a:p>
          <a:p>
            <a:pPr algn="just">
              <a:buFontTx/>
              <a:buNone/>
            </a:pPr>
            <a:endParaRPr lang="en-US" altLang="sl-SI" sz="2800" dirty="0">
              <a:solidFill>
                <a:schemeClr val="accent2"/>
              </a:solidFill>
            </a:endParaRPr>
          </a:p>
          <a:p>
            <a:pPr algn="just">
              <a:buFontTx/>
              <a:buNone/>
            </a:pPr>
            <a:r>
              <a:rPr lang="en-US" altLang="sl-SI" sz="2800" dirty="0">
                <a:solidFill>
                  <a:schemeClr val="accent2"/>
                </a:solidFill>
              </a:rPr>
              <a:t>…To reach our main goal: </a:t>
            </a:r>
            <a:r>
              <a:rPr lang="sl-SI" altLang="sl-SI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en-US" altLang="sl-SI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prevent unnecessary radiation of personnel and population!</a:t>
            </a:r>
            <a:r>
              <a:rPr lang="sl-SI" altLang="sl-SI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en-US" altLang="sl-SI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endParaRPr lang="sl-SI" altLang="sl-SI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0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22B6CC-6256-4C43-A725-F355ECC2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in Slovenia</a:t>
            </a: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FDF865A-62BE-4685-9BFF-20F68EC12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EA6C1-36FF-4D13-BCF0-29B3D16A156A}" type="slidenum">
              <a:rPr lang="sl-SI" altLang="sl-SI" smtClean="0"/>
              <a:pPr/>
              <a:t>5</a:t>
            </a:fld>
            <a:endParaRPr lang="sl-SI" altLang="sl-SI"/>
          </a:p>
        </p:txBody>
      </p:sp>
      <p:sp>
        <p:nvSpPr>
          <p:cNvPr id="140" name="Rectangle 18">
            <a:extLst>
              <a:ext uri="{FF2B5EF4-FFF2-40B4-BE49-F238E27FC236}">
                <a16:creationId xmlns:a16="http://schemas.microsoft.com/office/drawing/2014/main" id="{6F9EA49D-D35D-4CAF-9D14-ED61D1A06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024" y="2773516"/>
            <a:ext cx="9749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100" b="0" dirty="0">
                <a:solidFill>
                  <a:srgbClr val="000000"/>
                </a:solidFill>
                <a:latin typeface="Microsoft Sans Serif" panose="020B0604020202020204" pitchFamily="34" charset="0"/>
              </a:rPr>
              <a:t>IRRADIATOR</a:t>
            </a:r>
            <a:endParaRPr lang="sl-SI" altLang="sl-SI" sz="1100" b="0" dirty="0">
              <a:latin typeface="Times New Roman" panose="02020603050405020304" pitchFamily="18" charset="0"/>
            </a:endParaRPr>
          </a:p>
        </p:txBody>
      </p:sp>
      <p:sp>
        <p:nvSpPr>
          <p:cNvPr id="141" name="Freeform 26">
            <a:extLst>
              <a:ext uri="{FF2B5EF4-FFF2-40B4-BE49-F238E27FC236}">
                <a16:creationId xmlns:a16="http://schemas.microsoft.com/office/drawing/2014/main" id="{A475E94B-7E15-4D2B-9E94-8C77E4619182}"/>
              </a:ext>
            </a:extLst>
          </p:cNvPr>
          <p:cNvSpPr>
            <a:spLocks/>
          </p:cNvSpPr>
          <p:nvPr/>
        </p:nvSpPr>
        <p:spPr bwMode="auto">
          <a:xfrm>
            <a:off x="3076003" y="2991462"/>
            <a:ext cx="84137" cy="85725"/>
          </a:xfrm>
          <a:custGeom>
            <a:avLst/>
            <a:gdLst>
              <a:gd name="T0" fmla="*/ 53 w 214"/>
              <a:gd name="T1" fmla="*/ 24 h 216"/>
              <a:gd name="T2" fmla="*/ 52 w 214"/>
              <a:gd name="T3" fmla="*/ 20 h 216"/>
              <a:gd name="T4" fmla="*/ 51 w 214"/>
              <a:gd name="T5" fmla="*/ 16 h 216"/>
              <a:gd name="T6" fmla="*/ 49 w 214"/>
              <a:gd name="T7" fmla="*/ 13 h 216"/>
              <a:gd name="T8" fmla="*/ 47 w 214"/>
              <a:gd name="T9" fmla="*/ 9 h 216"/>
              <a:gd name="T10" fmla="*/ 44 w 214"/>
              <a:gd name="T11" fmla="*/ 7 h 216"/>
              <a:gd name="T12" fmla="*/ 40 w 214"/>
              <a:gd name="T13" fmla="*/ 4 h 216"/>
              <a:gd name="T14" fmla="*/ 37 w 214"/>
              <a:gd name="T15" fmla="*/ 2 h 216"/>
              <a:gd name="T16" fmla="*/ 33 w 214"/>
              <a:gd name="T17" fmla="*/ 1 h 216"/>
              <a:gd name="T18" fmla="*/ 29 w 214"/>
              <a:gd name="T19" fmla="*/ 0 h 216"/>
              <a:gd name="T20" fmla="*/ 27 w 214"/>
              <a:gd name="T21" fmla="*/ 0 h 216"/>
              <a:gd name="T22" fmla="*/ 23 w 214"/>
              <a:gd name="T23" fmla="*/ 0 h 216"/>
              <a:gd name="T24" fmla="*/ 19 w 214"/>
              <a:gd name="T25" fmla="*/ 1 h 216"/>
              <a:gd name="T26" fmla="*/ 15 w 214"/>
              <a:gd name="T27" fmla="*/ 3 h 216"/>
              <a:gd name="T28" fmla="*/ 11 w 214"/>
              <a:gd name="T29" fmla="*/ 5 h 216"/>
              <a:gd name="T30" fmla="*/ 8 w 214"/>
              <a:gd name="T31" fmla="*/ 8 h 216"/>
              <a:gd name="T32" fmla="*/ 5 w 214"/>
              <a:gd name="T33" fmla="*/ 10 h 216"/>
              <a:gd name="T34" fmla="*/ 3 w 214"/>
              <a:gd name="T35" fmla="*/ 14 h 216"/>
              <a:gd name="T36" fmla="*/ 2 w 214"/>
              <a:gd name="T37" fmla="*/ 18 h 216"/>
              <a:gd name="T38" fmla="*/ 1 w 214"/>
              <a:gd name="T39" fmla="*/ 22 h 216"/>
              <a:gd name="T40" fmla="*/ 0 w 214"/>
              <a:gd name="T41" fmla="*/ 26 h 216"/>
              <a:gd name="T42" fmla="*/ 0 w 214"/>
              <a:gd name="T43" fmla="*/ 28 h 216"/>
              <a:gd name="T44" fmla="*/ 1 w 214"/>
              <a:gd name="T45" fmla="*/ 33 h 216"/>
              <a:gd name="T46" fmla="*/ 2 w 214"/>
              <a:gd name="T47" fmla="*/ 36 h 216"/>
              <a:gd name="T48" fmla="*/ 3 w 214"/>
              <a:gd name="T49" fmla="*/ 40 h 216"/>
              <a:gd name="T50" fmla="*/ 5 w 214"/>
              <a:gd name="T51" fmla="*/ 44 h 216"/>
              <a:gd name="T52" fmla="*/ 8 w 214"/>
              <a:gd name="T53" fmla="*/ 47 h 216"/>
              <a:gd name="T54" fmla="*/ 11 w 214"/>
              <a:gd name="T55" fmla="*/ 49 h 216"/>
              <a:gd name="T56" fmla="*/ 15 w 214"/>
              <a:gd name="T57" fmla="*/ 51 h 216"/>
              <a:gd name="T58" fmla="*/ 19 w 214"/>
              <a:gd name="T59" fmla="*/ 53 h 216"/>
              <a:gd name="T60" fmla="*/ 23 w 214"/>
              <a:gd name="T61" fmla="*/ 54 h 216"/>
              <a:gd name="T62" fmla="*/ 27 w 214"/>
              <a:gd name="T63" fmla="*/ 54 h 216"/>
              <a:gd name="T64" fmla="*/ 29 w 214"/>
              <a:gd name="T65" fmla="*/ 54 h 216"/>
              <a:gd name="T66" fmla="*/ 33 w 214"/>
              <a:gd name="T67" fmla="*/ 53 h 216"/>
              <a:gd name="T68" fmla="*/ 37 w 214"/>
              <a:gd name="T69" fmla="*/ 52 h 216"/>
              <a:gd name="T70" fmla="*/ 40 w 214"/>
              <a:gd name="T71" fmla="*/ 50 h 216"/>
              <a:gd name="T72" fmla="*/ 44 w 214"/>
              <a:gd name="T73" fmla="*/ 48 h 216"/>
              <a:gd name="T74" fmla="*/ 47 w 214"/>
              <a:gd name="T75" fmla="*/ 45 h 216"/>
              <a:gd name="T76" fmla="*/ 49 w 214"/>
              <a:gd name="T77" fmla="*/ 41 h 216"/>
              <a:gd name="T78" fmla="*/ 51 w 214"/>
              <a:gd name="T79" fmla="*/ 38 h 216"/>
              <a:gd name="T80" fmla="*/ 52 w 214"/>
              <a:gd name="T81" fmla="*/ 34 h 216"/>
              <a:gd name="T82" fmla="*/ 53 w 214"/>
              <a:gd name="T83" fmla="*/ 30 h 2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14" h="216">
                <a:moveTo>
                  <a:pt x="214" y="108"/>
                </a:moveTo>
                <a:lnTo>
                  <a:pt x="214" y="103"/>
                </a:lnTo>
                <a:lnTo>
                  <a:pt x="214" y="97"/>
                </a:lnTo>
                <a:lnTo>
                  <a:pt x="212" y="91"/>
                </a:lnTo>
                <a:lnTo>
                  <a:pt x="211" y="86"/>
                </a:lnTo>
                <a:lnTo>
                  <a:pt x="210" y="80"/>
                </a:lnTo>
                <a:lnTo>
                  <a:pt x="209" y="75"/>
                </a:lnTo>
                <a:lnTo>
                  <a:pt x="207" y="70"/>
                </a:lnTo>
                <a:lnTo>
                  <a:pt x="205" y="65"/>
                </a:lnTo>
                <a:lnTo>
                  <a:pt x="203" y="60"/>
                </a:lnTo>
                <a:lnTo>
                  <a:pt x="201" y="56"/>
                </a:lnTo>
                <a:lnTo>
                  <a:pt x="198" y="50"/>
                </a:lnTo>
                <a:lnTo>
                  <a:pt x="194" y="47"/>
                </a:lnTo>
                <a:lnTo>
                  <a:pt x="192" y="41"/>
                </a:lnTo>
                <a:lnTo>
                  <a:pt x="188" y="37"/>
                </a:lnTo>
                <a:lnTo>
                  <a:pt x="184" y="33"/>
                </a:lnTo>
                <a:lnTo>
                  <a:pt x="180" y="30"/>
                </a:lnTo>
                <a:lnTo>
                  <a:pt x="176" y="26"/>
                </a:lnTo>
                <a:lnTo>
                  <a:pt x="172" y="22"/>
                </a:lnTo>
                <a:lnTo>
                  <a:pt x="168" y="19"/>
                </a:lnTo>
                <a:lnTo>
                  <a:pt x="163" y="17"/>
                </a:lnTo>
                <a:lnTo>
                  <a:pt x="159" y="13"/>
                </a:lnTo>
                <a:lnTo>
                  <a:pt x="154" y="10"/>
                </a:lnTo>
                <a:lnTo>
                  <a:pt x="149" y="9"/>
                </a:lnTo>
                <a:lnTo>
                  <a:pt x="143" y="6"/>
                </a:lnTo>
                <a:lnTo>
                  <a:pt x="140" y="5"/>
                </a:lnTo>
                <a:lnTo>
                  <a:pt x="134" y="4"/>
                </a:lnTo>
                <a:lnTo>
                  <a:pt x="129" y="2"/>
                </a:lnTo>
                <a:lnTo>
                  <a:pt x="123" y="1"/>
                </a:lnTo>
                <a:lnTo>
                  <a:pt x="117" y="0"/>
                </a:lnTo>
                <a:lnTo>
                  <a:pt x="112" y="0"/>
                </a:lnTo>
                <a:lnTo>
                  <a:pt x="107" y="0"/>
                </a:lnTo>
                <a:lnTo>
                  <a:pt x="102" y="0"/>
                </a:lnTo>
                <a:lnTo>
                  <a:pt x="97" y="0"/>
                </a:lnTo>
                <a:lnTo>
                  <a:pt x="91" y="1"/>
                </a:lnTo>
                <a:lnTo>
                  <a:pt x="85" y="2"/>
                </a:lnTo>
                <a:lnTo>
                  <a:pt x="80" y="4"/>
                </a:lnTo>
                <a:lnTo>
                  <a:pt x="75" y="5"/>
                </a:lnTo>
                <a:lnTo>
                  <a:pt x="71" y="6"/>
                </a:lnTo>
                <a:lnTo>
                  <a:pt x="65" y="9"/>
                </a:lnTo>
                <a:lnTo>
                  <a:pt x="60" y="10"/>
                </a:lnTo>
                <a:lnTo>
                  <a:pt x="55" y="13"/>
                </a:lnTo>
                <a:lnTo>
                  <a:pt x="51" y="17"/>
                </a:lnTo>
                <a:lnTo>
                  <a:pt x="46" y="19"/>
                </a:lnTo>
                <a:lnTo>
                  <a:pt x="42" y="22"/>
                </a:lnTo>
                <a:lnTo>
                  <a:pt x="38" y="26"/>
                </a:lnTo>
                <a:lnTo>
                  <a:pt x="34" y="30"/>
                </a:lnTo>
                <a:lnTo>
                  <a:pt x="30" y="33"/>
                </a:lnTo>
                <a:lnTo>
                  <a:pt x="26" y="37"/>
                </a:lnTo>
                <a:lnTo>
                  <a:pt x="22" y="41"/>
                </a:lnTo>
                <a:lnTo>
                  <a:pt x="20" y="47"/>
                </a:lnTo>
                <a:lnTo>
                  <a:pt x="16" y="50"/>
                </a:lnTo>
                <a:lnTo>
                  <a:pt x="13" y="56"/>
                </a:lnTo>
                <a:lnTo>
                  <a:pt x="11" y="60"/>
                </a:lnTo>
                <a:lnTo>
                  <a:pt x="9" y="65"/>
                </a:lnTo>
                <a:lnTo>
                  <a:pt x="7" y="70"/>
                </a:lnTo>
                <a:lnTo>
                  <a:pt x="6" y="75"/>
                </a:lnTo>
                <a:lnTo>
                  <a:pt x="4" y="80"/>
                </a:lnTo>
                <a:lnTo>
                  <a:pt x="3" y="86"/>
                </a:lnTo>
                <a:lnTo>
                  <a:pt x="2" y="91"/>
                </a:lnTo>
                <a:lnTo>
                  <a:pt x="0" y="97"/>
                </a:lnTo>
                <a:lnTo>
                  <a:pt x="0" y="103"/>
                </a:lnTo>
                <a:lnTo>
                  <a:pt x="0" y="108"/>
                </a:lnTo>
                <a:lnTo>
                  <a:pt x="0" y="113"/>
                </a:lnTo>
                <a:lnTo>
                  <a:pt x="0" y="118"/>
                </a:lnTo>
                <a:lnTo>
                  <a:pt x="2" y="125"/>
                </a:lnTo>
                <a:lnTo>
                  <a:pt x="3" y="130"/>
                </a:lnTo>
                <a:lnTo>
                  <a:pt x="4" y="135"/>
                </a:lnTo>
                <a:lnTo>
                  <a:pt x="6" y="140"/>
                </a:lnTo>
                <a:lnTo>
                  <a:pt x="7" y="145"/>
                </a:lnTo>
                <a:lnTo>
                  <a:pt x="9" y="151"/>
                </a:lnTo>
                <a:lnTo>
                  <a:pt x="11" y="156"/>
                </a:lnTo>
                <a:lnTo>
                  <a:pt x="13" y="160"/>
                </a:lnTo>
                <a:lnTo>
                  <a:pt x="16" y="165"/>
                </a:lnTo>
                <a:lnTo>
                  <a:pt x="20" y="169"/>
                </a:lnTo>
                <a:lnTo>
                  <a:pt x="22" y="174"/>
                </a:lnTo>
                <a:lnTo>
                  <a:pt x="26" y="178"/>
                </a:lnTo>
                <a:lnTo>
                  <a:pt x="30" y="182"/>
                </a:lnTo>
                <a:lnTo>
                  <a:pt x="34" y="186"/>
                </a:lnTo>
                <a:lnTo>
                  <a:pt x="38" y="190"/>
                </a:lnTo>
                <a:lnTo>
                  <a:pt x="42" y="194"/>
                </a:lnTo>
                <a:lnTo>
                  <a:pt x="46" y="196"/>
                </a:lnTo>
                <a:lnTo>
                  <a:pt x="51" y="199"/>
                </a:lnTo>
                <a:lnTo>
                  <a:pt x="55" y="203"/>
                </a:lnTo>
                <a:lnTo>
                  <a:pt x="60" y="205"/>
                </a:lnTo>
                <a:lnTo>
                  <a:pt x="65" y="207"/>
                </a:lnTo>
                <a:lnTo>
                  <a:pt x="71" y="209"/>
                </a:lnTo>
                <a:lnTo>
                  <a:pt x="75" y="211"/>
                </a:lnTo>
                <a:lnTo>
                  <a:pt x="80" y="212"/>
                </a:lnTo>
                <a:lnTo>
                  <a:pt x="85" y="213"/>
                </a:lnTo>
                <a:lnTo>
                  <a:pt x="91" y="215"/>
                </a:lnTo>
                <a:lnTo>
                  <a:pt x="97" y="216"/>
                </a:lnTo>
                <a:lnTo>
                  <a:pt x="102" y="216"/>
                </a:lnTo>
                <a:lnTo>
                  <a:pt x="107" y="216"/>
                </a:lnTo>
                <a:lnTo>
                  <a:pt x="112" y="216"/>
                </a:lnTo>
                <a:lnTo>
                  <a:pt x="117" y="216"/>
                </a:lnTo>
                <a:lnTo>
                  <a:pt x="123" y="215"/>
                </a:lnTo>
                <a:lnTo>
                  <a:pt x="129" y="213"/>
                </a:lnTo>
                <a:lnTo>
                  <a:pt x="134" y="212"/>
                </a:lnTo>
                <a:lnTo>
                  <a:pt x="140" y="211"/>
                </a:lnTo>
                <a:lnTo>
                  <a:pt x="143" y="209"/>
                </a:lnTo>
                <a:lnTo>
                  <a:pt x="149" y="207"/>
                </a:lnTo>
                <a:lnTo>
                  <a:pt x="154" y="205"/>
                </a:lnTo>
                <a:lnTo>
                  <a:pt x="159" y="203"/>
                </a:lnTo>
                <a:lnTo>
                  <a:pt x="163" y="199"/>
                </a:lnTo>
                <a:lnTo>
                  <a:pt x="168" y="196"/>
                </a:lnTo>
                <a:lnTo>
                  <a:pt x="172" y="194"/>
                </a:lnTo>
                <a:lnTo>
                  <a:pt x="176" y="190"/>
                </a:lnTo>
                <a:lnTo>
                  <a:pt x="180" y="186"/>
                </a:lnTo>
                <a:lnTo>
                  <a:pt x="184" y="182"/>
                </a:lnTo>
                <a:lnTo>
                  <a:pt x="188" y="178"/>
                </a:lnTo>
                <a:lnTo>
                  <a:pt x="192" y="174"/>
                </a:lnTo>
                <a:lnTo>
                  <a:pt x="194" y="169"/>
                </a:lnTo>
                <a:lnTo>
                  <a:pt x="198" y="165"/>
                </a:lnTo>
                <a:lnTo>
                  <a:pt x="201" y="160"/>
                </a:lnTo>
                <a:lnTo>
                  <a:pt x="203" y="156"/>
                </a:lnTo>
                <a:lnTo>
                  <a:pt x="205" y="151"/>
                </a:lnTo>
                <a:lnTo>
                  <a:pt x="207" y="145"/>
                </a:lnTo>
                <a:lnTo>
                  <a:pt x="209" y="140"/>
                </a:lnTo>
                <a:lnTo>
                  <a:pt x="210" y="135"/>
                </a:lnTo>
                <a:lnTo>
                  <a:pt x="211" y="130"/>
                </a:lnTo>
                <a:lnTo>
                  <a:pt x="212" y="125"/>
                </a:lnTo>
                <a:lnTo>
                  <a:pt x="214" y="118"/>
                </a:lnTo>
                <a:lnTo>
                  <a:pt x="214" y="113"/>
                </a:lnTo>
                <a:lnTo>
                  <a:pt x="214" y="10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grpSp>
        <p:nvGrpSpPr>
          <p:cNvPr id="34" name="Group 5">
            <a:extLst>
              <a:ext uri="{FF2B5EF4-FFF2-40B4-BE49-F238E27FC236}">
                <a16:creationId xmlns:a16="http://schemas.microsoft.com/office/drawing/2014/main" id="{9BD08CF2-0912-4F32-B0A4-26D9024F280D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815975"/>
            <a:ext cx="8078787" cy="4989289"/>
            <a:chOff x="573" y="880"/>
            <a:chExt cx="5089" cy="3200"/>
          </a:xfrm>
        </p:grpSpPr>
        <p:sp>
          <p:nvSpPr>
            <p:cNvPr id="35" name="AutoShape 6">
              <a:extLst>
                <a:ext uri="{FF2B5EF4-FFF2-40B4-BE49-F238E27FC236}">
                  <a16:creationId xmlns:a16="http://schemas.microsoft.com/office/drawing/2014/main" id="{28327606-FC2C-469B-A9C5-4E177325CA6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76" y="880"/>
              <a:ext cx="5086" cy="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id="{3FE3CF06-57E0-43A3-81EB-97B9A5535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" y="880"/>
              <a:ext cx="5079" cy="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8">
              <a:extLst>
                <a:ext uri="{FF2B5EF4-FFF2-40B4-BE49-F238E27FC236}">
                  <a16:creationId xmlns:a16="http://schemas.microsoft.com/office/drawing/2014/main" id="{A304A9F8-E4C9-49B3-9117-63B07019D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" y="880"/>
              <a:ext cx="5079" cy="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9">
              <a:extLst>
                <a:ext uri="{FF2B5EF4-FFF2-40B4-BE49-F238E27FC236}">
                  <a16:creationId xmlns:a16="http://schemas.microsoft.com/office/drawing/2014/main" id="{08020047-9F30-495F-B1C2-B1C02B4F2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4" y="1259"/>
              <a:ext cx="32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Austria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10">
              <a:extLst>
                <a:ext uri="{FF2B5EF4-FFF2-40B4-BE49-F238E27FC236}">
                  <a16:creationId xmlns:a16="http://schemas.microsoft.com/office/drawing/2014/main" id="{36C18A71-5E61-481E-B51E-5CB9DB59D7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40" y="2555"/>
              <a:ext cx="19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Italy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0" name="Rectangle 11">
              <a:extLst>
                <a:ext uri="{FF2B5EF4-FFF2-40B4-BE49-F238E27FC236}">
                  <a16:creationId xmlns:a16="http://schemas.microsoft.com/office/drawing/2014/main" id="{F01F0D52-AF13-4DEC-8E57-C9A2C275C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" y="2956"/>
              <a:ext cx="33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Croatia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1573076D-CD2F-4CD7-9BE2-B988C0AE31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86" y="1073"/>
              <a:ext cx="39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Hungary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2" name="Rectangle 13">
              <a:extLst>
                <a:ext uri="{FF2B5EF4-FFF2-40B4-BE49-F238E27FC236}">
                  <a16:creationId xmlns:a16="http://schemas.microsoft.com/office/drawing/2014/main" id="{73F5D505-231C-4405-9343-07DA896CD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439"/>
              <a:ext cx="29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Krško 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3" name="Rectangle 14">
              <a:extLst>
                <a:ext uri="{FF2B5EF4-FFF2-40B4-BE49-F238E27FC236}">
                  <a16:creationId xmlns:a16="http://schemas.microsoft.com/office/drawing/2014/main" id="{92983E97-82C4-47D2-ACD6-793FCA8AF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2556"/>
              <a:ext cx="37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nuclear 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7274B24A-C403-47FF-850E-FE0CAE3A0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3" y="2674"/>
              <a:ext cx="54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power-plant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EEDE74FF-7507-4D06-A3C2-69006E310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8" y="2362"/>
              <a:ext cx="53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Žirovski vrh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6" name="Rectangle 17">
              <a:extLst>
                <a:ext uri="{FF2B5EF4-FFF2-40B4-BE49-F238E27FC236}">
                  <a16:creationId xmlns:a16="http://schemas.microsoft.com/office/drawing/2014/main" id="{9840139F-38ED-4D22-AC5C-7E101E324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" y="2479"/>
              <a:ext cx="63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uranium mine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7" name="Rectangle 18">
              <a:extLst>
                <a:ext uri="{FF2B5EF4-FFF2-40B4-BE49-F238E27FC236}">
                  <a16:creationId xmlns:a16="http://schemas.microsoft.com/office/drawing/2014/main" id="{6DDE8CFC-9D0F-4F5D-8ED5-612332E0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366"/>
              <a:ext cx="44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 dirty="0" err="1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Research</a:t>
              </a:r>
              <a:endParaRPr lang="sl-SI" altLang="sl-SI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Rectangle 19">
              <a:extLst>
                <a:ext uri="{FF2B5EF4-FFF2-40B4-BE49-F238E27FC236}">
                  <a16:creationId xmlns:a16="http://schemas.microsoft.com/office/drawing/2014/main" id="{1BF74EA7-5798-4C1F-BB63-8A3A1FA21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457"/>
              <a:ext cx="32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reactor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20">
              <a:extLst>
                <a:ext uri="{FF2B5EF4-FFF2-40B4-BE49-F238E27FC236}">
                  <a16:creationId xmlns:a16="http://schemas.microsoft.com/office/drawing/2014/main" id="{B49002C6-5C61-4B6F-BA2B-42D25B4A4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" y="2620"/>
              <a:ext cx="70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Central interim 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50" name="Rectangle 21">
              <a:extLst>
                <a:ext uri="{FF2B5EF4-FFF2-40B4-BE49-F238E27FC236}">
                  <a16:creationId xmlns:a16="http://schemas.microsoft.com/office/drawing/2014/main" id="{A4F63B87-1404-49C1-B0C5-4131174F5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37"/>
              <a:ext cx="49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storage for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51" name="Rectangle 22">
              <a:extLst>
                <a:ext uri="{FF2B5EF4-FFF2-40B4-BE49-F238E27FC236}">
                  <a16:creationId xmlns:a16="http://schemas.microsoft.com/office/drawing/2014/main" id="{A1D444D7-1432-436A-B805-2BF2EF6E9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" y="2855"/>
              <a:ext cx="80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 b="0" dirty="0" err="1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radioactive</a:t>
              </a:r>
              <a:r>
                <a:rPr lang="sl-SI" altLang="sl-SI" sz="1300" b="0" dirty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 </a:t>
              </a:r>
              <a:r>
                <a:rPr lang="sl-SI" altLang="sl-SI" sz="1300" b="0" dirty="0" err="1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waste</a:t>
              </a:r>
              <a:endParaRPr lang="sl-SI" altLang="sl-SI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74BCB90-24A1-4D73-BF21-418B099D2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" y="2612"/>
              <a:ext cx="135" cy="135"/>
            </a:xfrm>
            <a:custGeom>
              <a:avLst/>
              <a:gdLst>
                <a:gd name="T0" fmla="*/ 134 w 539"/>
                <a:gd name="T1" fmla="*/ 61 h 539"/>
                <a:gd name="T2" fmla="*/ 133 w 539"/>
                <a:gd name="T3" fmla="*/ 51 h 539"/>
                <a:gd name="T4" fmla="*/ 129 w 539"/>
                <a:gd name="T5" fmla="*/ 41 h 539"/>
                <a:gd name="T6" fmla="*/ 125 w 539"/>
                <a:gd name="T7" fmla="*/ 32 h 539"/>
                <a:gd name="T8" fmla="*/ 119 w 539"/>
                <a:gd name="T9" fmla="*/ 24 h 539"/>
                <a:gd name="T10" fmla="*/ 111 w 539"/>
                <a:gd name="T11" fmla="*/ 16 h 539"/>
                <a:gd name="T12" fmla="*/ 103 w 539"/>
                <a:gd name="T13" fmla="*/ 10 h 539"/>
                <a:gd name="T14" fmla="*/ 94 w 539"/>
                <a:gd name="T15" fmla="*/ 6 h 539"/>
                <a:gd name="T16" fmla="*/ 84 w 539"/>
                <a:gd name="T17" fmla="*/ 2 h 539"/>
                <a:gd name="T18" fmla="*/ 74 w 539"/>
                <a:gd name="T19" fmla="*/ 0 h 539"/>
                <a:gd name="T20" fmla="*/ 67 w 539"/>
                <a:gd name="T21" fmla="*/ 0 h 539"/>
                <a:gd name="T22" fmla="*/ 57 w 539"/>
                <a:gd name="T23" fmla="*/ 1 h 539"/>
                <a:gd name="T24" fmla="*/ 47 w 539"/>
                <a:gd name="T25" fmla="*/ 3 h 539"/>
                <a:gd name="T26" fmla="*/ 38 w 539"/>
                <a:gd name="T27" fmla="*/ 7 h 539"/>
                <a:gd name="T28" fmla="*/ 29 w 539"/>
                <a:gd name="T29" fmla="*/ 12 h 539"/>
                <a:gd name="T30" fmla="*/ 21 w 539"/>
                <a:gd name="T31" fmla="*/ 19 h 539"/>
                <a:gd name="T32" fmla="*/ 14 w 539"/>
                <a:gd name="T33" fmla="*/ 26 h 539"/>
                <a:gd name="T34" fmla="*/ 9 w 539"/>
                <a:gd name="T35" fmla="*/ 35 h 539"/>
                <a:gd name="T36" fmla="*/ 4 w 539"/>
                <a:gd name="T37" fmla="*/ 44 h 539"/>
                <a:gd name="T38" fmla="*/ 1 w 539"/>
                <a:gd name="T39" fmla="*/ 54 h 539"/>
                <a:gd name="T40" fmla="*/ 0 w 539"/>
                <a:gd name="T41" fmla="*/ 64 h 539"/>
                <a:gd name="T42" fmla="*/ 0 w 539"/>
                <a:gd name="T43" fmla="*/ 71 h 539"/>
                <a:gd name="T44" fmla="*/ 1 w 539"/>
                <a:gd name="T45" fmla="*/ 81 h 539"/>
                <a:gd name="T46" fmla="*/ 4 w 539"/>
                <a:gd name="T47" fmla="*/ 91 h 539"/>
                <a:gd name="T48" fmla="*/ 9 w 539"/>
                <a:gd name="T49" fmla="*/ 100 h 539"/>
                <a:gd name="T50" fmla="*/ 14 w 539"/>
                <a:gd name="T51" fmla="*/ 109 h 539"/>
                <a:gd name="T52" fmla="*/ 21 w 539"/>
                <a:gd name="T53" fmla="*/ 116 h 539"/>
                <a:gd name="T54" fmla="*/ 29 w 539"/>
                <a:gd name="T55" fmla="*/ 123 h 539"/>
                <a:gd name="T56" fmla="*/ 38 w 539"/>
                <a:gd name="T57" fmla="*/ 128 h 539"/>
                <a:gd name="T58" fmla="*/ 47 w 539"/>
                <a:gd name="T59" fmla="*/ 132 h 539"/>
                <a:gd name="T60" fmla="*/ 57 w 539"/>
                <a:gd name="T61" fmla="*/ 134 h 539"/>
                <a:gd name="T62" fmla="*/ 67 w 539"/>
                <a:gd name="T63" fmla="*/ 135 h 539"/>
                <a:gd name="T64" fmla="*/ 74 w 539"/>
                <a:gd name="T65" fmla="*/ 135 h 539"/>
                <a:gd name="T66" fmla="*/ 84 w 539"/>
                <a:gd name="T67" fmla="*/ 133 h 539"/>
                <a:gd name="T68" fmla="*/ 94 w 539"/>
                <a:gd name="T69" fmla="*/ 129 h 539"/>
                <a:gd name="T70" fmla="*/ 103 w 539"/>
                <a:gd name="T71" fmla="*/ 125 h 539"/>
                <a:gd name="T72" fmla="*/ 111 w 539"/>
                <a:gd name="T73" fmla="*/ 119 h 539"/>
                <a:gd name="T74" fmla="*/ 119 w 539"/>
                <a:gd name="T75" fmla="*/ 111 h 539"/>
                <a:gd name="T76" fmla="*/ 125 w 539"/>
                <a:gd name="T77" fmla="*/ 103 h 539"/>
                <a:gd name="T78" fmla="*/ 129 w 539"/>
                <a:gd name="T79" fmla="*/ 94 h 539"/>
                <a:gd name="T80" fmla="*/ 133 w 539"/>
                <a:gd name="T81" fmla="*/ 84 h 539"/>
                <a:gd name="T82" fmla="*/ 134 w 539"/>
                <a:gd name="T83" fmla="*/ 74 h 5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39" h="539">
                  <a:moveTo>
                    <a:pt x="539" y="270"/>
                  </a:moveTo>
                  <a:lnTo>
                    <a:pt x="539" y="257"/>
                  </a:lnTo>
                  <a:lnTo>
                    <a:pt x="537" y="242"/>
                  </a:lnTo>
                  <a:lnTo>
                    <a:pt x="536" y="229"/>
                  </a:lnTo>
                  <a:lnTo>
                    <a:pt x="534" y="215"/>
                  </a:lnTo>
                  <a:lnTo>
                    <a:pt x="530" y="202"/>
                  </a:lnTo>
                  <a:lnTo>
                    <a:pt x="527" y="189"/>
                  </a:lnTo>
                  <a:lnTo>
                    <a:pt x="522" y="176"/>
                  </a:lnTo>
                  <a:lnTo>
                    <a:pt x="517" y="163"/>
                  </a:lnTo>
                  <a:lnTo>
                    <a:pt x="511" y="151"/>
                  </a:lnTo>
                  <a:lnTo>
                    <a:pt x="505" y="139"/>
                  </a:lnTo>
                  <a:lnTo>
                    <a:pt x="498" y="128"/>
                  </a:lnTo>
                  <a:lnTo>
                    <a:pt x="491" y="116"/>
                  </a:lnTo>
                  <a:lnTo>
                    <a:pt x="483" y="104"/>
                  </a:lnTo>
                  <a:lnTo>
                    <a:pt x="474" y="94"/>
                  </a:lnTo>
                  <a:lnTo>
                    <a:pt x="465" y="83"/>
                  </a:lnTo>
                  <a:lnTo>
                    <a:pt x="456" y="74"/>
                  </a:lnTo>
                  <a:lnTo>
                    <a:pt x="445" y="65"/>
                  </a:lnTo>
                  <a:lnTo>
                    <a:pt x="435" y="56"/>
                  </a:lnTo>
                  <a:lnTo>
                    <a:pt x="423" y="48"/>
                  </a:lnTo>
                  <a:lnTo>
                    <a:pt x="411" y="40"/>
                  </a:lnTo>
                  <a:lnTo>
                    <a:pt x="400" y="34"/>
                  </a:lnTo>
                  <a:lnTo>
                    <a:pt x="388" y="27"/>
                  </a:lnTo>
                  <a:lnTo>
                    <a:pt x="376" y="22"/>
                  </a:lnTo>
                  <a:lnTo>
                    <a:pt x="363" y="17"/>
                  </a:lnTo>
                  <a:lnTo>
                    <a:pt x="350" y="12"/>
                  </a:lnTo>
                  <a:lnTo>
                    <a:pt x="337" y="9"/>
                  </a:lnTo>
                  <a:lnTo>
                    <a:pt x="324" y="5"/>
                  </a:lnTo>
                  <a:lnTo>
                    <a:pt x="310" y="3"/>
                  </a:lnTo>
                  <a:lnTo>
                    <a:pt x="297" y="1"/>
                  </a:lnTo>
                  <a:lnTo>
                    <a:pt x="282" y="0"/>
                  </a:lnTo>
                  <a:lnTo>
                    <a:pt x="269" y="0"/>
                  </a:lnTo>
                  <a:lnTo>
                    <a:pt x="256" y="0"/>
                  </a:lnTo>
                  <a:lnTo>
                    <a:pt x="242" y="1"/>
                  </a:lnTo>
                  <a:lnTo>
                    <a:pt x="229" y="3"/>
                  </a:lnTo>
                  <a:lnTo>
                    <a:pt x="215" y="5"/>
                  </a:lnTo>
                  <a:lnTo>
                    <a:pt x="202" y="9"/>
                  </a:lnTo>
                  <a:lnTo>
                    <a:pt x="189" y="12"/>
                  </a:lnTo>
                  <a:lnTo>
                    <a:pt x="176" y="17"/>
                  </a:lnTo>
                  <a:lnTo>
                    <a:pt x="163" y="22"/>
                  </a:lnTo>
                  <a:lnTo>
                    <a:pt x="151" y="27"/>
                  </a:lnTo>
                  <a:lnTo>
                    <a:pt x="139" y="34"/>
                  </a:lnTo>
                  <a:lnTo>
                    <a:pt x="128" y="40"/>
                  </a:lnTo>
                  <a:lnTo>
                    <a:pt x="116" y="48"/>
                  </a:lnTo>
                  <a:lnTo>
                    <a:pt x="104" y="56"/>
                  </a:lnTo>
                  <a:lnTo>
                    <a:pt x="94" y="65"/>
                  </a:lnTo>
                  <a:lnTo>
                    <a:pt x="83" y="74"/>
                  </a:lnTo>
                  <a:lnTo>
                    <a:pt x="74" y="83"/>
                  </a:lnTo>
                  <a:lnTo>
                    <a:pt x="65" y="94"/>
                  </a:lnTo>
                  <a:lnTo>
                    <a:pt x="56" y="104"/>
                  </a:lnTo>
                  <a:lnTo>
                    <a:pt x="48" y="116"/>
                  </a:lnTo>
                  <a:lnTo>
                    <a:pt x="40" y="128"/>
                  </a:lnTo>
                  <a:lnTo>
                    <a:pt x="34" y="139"/>
                  </a:lnTo>
                  <a:lnTo>
                    <a:pt x="27" y="151"/>
                  </a:lnTo>
                  <a:lnTo>
                    <a:pt x="22" y="163"/>
                  </a:lnTo>
                  <a:lnTo>
                    <a:pt x="17" y="176"/>
                  </a:lnTo>
                  <a:lnTo>
                    <a:pt x="12" y="189"/>
                  </a:lnTo>
                  <a:lnTo>
                    <a:pt x="9" y="202"/>
                  </a:lnTo>
                  <a:lnTo>
                    <a:pt x="5" y="215"/>
                  </a:lnTo>
                  <a:lnTo>
                    <a:pt x="3" y="229"/>
                  </a:lnTo>
                  <a:lnTo>
                    <a:pt x="1" y="242"/>
                  </a:lnTo>
                  <a:lnTo>
                    <a:pt x="0" y="257"/>
                  </a:lnTo>
                  <a:lnTo>
                    <a:pt x="0" y="270"/>
                  </a:lnTo>
                  <a:lnTo>
                    <a:pt x="0" y="283"/>
                  </a:lnTo>
                  <a:lnTo>
                    <a:pt x="1" y="297"/>
                  </a:lnTo>
                  <a:lnTo>
                    <a:pt x="3" y="310"/>
                  </a:lnTo>
                  <a:lnTo>
                    <a:pt x="5" y="324"/>
                  </a:lnTo>
                  <a:lnTo>
                    <a:pt x="9" y="337"/>
                  </a:lnTo>
                  <a:lnTo>
                    <a:pt x="12" y="350"/>
                  </a:lnTo>
                  <a:lnTo>
                    <a:pt x="17" y="363"/>
                  </a:lnTo>
                  <a:lnTo>
                    <a:pt x="22" y="376"/>
                  </a:lnTo>
                  <a:lnTo>
                    <a:pt x="27" y="388"/>
                  </a:lnTo>
                  <a:lnTo>
                    <a:pt x="34" y="400"/>
                  </a:lnTo>
                  <a:lnTo>
                    <a:pt x="40" y="412"/>
                  </a:lnTo>
                  <a:lnTo>
                    <a:pt x="48" y="423"/>
                  </a:lnTo>
                  <a:lnTo>
                    <a:pt x="56" y="435"/>
                  </a:lnTo>
                  <a:lnTo>
                    <a:pt x="65" y="445"/>
                  </a:lnTo>
                  <a:lnTo>
                    <a:pt x="74" y="456"/>
                  </a:lnTo>
                  <a:lnTo>
                    <a:pt x="83" y="465"/>
                  </a:lnTo>
                  <a:lnTo>
                    <a:pt x="94" y="474"/>
                  </a:lnTo>
                  <a:lnTo>
                    <a:pt x="104" y="483"/>
                  </a:lnTo>
                  <a:lnTo>
                    <a:pt x="116" y="491"/>
                  </a:lnTo>
                  <a:lnTo>
                    <a:pt x="128" y="499"/>
                  </a:lnTo>
                  <a:lnTo>
                    <a:pt x="139" y="505"/>
                  </a:lnTo>
                  <a:lnTo>
                    <a:pt x="151" y="512"/>
                  </a:lnTo>
                  <a:lnTo>
                    <a:pt x="163" y="517"/>
                  </a:lnTo>
                  <a:lnTo>
                    <a:pt x="176" y="522"/>
                  </a:lnTo>
                  <a:lnTo>
                    <a:pt x="189" y="527"/>
                  </a:lnTo>
                  <a:lnTo>
                    <a:pt x="202" y="530"/>
                  </a:lnTo>
                  <a:lnTo>
                    <a:pt x="215" y="534"/>
                  </a:lnTo>
                  <a:lnTo>
                    <a:pt x="229" y="537"/>
                  </a:lnTo>
                  <a:lnTo>
                    <a:pt x="242" y="538"/>
                  </a:lnTo>
                  <a:lnTo>
                    <a:pt x="256" y="539"/>
                  </a:lnTo>
                  <a:lnTo>
                    <a:pt x="269" y="539"/>
                  </a:lnTo>
                  <a:lnTo>
                    <a:pt x="282" y="539"/>
                  </a:lnTo>
                  <a:lnTo>
                    <a:pt x="297" y="538"/>
                  </a:lnTo>
                  <a:lnTo>
                    <a:pt x="310" y="537"/>
                  </a:lnTo>
                  <a:lnTo>
                    <a:pt x="324" y="534"/>
                  </a:lnTo>
                  <a:lnTo>
                    <a:pt x="337" y="530"/>
                  </a:lnTo>
                  <a:lnTo>
                    <a:pt x="350" y="527"/>
                  </a:lnTo>
                  <a:lnTo>
                    <a:pt x="363" y="522"/>
                  </a:lnTo>
                  <a:lnTo>
                    <a:pt x="376" y="517"/>
                  </a:lnTo>
                  <a:lnTo>
                    <a:pt x="388" y="512"/>
                  </a:lnTo>
                  <a:lnTo>
                    <a:pt x="400" y="505"/>
                  </a:lnTo>
                  <a:lnTo>
                    <a:pt x="411" y="499"/>
                  </a:lnTo>
                  <a:lnTo>
                    <a:pt x="423" y="491"/>
                  </a:lnTo>
                  <a:lnTo>
                    <a:pt x="435" y="483"/>
                  </a:lnTo>
                  <a:lnTo>
                    <a:pt x="445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4" y="445"/>
                  </a:lnTo>
                  <a:lnTo>
                    <a:pt x="483" y="435"/>
                  </a:lnTo>
                  <a:lnTo>
                    <a:pt x="491" y="423"/>
                  </a:lnTo>
                  <a:lnTo>
                    <a:pt x="498" y="412"/>
                  </a:lnTo>
                  <a:lnTo>
                    <a:pt x="505" y="400"/>
                  </a:lnTo>
                  <a:lnTo>
                    <a:pt x="511" y="388"/>
                  </a:lnTo>
                  <a:lnTo>
                    <a:pt x="517" y="376"/>
                  </a:lnTo>
                  <a:lnTo>
                    <a:pt x="522" y="363"/>
                  </a:lnTo>
                  <a:lnTo>
                    <a:pt x="527" y="350"/>
                  </a:lnTo>
                  <a:lnTo>
                    <a:pt x="530" y="337"/>
                  </a:lnTo>
                  <a:lnTo>
                    <a:pt x="534" y="324"/>
                  </a:lnTo>
                  <a:lnTo>
                    <a:pt x="536" y="310"/>
                  </a:lnTo>
                  <a:lnTo>
                    <a:pt x="537" y="297"/>
                  </a:lnTo>
                  <a:lnTo>
                    <a:pt x="539" y="283"/>
                  </a:lnTo>
                  <a:lnTo>
                    <a:pt x="539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FE42777C-D1B3-4F5E-91E5-18EAFF7E6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" y="2612"/>
              <a:ext cx="135" cy="135"/>
            </a:xfrm>
            <a:custGeom>
              <a:avLst/>
              <a:gdLst>
                <a:gd name="T0" fmla="*/ 67 w 539"/>
                <a:gd name="T1" fmla="*/ 135 h 539"/>
                <a:gd name="T2" fmla="*/ 41 w 539"/>
                <a:gd name="T3" fmla="*/ 129 h 539"/>
                <a:gd name="T4" fmla="*/ 20 w 539"/>
                <a:gd name="T5" fmla="*/ 115 h 539"/>
                <a:gd name="T6" fmla="*/ 5 w 539"/>
                <a:gd name="T7" fmla="*/ 94 h 539"/>
                <a:gd name="T8" fmla="*/ 0 w 539"/>
                <a:gd name="T9" fmla="*/ 68 h 539"/>
                <a:gd name="T10" fmla="*/ 5 w 539"/>
                <a:gd name="T11" fmla="*/ 41 h 539"/>
                <a:gd name="T12" fmla="*/ 20 w 539"/>
                <a:gd name="T13" fmla="*/ 20 h 539"/>
                <a:gd name="T14" fmla="*/ 41 w 539"/>
                <a:gd name="T15" fmla="*/ 5 h 539"/>
                <a:gd name="T16" fmla="*/ 67 w 539"/>
                <a:gd name="T17" fmla="*/ 0 h 539"/>
                <a:gd name="T18" fmla="*/ 94 w 539"/>
                <a:gd name="T19" fmla="*/ 5 h 539"/>
                <a:gd name="T20" fmla="*/ 115 w 539"/>
                <a:gd name="T21" fmla="*/ 20 h 539"/>
                <a:gd name="T22" fmla="*/ 129 w 539"/>
                <a:gd name="T23" fmla="*/ 41 h 539"/>
                <a:gd name="T24" fmla="*/ 135 w 539"/>
                <a:gd name="T25" fmla="*/ 68 h 539"/>
                <a:gd name="T26" fmla="*/ 129 w 539"/>
                <a:gd name="T27" fmla="*/ 94 h 539"/>
                <a:gd name="T28" fmla="*/ 115 w 539"/>
                <a:gd name="T29" fmla="*/ 115 h 539"/>
                <a:gd name="T30" fmla="*/ 94 w 539"/>
                <a:gd name="T31" fmla="*/ 129 h 539"/>
                <a:gd name="T32" fmla="*/ 67 w 539"/>
                <a:gd name="T33" fmla="*/ 135 h 5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9" h="539">
                  <a:moveTo>
                    <a:pt x="269" y="539"/>
                  </a:moveTo>
                  <a:lnTo>
                    <a:pt x="164" y="517"/>
                  </a:lnTo>
                  <a:lnTo>
                    <a:pt x="78" y="460"/>
                  </a:lnTo>
                  <a:lnTo>
                    <a:pt x="21" y="374"/>
                  </a:lnTo>
                  <a:lnTo>
                    <a:pt x="0" y="270"/>
                  </a:lnTo>
                  <a:lnTo>
                    <a:pt x="21" y="164"/>
                  </a:lnTo>
                  <a:lnTo>
                    <a:pt x="78" y="78"/>
                  </a:lnTo>
                  <a:lnTo>
                    <a:pt x="164" y="21"/>
                  </a:lnTo>
                  <a:lnTo>
                    <a:pt x="269" y="0"/>
                  </a:lnTo>
                  <a:lnTo>
                    <a:pt x="374" y="21"/>
                  </a:lnTo>
                  <a:lnTo>
                    <a:pt x="459" y="78"/>
                  </a:lnTo>
                  <a:lnTo>
                    <a:pt x="517" y="164"/>
                  </a:lnTo>
                  <a:lnTo>
                    <a:pt x="539" y="270"/>
                  </a:lnTo>
                  <a:lnTo>
                    <a:pt x="517" y="374"/>
                  </a:lnTo>
                  <a:lnTo>
                    <a:pt x="459" y="460"/>
                  </a:lnTo>
                  <a:lnTo>
                    <a:pt x="374" y="517"/>
                  </a:lnTo>
                  <a:lnTo>
                    <a:pt x="269" y="5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4FECBE3F-12FE-4C23-8CB5-7A20565BC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833"/>
              <a:ext cx="54" cy="54"/>
            </a:xfrm>
            <a:custGeom>
              <a:avLst/>
              <a:gdLst>
                <a:gd name="T0" fmla="*/ 54 w 216"/>
                <a:gd name="T1" fmla="*/ 25 h 216"/>
                <a:gd name="T2" fmla="*/ 53 w 216"/>
                <a:gd name="T3" fmla="*/ 20 h 216"/>
                <a:gd name="T4" fmla="*/ 52 w 216"/>
                <a:gd name="T5" fmla="*/ 16 h 216"/>
                <a:gd name="T6" fmla="*/ 50 w 216"/>
                <a:gd name="T7" fmla="*/ 13 h 216"/>
                <a:gd name="T8" fmla="*/ 48 w 216"/>
                <a:gd name="T9" fmla="*/ 10 h 216"/>
                <a:gd name="T10" fmla="*/ 45 w 216"/>
                <a:gd name="T11" fmla="*/ 7 h 216"/>
                <a:gd name="T12" fmla="*/ 41 w 216"/>
                <a:gd name="T13" fmla="*/ 4 h 216"/>
                <a:gd name="T14" fmla="*/ 38 w 216"/>
                <a:gd name="T15" fmla="*/ 2 h 216"/>
                <a:gd name="T16" fmla="*/ 34 w 216"/>
                <a:gd name="T17" fmla="*/ 1 h 216"/>
                <a:gd name="T18" fmla="*/ 30 w 216"/>
                <a:gd name="T19" fmla="*/ 0 h 216"/>
                <a:gd name="T20" fmla="*/ 27 w 216"/>
                <a:gd name="T21" fmla="*/ 0 h 216"/>
                <a:gd name="T22" fmla="*/ 23 w 216"/>
                <a:gd name="T23" fmla="*/ 1 h 216"/>
                <a:gd name="T24" fmla="*/ 19 w 216"/>
                <a:gd name="T25" fmla="*/ 2 h 216"/>
                <a:gd name="T26" fmla="*/ 15 w 216"/>
                <a:gd name="T27" fmla="*/ 3 h 216"/>
                <a:gd name="T28" fmla="*/ 12 w 216"/>
                <a:gd name="T29" fmla="*/ 5 h 216"/>
                <a:gd name="T30" fmla="*/ 8 w 216"/>
                <a:gd name="T31" fmla="*/ 8 h 216"/>
                <a:gd name="T32" fmla="*/ 6 w 216"/>
                <a:gd name="T33" fmla="*/ 11 h 216"/>
                <a:gd name="T34" fmla="*/ 3 w 216"/>
                <a:gd name="T35" fmla="*/ 14 h 216"/>
                <a:gd name="T36" fmla="*/ 2 w 216"/>
                <a:gd name="T37" fmla="*/ 18 h 216"/>
                <a:gd name="T38" fmla="*/ 1 w 216"/>
                <a:gd name="T39" fmla="*/ 22 h 216"/>
                <a:gd name="T40" fmla="*/ 0 w 216"/>
                <a:gd name="T41" fmla="*/ 26 h 216"/>
                <a:gd name="T42" fmla="*/ 0 w 216"/>
                <a:gd name="T43" fmla="*/ 29 h 216"/>
                <a:gd name="T44" fmla="*/ 1 w 216"/>
                <a:gd name="T45" fmla="*/ 33 h 216"/>
                <a:gd name="T46" fmla="*/ 2 w 216"/>
                <a:gd name="T47" fmla="*/ 37 h 216"/>
                <a:gd name="T48" fmla="*/ 3 w 216"/>
                <a:gd name="T49" fmla="*/ 40 h 216"/>
                <a:gd name="T50" fmla="*/ 6 w 216"/>
                <a:gd name="T51" fmla="*/ 44 h 216"/>
                <a:gd name="T52" fmla="*/ 8 w 216"/>
                <a:gd name="T53" fmla="*/ 47 h 216"/>
                <a:gd name="T54" fmla="*/ 12 w 216"/>
                <a:gd name="T55" fmla="*/ 49 h 216"/>
                <a:gd name="T56" fmla="*/ 15 w 216"/>
                <a:gd name="T57" fmla="*/ 52 h 216"/>
                <a:gd name="T58" fmla="*/ 19 w 216"/>
                <a:gd name="T59" fmla="*/ 53 h 216"/>
                <a:gd name="T60" fmla="*/ 23 w 216"/>
                <a:gd name="T61" fmla="*/ 54 h 216"/>
                <a:gd name="T62" fmla="*/ 27 w 216"/>
                <a:gd name="T63" fmla="*/ 54 h 216"/>
                <a:gd name="T64" fmla="*/ 30 w 216"/>
                <a:gd name="T65" fmla="*/ 54 h 216"/>
                <a:gd name="T66" fmla="*/ 34 w 216"/>
                <a:gd name="T67" fmla="*/ 53 h 216"/>
                <a:gd name="T68" fmla="*/ 38 w 216"/>
                <a:gd name="T69" fmla="*/ 52 h 216"/>
                <a:gd name="T70" fmla="*/ 41 w 216"/>
                <a:gd name="T71" fmla="*/ 50 h 216"/>
                <a:gd name="T72" fmla="*/ 45 w 216"/>
                <a:gd name="T73" fmla="*/ 48 h 216"/>
                <a:gd name="T74" fmla="*/ 48 w 216"/>
                <a:gd name="T75" fmla="*/ 45 h 216"/>
                <a:gd name="T76" fmla="*/ 50 w 216"/>
                <a:gd name="T77" fmla="*/ 42 h 216"/>
                <a:gd name="T78" fmla="*/ 52 w 216"/>
                <a:gd name="T79" fmla="*/ 38 h 216"/>
                <a:gd name="T80" fmla="*/ 53 w 216"/>
                <a:gd name="T81" fmla="*/ 34 h 216"/>
                <a:gd name="T82" fmla="*/ 54 w 216"/>
                <a:gd name="T83" fmla="*/ 30 h 2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6" h="216">
                  <a:moveTo>
                    <a:pt x="216" y="108"/>
                  </a:moveTo>
                  <a:lnTo>
                    <a:pt x="216" y="103"/>
                  </a:lnTo>
                  <a:lnTo>
                    <a:pt x="216" y="98"/>
                  </a:lnTo>
                  <a:lnTo>
                    <a:pt x="214" y="91"/>
                  </a:lnTo>
                  <a:lnTo>
                    <a:pt x="213" y="86"/>
                  </a:lnTo>
                  <a:lnTo>
                    <a:pt x="212" y="81"/>
                  </a:lnTo>
                  <a:lnTo>
                    <a:pt x="210" y="76"/>
                  </a:lnTo>
                  <a:lnTo>
                    <a:pt x="209" y="71"/>
                  </a:lnTo>
                  <a:lnTo>
                    <a:pt x="206" y="65"/>
                  </a:lnTo>
                  <a:lnTo>
                    <a:pt x="205" y="60"/>
                  </a:lnTo>
                  <a:lnTo>
                    <a:pt x="203" y="56"/>
                  </a:lnTo>
                  <a:lnTo>
                    <a:pt x="199" y="51"/>
                  </a:lnTo>
                  <a:lnTo>
                    <a:pt x="196" y="47"/>
                  </a:lnTo>
                  <a:lnTo>
                    <a:pt x="193" y="42"/>
                  </a:lnTo>
                  <a:lnTo>
                    <a:pt x="190" y="38"/>
                  </a:lnTo>
                  <a:lnTo>
                    <a:pt x="186" y="34"/>
                  </a:lnTo>
                  <a:lnTo>
                    <a:pt x="182" y="30"/>
                  </a:lnTo>
                  <a:lnTo>
                    <a:pt x="178" y="26"/>
                  </a:lnTo>
                  <a:lnTo>
                    <a:pt x="174" y="22"/>
                  </a:lnTo>
                  <a:lnTo>
                    <a:pt x="169" y="20"/>
                  </a:lnTo>
                  <a:lnTo>
                    <a:pt x="165" y="17"/>
                  </a:lnTo>
                  <a:lnTo>
                    <a:pt x="160" y="13"/>
                  </a:lnTo>
                  <a:lnTo>
                    <a:pt x="156" y="11"/>
                  </a:lnTo>
                  <a:lnTo>
                    <a:pt x="150" y="9"/>
                  </a:lnTo>
                  <a:lnTo>
                    <a:pt x="145" y="7"/>
                  </a:lnTo>
                  <a:lnTo>
                    <a:pt x="140" y="6"/>
                  </a:lnTo>
                  <a:lnTo>
                    <a:pt x="135" y="4"/>
                  </a:lnTo>
                  <a:lnTo>
                    <a:pt x="130" y="3"/>
                  </a:lnTo>
                  <a:lnTo>
                    <a:pt x="124" y="2"/>
                  </a:lnTo>
                  <a:lnTo>
                    <a:pt x="118" y="0"/>
                  </a:lnTo>
                  <a:lnTo>
                    <a:pt x="113" y="0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5" y="3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70" y="7"/>
                  </a:lnTo>
                  <a:lnTo>
                    <a:pt x="65" y="9"/>
                  </a:lnTo>
                  <a:lnTo>
                    <a:pt x="59" y="11"/>
                  </a:lnTo>
                  <a:lnTo>
                    <a:pt x="55" y="13"/>
                  </a:lnTo>
                  <a:lnTo>
                    <a:pt x="50" y="17"/>
                  </a:lnTo>
                  <a:lnTo>
                    <a:pt x="46" y="20"/>
                  </a:lnTo>
                  <a:lnTo>
                    <a:pt x="41" y="22"/>
                  </a:lnTo>
                  <a:lnTo>
                    <a:pt x="37" y="26"/>
                  </a:lnTo>
                  <a:lnTo>
                    <a:pt x="33" y="30"/>
                  </a:lnTo>
                  <a:lnTo>
                    <a:pt x="29" y="34"/>
                  </a:lnTo>
                  <a:lnTo>
                    <a:pt x="26" y="38"/>
                  </a:lnTo>
                  <a:lnTo>
                    <a:pt x="22" y="42"/>
                  </a:lnTo>
                  <a:lnTo>
                    <a:pt x="19" y="47"/>
                  </a:lnTo>
                  <a:lnTo>
                    <a:pt x="16" y="51"/>
                  </a:lnTo>
                  <a:lnTo>
                    <a:pt x="13" y="56"/>
                  </a:lnTo>
                  <a:lnTo>
                    <a:pt x="10" y="60"/>
                  </a:lnTo>
                  <a:lnTo>
                    <a:pt x="9" y="65"/>
                  </a:lnTo>
                  <a:lnTo>
                    <a:pt x="6" y="71"/>
                  </a:lnTo>
                  <a:lnTo>
                    <a:pt x="5" y="76"/>
                  </a:lnTo>
                  <a:lnTo>
                    <a:pt x="3" y="81"/>
                  </a:lnTo>
                  <a:lnTo>
                    <a:pt x="2" y="86"/>
                  </a:lnTo>
                  <a:lnTo>
                    <a:pt x="1" y="91"/>
                  </a:lnTo>
                  <a:lnTo>
                    <a:pt x="0" y="98"/>
                  </a:lnTo>
                  <a:lnTo>
                    <a:pt x="0" y="103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5"/>
                  </a:lnTo>
                  <a:lnTo>
                    <a:pt x="2" y="131"/>
                  </a:lnTo>
                  <a:lnTo>
                    <a:pt x="3" y="136"/>
                  </a:lnTo>
                  <a:lnTo>
                    <a:pt x="5" y="141"/>
                  </a:lnTo>
                  <a:lnTo>
                    <a:pt x="6" y="146"/>
                  </a:lnTo>
                  <a:lnTo>
                    <a:pt x="9" y="151"/>
                  </a:lnTo>
                  <a:lnTo>
                    <a:pt x="10" y="157"/>
                  </a:lnTo>
                  <a:lnTo>
                    <a:pt x="13" y="160"/>
                  </a:lnTo>
                  <a:lnTo>
                    <a:pt x="16" y="166"/>
                  </a:lnTo>
                  <a:lnTo>
                    <a:pt x="19" y="170"/>
                  </a:lnTo>
                  <a:lnTo>
                    <a:pt x="22" y="175"/>
                  </a:lnTo>
                  <a:lnTo>
                    <a:pt x="26" y="179"/>
                  </a:lnTo>
                  <a:lnTo>
                    <a:pt x="29" y="183"/>
                  </a:lnTo>
                  <a:lnTo>
                    <a:pt x="33" y="187"/>
                  </a:lnTo>
                  <a:lnTo>
                    <a:pt x="37" y="190"/>
                  </a:lnTo>
                  <a:lnTo>
                    <a:pt x="41" y="194"/>
                  </a:lnTo>
                  <a:lnTo>
                    <a:pt x="46" y="197"/>
                  </a:lnTo>
                  <a:lnTo>
                    <a:pt x="50" y="200"/>
                  </a:lnTo>
                  <a:lnTo>
                    <a:pt x="55" y="203"/>
                  </a:lnTo>
                  <a:lnTo>
                    <a:pt x="59" y="206"/>
                  </a:lnTo>
                  <a:lnTo>
                    <a:pt x="65" y="207"/>
                  </a:lnTo>
                  <a:lnTo>
                    <a:pt x="70" y="210"/>
                  </a:lnTo>
                  <a:lnTo>
                    <a:pt x="75" y="211"/>
                  </a:lnTo>
                  <a:lnTo>
                    <a:pt x="80" y="213"/>
                  </a:lnTo>
                  <a:lnTo>
                    <a:pt x="85" y="214"/>
                  </a:lnTo>
                  <a:lnTo>
                    <a:pt x="91" y="215"/>
                  </a:lnTo>
                  <a:lnTo>
                    <a:pt x="97" y="216"/>
                  </a:lnTo>
                  <a:lnTo>
                    <a:pt x="102" y="216"/>
                  </a:lnTo>
                  <a:lnTo>
                    <a:pt x="108" y="216"/>
                  </a:lnTo>
                  <a:lnTo>
                    <a:pt x="113" y="216"/>
                  </a:lnTo>
                  <a:lnTo>
                    <a:pt x="118" y="216"/>
                  </a:lnTo>
                  <a:lnTo>
                    <a:pt x="124" y="215"/>
                  </a:lnTo>
                  <a:lnTo>
                    <a:pt x="130" y="214"/>
                  </a:lnTo>
                  <a:lnTo>
                    <a:pt x="135" y="213"/>
                  </a:lnTo>
                  <a:lnTo>
                    <a:pt x="140" y="211"/>
                  </a:lnTo>
                  <a:lnTo>
                    <a:pt x="145" y="210"/>
                  </a:lnTo>
                  <a:lnTo>
                    <a:pt x="150" y="207"/>
                  </a:lnTo>
                  <a:lnTo>
                    <a:pt x="156" y="206"/>
                  </a:lnTo>
                  <a:lnTo>
                    <a:pt x="160" y="203"/>
                  </a:lnTo>
                  <a:lnTo>
                    <a:pt x="165" y="200"/>
                  </a:lnTo>
                  <a:lnTo>
                    <a:pt x="169" y="197"/>
                  </a:lnTo>
                  <a:lnTo>
                    <a:pt x="174" y="194"/>
                  </a:lnTo>
                  <a:lnTo>
                    <a:pt x="178" y="190"/>
                  </a:lnTo>
                  <a:lnTo>
                    <a:pt x="182" y="187"/>
                  </a:lnTo>
                  <a:lnTo>
                    <a:pt x="186" y="183"/>
                  </a:lnTo>
                  <a:lnTo>
                    <a:pt x="190" y="179"/>
                  </a:lnTo>
                  <a:lnTo>
                    <a:pt x="193" y="175"/>
                  </a:lnTo>
                  <a:lnTo>
                    <a:pt x="196" y="170"/>
                  </a:lnTo>
                  <a:lnTo>
                    <a:pt x="199" y="166"/>
                  </a:lnTo>
                  <a:lnTo>
                    <a:pt x="203" y="160"/>
                  </a:lnTo>
                  <a:lnTo>
                    <a:pt x="205" y="157"/>
                  </a:lnTo>
                  <a:lnTo>
                    <a:pt x="206" y="151"/>
                  </a:lnTo>
                  <a:lnTo>
                    <a:pt x="209" y="146"/>
                  </a:lnTo>
                  <a:lnTo>
                    <a:pt x="210" y="141"/>
                  </a:lnTo>
                  <a:lnTo>
                    <a:pt x="212" y="136"/>
                  </a:lnTo>
                  <a:lnTo>
                    <a:pt x="213" y="131"/>
                  </a:lnTo>
                  <a:lnTo>
                    <a:pt x="214" y="125"/>
                  </a:lnTo>
                  <a:lnTo>
                    <a:pt x="216" y="119"/>
                  </a:lnTo>
                  <a:lnTo>
                    <a:pt x="216" y="114"/>
                  </a:lnTo>
                  <a:lnTo>
                    <a:pt x="216" y="10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551E84DE-D3EB-4B0E-AAEC-7036842FD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" y="2620"/>
              <a:ext cx="53" cy="54"/>
            </a:xfrm>
            <a:custGeom>
              <a:avLst/>
              <a:gdLst>
                <a:gd name="T0" fmla="*/ 53 w 214"/>
                <a:gd name="T1" fmla="*/ 24 h 216"/>
                <a:gd name="T2" fmla="*/ 52 w 214"/>
                <a:gd name="T3" fmla="*/ 20 h 216"/>
                <a:gd name="T4" fmla="*/ 51 w 214"/>
                <a:gd name="T5" fmla="*/ 16 h 216"/>
                <a:gd name="T6" fmla="*/ 49 w 214"/>
                <a:gd name="T7" fmla="*/ 13 h 216"/>
                <a:gd name="T8" fmla="*/ 47 w 214"/>
                <a:gd name="T9" fmla="*/ 9 h 216"/>
                <a:gd name="T10" fmla="*/ 44 w 214"/>
                <a:gd name="T11" fmla="*/ 7 h 216"/>
                <a:gd name="T12" fmla="*/ 40 w 214"/>
                <a:gd name="T13" fmla="*/ 4 h 216"/>
                <a:gd name="T14" fmla="*/ 37 w 214"/>
                <a:gd name="T15" fmla="*/ 2 h 216"/>
                <a:gd name="T16" fmla="*/ 33 w 214"/>
                <a:gd name="T17" fmla="*/ 1 h 216"/>
                <a:gd name="T18" fmla="*/ 29 w 214"/>
                <a:gd name="T19" fmla="*/ 0 h 216"/>
                <a:gd name="T20" fmla="*/ 27 w 214"/>
                <a:gd name="T21" fmla="*/ 0 h 216"/>
                <a:gd name="T22" fmla="*/ 23 w 214"/>
                <a:gd name="T23" fmla="*/ 0 h 216"/>
                <a:gd name="T24" fmla="*/ 19 w 214"/>
                <a:gd name="T25" fmla="*/ 1 h 216"/>
                <a:gd name="T26" fmla="*/ 15 w 214"/>
                <a:gd name="T27" fmla="*/ 3 h 216"/>
                <a:gd name="T28" fmla="*/ 11 w 214"/>
                <a:gd name="T29" fmla="*/ 5 h 216"/>
                <a:gd name="T30" fmla="*/ 8 w 214"/>
                <a:gd name="T31" fmla="*/ 8 h 216"/>
                <a:gd name="T32" fmla="*/ 5 w 214"/>
                <a:gd name="T33" fmla="*/ 10 h 216"/>
                <a:gd name="T34" fmla="*/ 3 w 214"/>
                <a:gd name="T35" fmla="*/ 14 h 216"/>
                <a:gd name="T36" fmla="*/ 2 w 214"/>
                <a:gd name="T37" fmla="*/ 18 h 216"/>
                <a:gd name="T38" fmla="*/ 1 w 214"/>
                <a:gd name="T39" fmla="*/ 22 h 216"/>
                <a:gd name="T40" fmla="*/ 0 w 214"/>
                <a:gd name="T41" fmla="*/ 26 h 216"/>
                <a:gd name="T42" fmla="*/ 0 w 214"/>
                <a:gd name="T43" fmla="*/ 28 h 216"/>
                <a:gd name="T44" fmla="*/ 1 w 214"/>
                <a:gd name="T45" fmla="*/ 33 h 216"/>
                <a:gd name="T46" fmla="*/ 2 w 214"/>
                <a:gd name="T47" fmla="*/ 36 h 216"/>
                <a:gd name="T48" fmla="*/ 3 w 214"/>
                <a:gd name="T49" fmla="*/ 40 h 216"/>
                <a:gd name="T50" fmla="*/ 5 w 214"/>
                <a:gd name="T51" fmla="*/ 44 h 216"/>
                <a:gd name="T52" fmla="*/ 8 w 214"/>
                <a:gd name="T53" fmla="*/ 47 h 216"/>
                <a:gd name="T54" fmla="*/ 11 w 214"/>
                <a:gd name="T55" fmla="*/ 49 h 216"/>
                <a:gd name="T56" fmla="*/ 15 w 214"/>
                <a:gd name="T57" fmla="*/ 51 h 216"/>
                <a:gd name="T58" fmla="*/ 19 w 214"/>
                <a:gd name="T59" fmla="*/ 53 h 216"/>
                <a:gd name="T60" fmla="*/ 23 w 214"/>
                <a:gd name="T61" fmla="*/ 54 h 216"/>
                <a:gd name="T62" fmla="*/ 27 w 214"/>
                <a:gd name="T63" fmla="*/ 54 h 216"/>
                <a:gd name="T64" fmla="*/ 29 w 214"/>
                <a:gd name="T65" fmla="*/ 54 h 216"/>
                <a:gd name="T66" fmla="*/ 33 w 214"/>
                <a:gd name="T67" fmla="*/ 53 h 216"/>
                <a:gd name="T68" fmla="*/ 37 w 214"/>
                <a:gd name="T69" fmla="*/ 52 h 216"/>
                <a:gd name="T70" fmla="*/ 40 w 214"/>
                <a:gd name="T71" fmla="*/ 50 h 216"/>
                <a:gd name="T72" fmla="*/ 44 w 214"/>
                <a:gd name="T73" fmla="*/ 48 h 216"/>
                <a:gd name="T74" fmla="*/ 47 w 214"/>
                <a:gd name="T75" fmla="*/ 45 h 216"/>
                <a:gd name="T76" fmla="*/ 49 w 214"/>
                <a:gd name="T77" fmla="*/ 41 h 216"/>
                <a:gd name="T78" fmla="*/ 51 w 214"/>
                <a:gd name="T79" fmla="*/ 38 h 216"/>
                <a:gd name="T80" fmla="*/ 52 w 214"/>
                <a:gd name="T81" fmla="*/ 34 h 216"/>
                <a:gd name="T82" fmla="*/ 53 w 214"/>
                <a:gd name="T83" fmla="*/ 30 h 2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4" h="216">
                  <a:moveTo>
                    <a:pt x="214" y="108"/>
                  </a:moveTo>
                  <a:lnTo>
                    <a:pt x="214" y="103"/>
                  </a:lnTo>
                  <a:lnTo>
                    <a:pt x="214" y="97"/>
                  </a:lnTo>
                  <a:lnTo>
                    <a:pt x="212" y="91"/>
                  </a:lnTo>
                  <a:lnTo>
                    <a:pt x="211" y="86"/>
                  </a:lnTo>
                  <a:lnTo>
                    <a:pt x="210" y="80"/>
                  </a:lnTo>
                  <a:lnTo>
                    <a:pt x="209" y="75"/>
                  </a:lnTo>
                  <a:lnTo>
                    <a:pt x="207" y="70"/>
                  </a:lnTo>
                  <a:lnTo>
                    <a:pt x="205" y="65"/>
                  </a:lnTo>
                  <a:lnTo>
                    <a:pt x="203" y="60"/>
                  </a:lnTo>
                  <a:lnTo>
                    <a:pt x="201" y="56"/>
                  </a:lnTo>
                  <a:lnTo>
                    <a:pt x="198" y="50"/>
                  </a:lnTo>
                  <a:lnTo>
                    <a:pt x="194" y="47"/>
                  </a:lnTo>
                  <a:lnTo>
                    <a:pt x="192" y="41"/>
                  </a:lnTo>
                  <a:lnTo>
                    <a:pt x="188" y="37"/>
                  </a:lnTo>
                  <a:lnTo>
                    <a:pt x="184" y="33"/>
                  </a:lnTo>
                  <a:lnTo>
                    <a:pt x="180" y="30"/>
                  </a:lnTo>
                  <a:lnTo>
                    <a:pt x="176" y="26"/>
                  </a:lnTo>
                  <a:lnTo>
                    <a:pt x="172" y="22"/>
                  </a:lnTo>
                  <a:lnTo>
                    <a:pt x="168" y="19"/>
                  </a:lnTo>
                  <a:lnTo>
                    <a:pt x="163" y="17"/>
                  </a:lnTo>
                  <a:lnTo>
                    <a:pt x="159" y="13"/>
                  </a:lnTo>
                  <a:lnTo>
                    <a:pt x="154" y="10"/>
                  </a:lnTo>
                  <a:lnTo>
                    <a:pt x="149" y="9"/>
                  </a:lnTo>
                  <a:lnTo>
                    <a:pt x="143" y="6"/>
                  </a:lnTo>
                  <a:lnTo>
                    <a:pt x="140" y="5"/>
                  </a:lnTo>
                  <a:lnTo>
                    <a:pt x="134" y="4"/>
                  </a:lnTo>
                  <a:lnTo>
                    <a:pt x="129" y="2"/>
                  </a:lnTo>
                  <a:lnTo>
                    <a:pt x="123" y="1"/>
                  </a:lnTo>
                  <a:lnTo>
                    <a:pt x="117" y="0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102" y="0"/>
                  </a:lnTo>
                  <a:lnTo>
                    <a:pt x="97" y="0"/>
                  </a:lnTo>
                  <a:lnTo>
                    <a:pt x="91" y="1"/>
                  </a:lnTo>
                  <a:lnTo>
                    <a:pt x="85" y="2"/>
                  </a:lnTo>
                  <a:lnTo>
                    <a:pt x="80" y="4"/>
                  </a:lnTo>
                  <a:lnTo>
                    <a:pt x="75" y="5"/>
                  </a:lnTo>
                  <a:lnTo>
                    <a:pt x="71" y="6"/>
                  </a:lnTo>
                  <a:lnTo>
                    <a:pt x="65" y="9"/>
                  </a:lnTo>
                  <a:lnTo>
                    <a:pt x="60" y="10"/>
                  </a:lnTo>
                  <a:lnTo>
                    <a:pt x="55" y="13"/>
                  </a:lnTo>
                  <a:lnTo>
                    <a:pt x="51" y="17"/>
                  </a:lnTo>
                  <a:lnTo>
                    <a:pt x="46" y="19"/>
                  </a:lnTo>
                  <a:lnTo>
                    <a:pt x="42" y="22"/>
                  </a:lnTo>
                  <a:lnTo>
                    <a:pt x="38" y="26"/>
                  </a:lnTo>
                  <a:lnTo>
                    <a:pt x="34" y="30"/>
                  </a:lnTo>
                  <a:lnTo>
                    <a:pt x="30" y="33"/>
                  </a:lnTo>
                  <a:lnTo>
                    <a:pt x="26" y="37"/>
                  </a:lnTo>
                  <a:lnTo>
                    <a:pt x="22" y="41"/>
                  </a:lnTo>
                  <a:lnTo>
                    <a:pt x="20" y="47"/>
                  </a:lnTo>
                  <a:lnTo>
                    <a:pt x="16" y="50"/>
                  </a:lnTo>
                  <a:lnTo>
                    <a:pt x="13" y="56"/>
                  </a:lnTo>
                  <a:lnTo>
                    <a:pt x="11" y="60"/>
                  </a:lnTo>
                  <a:lnTo>
                    <a:pt x="9" y="65"/>
                  </a:lnTo>
                  <a:lnTo>
                    <a:pt x="7" y="70"/>
                  </a:lnTo>
                  <a:lnTo>
                    <a:pt x="6" y="75"/>
                  </a:lnTo>
                  <a:lnTo>
                    <a:pt x="4" y="80"/>
                  </a:lnTo>
                  <a:lnTo>
                    <a:pt x="3" y="86"/>
                  </a:lnTo>
                  <a:lnTo>
                    <a:pt x="2" y="91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08"/>
                  </a:lnTo>
                  <a:lnTo>
                    <a:pt x="0" y="113"/>
                  </a:lnTo>
                  <a:lnTo>
                    <a:pt x="0" y="118"/>
                  </a:lnTo>
                  <a:lnTo>
                    <a:pt x="2" y="125"/>
                  </a:lnTo>
                  <a:lnTo>
                    <a:pt x="3" y="130"/>
                  </a:lnTo>
                  <a:lnTo>
                    <a:pt x="4" y="135"/>
                  </a:lnTo>
                  <a:lnTo>
                    <a:pt x="6" y="140"/>
                  </a:lnTo>
                  <a:lnTo>
                    <a:pt x="7" y="145"/>
                  </a:lnTo>
                  <a:lnTo>
                    <a:pt x="9" y="151"/>
                  </a:lnTo>
                  <a:lnTo>
                    <a:pt x="11" y="156"/>
                  </a:lnTo>
                  <a:lnTo>
                    <a:pt x="13" y="160"/>
                  </a:lnTo>
                  <a:lnTo>
                    <a:pt x="16" y="165"/>
                  </a:lnTo>
                  <a:lnTo>
                    <a:pt x="20" y="169"/>
                  </a:lnTo>
                  <a:lnTo>
                    <a:pt x="22" y="174"/>
                  </a:lnTo>
                  <a:lnTo>
                    <a:pt x="26" y="178"/>
                  </a:lnTo>
                  <a:lnTo>
                    <a:pt x="30" y="182"/>
                  </a:lnTo>
                  <a:lnTo>
                    <a:pt x="34" y="186"/>
                  </a:lnTo>
                  <a:lnTo>
                    <a:pt x="38" y="190"/>
                  </a:lnTo>
                  <a:lnTo>
                    <a:pt x="42" y="194"/>
                  </a:lnTo>
                  <a:lnTo>
                    <a:pt x="46" y="196"/>
                  </a:lnTo>
                  <a:lnTo>
                    <a:pt x="51" y="199"/>
                  </a:lnTo>
                  <a:lnTo>
                    <a:pt x="55" y="203"/>
                  </a:lnTo>
                  <a:lnTo>
                    <a:pt x="60" y="205"/>
                  </a:lnTo>
                  <a:lnTo>
                    <a:pt x="65" y="207"/>
                  </a:lnTo>
                  <a:lnTo>
                    <a:pt x="71" y="209"/>
                  </a:lnTo>
                  <a:lnTo>
                    <a:pt x="75" y="211"/>
                  </a:lnTo>
                  <a:lnTo>
                    <a:pt x="80" y="212"/>
                  </a:lnTo>
                  <a:lnTo>
                    <a:pt x="85" y="213"/>
                  </a:lnTo>
                  <a:lnTo>
                    <a:pt x="91" y="215"/>
                  </a:lnTo>
                  <a:lnTo>
                    <a:pt x="97" y="216"/>
                  </a:lnTo>
                  <a:lnTo>
                    <a:pt x="102" y="216"/>
                  </a:lnTo>
                  <a:lnTo>
                    <a:pt x="107" y="216"/>
                  </a:lnTo>
                  <a:lnTo>
                    <a:pt x="112" y="216"/>
                  </a:lnTo>
                  <a:lnTo>
                    <a:pt x="117" y="216"/>
                  </a:lnTo>
                  <a:lnTo>
                    <a:pt x="123" y="215"/>
                  </a:lnTo>
                  <a:lnTo>
                    <a:pt x="129" y="213"/>
                  </a:lnTo>
                  <a:lnTo>
                    <a:pt x="134" y="212"/>
                  </a:lnTo>
                  <a:lnTo>
                    <a:pt x="140" y="211"/>
                  </a:lnTo>
                  <a:lnTo>
                    <a:pt x="143" y="209"/>
                  </a:lnTo>
                  <a:lnTo>
                    <a:pt x="149" y="207"/>
                  </a:lnTo>
                  <a:lnTo>
                    <a:pt x="154" y="205"/>
                  </a:lnTo>
                  <a:lnTo>
                    <a:pt x="159" y="203"/>
                  </a:lnTo>
                  <a:lnTo>
                    <a:pt x="163" y="199"/>
                  </a:lnTo>
                  <a:lnTo>
                    <a:pt x="168" y="196"/>
                  </a:lnTo>
                  <a:lnTo>
                    <a:pt x="172" y="194"/>
                  </a:lnTo>
                  <a:lnTo>
                    <a:pt x="176" y="190"/>
                  </a:lnTo>
                  <a:lnTo>
                    <a:pt x="180" y="186"/>
                  </a:lnTo>
                  <a:lnTo>
                    <a:pt x="184" y="182"/>
                  </a:lnTo>
                  <a:lnTo>
                    <a:pt x="188" y="178"/>
                  </a:lnTo>
                  <a:lnTo>
                    <a:pt x="192" y="174"/>
                  </a:lnTo>
                  <a:lnTo>
                    <a:pt x="194" y="169"/>
                  </a:lnTo>
                  <a:lnTo>
                    <a:pt x="198" y="165"/>
                  </a:lnTo>
                  <a:lnTo>
                    <a:pt x="201" y="160"/>
                  </a:lnTo>
                  <a:lnTo>
                    <a:pt x="203" y="156"/>
                  </a:lnTo>
                  <a:lnTo>
                    <a:pt x="205" y="151"/>
                  </a:lnTo>
                  <a:lnTo>
                    <a:pt x="207" y="145"/>
                  </a:lnTo>
                  <a:lnTo>
                    <a:pt x="209" y="140"/>
                  </a:lnTo>
                  <a:lnTo>
                    <a:pt x="210" y="135"/>
                  </a:lnTo>
                  <a:lnTo>
                    <a:pt x="211" y="130"/>
                  </a:lnTo>
                  <a:lnTo>
                    <a:pt x="212" y="125"/>
                  </a:lnTo>
                  <a:lnTo>
                    <a:pt x="214" y="118"/>
                  </a:lnTo>
                  <a:lnTo>
                    <a:pt x="214" y="113"/>
                  </a:lnTo>
                  <a:lnTo>
                    <a:pt x="214" y="10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EF3EC8DC-0C0D-4430-906D-4E481B46D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557"/>
              <a:ext cx="54" cy="54"/>
            </a:xfrm>
            <a:custGeom>
              <a:avLst/>
              <a:gdLst>
                <a:gd name="T0" fmla="*/ 54 w 213"/>
                <a:gd name="T1" fmla="*/ 25 h 216"/>
                <a:gd name="T2" fmla="*/ 53 w 213"/>
                <a:gd name="T3" fmla="*/ 20 h 216"/>
                <a:gd name="T4" fmla="*/ 52 w 213"/>
                <a:gd name="T5" fmla="*/ 16 h 216"/>
                <a:gd name="T6" fmla="*/ 50 w 213"/>
                <a:gd name="T7" fmla="*/ 13 h 216"/>
                <a:gd name="T8" fmla="*/ 47 w 213"/>
                <a:gd name="T9" fmla="*/ 10 h 216"/>
                <a:gd name="T10" fmla="*/ 44 w 213"/>
                <a:gd name="T11" fmla="*/ 7 h 216"/>
                <a:gd name="T12" fmla="*/ 41 w 213"/>
                <a:gd name="T13" fmla="*/ 4 h 216"/>
                <a:gd name="T14" fmla="*/ 38 w 213"/>
                <a:gd name="T15" fmla="*/ 2 h 216"/>
                <a:gd name="T16" fmla="*/ 34 w 213"/>
                <a:gd name="T17" fmla="*/ 1 h 216"/>
                <a:gd name="T18" fmla="*/ 30 w 213"/>
                <a:gd name="T19" fmla="*/ 0 h 216"/>
                <a:gd name="T20" fmla="*/ 27 w 213"/>
                <a:gd name="T21" fmla="*/ 0 h 216"/>
                <a:gd name="T22" fmla="*/ 23 w 213"/>
                <a:gd name="T23" fmla="*/ 1 h 216"/>
                <a:gd name="T24" fmla="*/ 19 w 213"/>
                <a:gd name="T25" fmla="*/ 1 h 216"/>
                <a:gd name="T26" fmla="*/ 15 w 213"/>
                <a:gd name="T27" fmla="*/ 3 h 216"/>
                <a:gd name="T28" fmla="*/ 11 w 213"/>
                <a:gd name="T29" fmla="*/ 5 h 216"/>
                <a:gd name="T30" fmla="*/ 9 w 213"/>
                <a:gd name="T31" fmla="*/ 8 h 216"/>
                <a:gd name="T32" fmla="*/ 6 w 213"/>
                <a:gd name="T33" fmla="*/ 11 h 216"/>
                <a:gd name="T34" fmla="*/ 3 w 213"/>
                <a:gd name="T35" fmla="*/ 14 h 216"/>
                <a:gd name="T36" fmla="*/ 2 w 213"/>
                <a:gd name="T37" fmla="*/ 18 h 216"/>
                <a:gd name="T38" fmla="*/ 1 w 213"/>
                <a:gd name="T39" fmla="*/ 22 h 216"/>
                <a:gd name="T40" fmla="*/ 0 w 213"/>
                <a:gd name="T41" fmla="*/ 26 h 216"/>
                <a:gd name="T42" fmla="*/ 0 w 213"/>
                <a:gd name="T43" fmla="*/ 29 h 216"/>
                <a:gd name="T44" fmla="*/ 1 w 213"/>
                <a:gd name="T45" fmla="*/ 33 h 216"/>
                <a:gd name="T46" fmla="*/ 2 w 213"/>
                <a:gd name="T47" fmla="*/ 37 h 216"/>
                <a:gd name="T48" fmla="*/ 3 w 213"/>
                <a:gd name="T49" fmla="*/ 40 h 216"/>
                <a:gd name="T50" fmla="*/ 6 w 213"/>
                <a:gd name="T51" fmla="*/ 44 h 216"/>
                <a:gd name="T52" fmla="*/ 9 w 213"/>
                <a:gd name="T53" fmla="*/ 47 h 216"/>
                <a:gd name="T54" fmla="*/ 11 w 213"/>
                <a:gd name="T55" fmla="*/ 49 h 216"/>
                <a:gd name="T56" fmla="*/ 15 w 213"/>
                <a:gd name="T57" fmla="*/ 52 h 216"/>
                <a:gd name="T58" fmla="*/ 19 w 213"/>
                <a:gd name="T59" fmla="*/ 53 h 216"/>
                <a:gd name="T60" fmla="*/ 23 w 213"/>
                <a:gd name="T61" fmla="*/ 54 h 216"/>
                <a:gd name="T62" fmla="*/ 27 w 213"/>
                <a:gd name="T63" fmla="*/ 54 h 216"/>
                <a:gd name="T64" fmla="*/ 30 w 213"/>
                <a:gd name="T65" fmla="*/ 54 h 216"/>
                <a:gd name="T66" fmla="*/ 34 w 213"/>
                <a:gd name="T67" fmla="*/ 53 h 216"/>
                <a:gd name="T68" fmla="*/ 38 w 213"/>
                <a:gd name="T69" fmla="*/ 52 h 216"/>
                <a:gd name="T70" fmla="*/ 41 w 213"/>
                <a:gd name="T71" fmla="*/ 50 h 216"/>
                <a:gd name="T72" fmla="*/ 44 w 213"/>
                <a:gd name="T73" fmla="*/ 48 h 216"/>
                <a:gd name="T74" fmla="*/ 47 w 213"/>
                <a:gd name="T75" fmla="*/ 45 h 216"/>
                <a:gd name="T76" fmla="*/ 50 w 213"/>
                <a:gd name="T77" fmla="*/ 42 h 216"/>
                <a:gd name="T78" fmla="*/ 52 w 213"/>
                <a:gd name="T79" fmla="*/ 38 h 216"/>
                <a:gd name="T80" fmla="*/ 53 w 213"/>
                <a:gd name="T81" fmla="*/ 34 h 216"/>
                <a:gd name="T82" fmla="*/ 54 w 213"/>
                <a:gd name="T83" fmla="*/ 30 h 2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3" h="216">
                  <a:moveTo>
                    <a:pt x="213" y="108"/>
                  </a:moveTo>
                  <a:lnTo>
                    <a:pt x="213" y="103"/>
                  </a:lnTo>
                  <a:lnTo>
                    <a:pt x="213" y="98"/>
                  </a:lnTo>
                  <a:lnTo>
                    <a:pt x="212" y="91"/>
                  </a:lnTo>
                  <a:lnTo>
                    <a:pt x="211" y="86"/>
                  </a:lnTo>
                  <a:lnTo>
                    <a:pt x="209" y="81"/>
                  </a:lnTo>
                  <a:lnTo>
                    <a:pt x="208" y="76"/>
                  </a:lnTo>
                  <a:lnTo>
                    <a:pt x="207" y="71"/>
                  </a:lnTo>
                  <a:lnTo>
                    <a:pt x="204" y="65"/>
                  </a:lnTo>
                  <a:lnTo>
                    <a:pt x="203" y="60"/>
                  </a:lnTo>
                  <a:lnTo>
                    <a:pt x="200" y="56"/>
                  </a:lnTo>
                  <a:lnTo>
                    <a:pt x="198" y="51"/>
                  </a:lnTo>
                  <a:lnTo>
                    <a:pt x="194" y="47"/>
                  </a:lnTo>
                  <a:lnTo>
                    <a:pt x="191" y="42"/>
                  </a:lnTo>
                  <a:lnTo>
                    <a:pt x="187" y="38"/>
                  </a:lnTo>
                  <a:lnTo>
                    <a:pt x="183" y="34"/>
                  </a:lnTo>
                  <a:lnTo>
                    <a:pt x="179" y="30"/>
                  </a:lnTo>
                  <a:lnTo>
                    <a:pt x="175" y="26"/>
                  </a:lnTo>
                  <a:lnTo>
                    <a:pt x="172" y="22"/>
                  </a:lnTo>
                  <a:lnTo>
                    <a:pt x="168" y="20"/>
                  </a:lnTo>
                  <a:lnTo>
                    <a:pt x="162" y="17"/>
                  </a:lnTo>
                  <a:lnTo>
                    <a:pt x="159" y="13"/>
                  </a:lnTo>
                  <a:lnTo>
                    <a:pt x="153" y="11"/>
                  </a:lnTo>
                  <a:lnTo>
                    <a:pt x="148" y="9"/>
                  </a:lnTo>
                  <a:lnTo>
                    <a:pt x="143" y="7"/>
                  </a:lnTo>
                  <a:lnTo>
                    <a:pt x="139" y="5"/>
                  </a:lnTo>
                  <a:lnTo>
                    <a:pt x="134" y="4"/>
                  </a:lnTo>
                  <a:lnTo>
                    <a:pt x="129" y="3"/>
                  </a:lnTo>
                  <a:lnTo>
                    <a:pt x="122" y="2"/>
                  </a:lnTo>
                  <a:lnTo>
                    <a:pt x="117" y="0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101" y="0"/>
                  </a:lnTo>
                  <a:lnTo>
                    <a:pt x="96" y="0"/>
                  </a:lnTo>
                  <a:lnTo>
                    <a:pt x="91" y="2"/>
                  </a:lnTo>
                  <a:lnTo>
                    <a:pt x="84" y="3"/>
                  </a:lnTo>
                  <a:lnTo>
                    <a:pt x="79" y="4"/>
                  </a:lnTo>
                  <a:lnTo>
                    <a:pt x="74" y="5"/>
                  </a:lnTo>
                  <a:lnTo>
                    <a:pt x="70" y="7"/>
                  </a:lnTo>
                  <a:lnTo>
                    <a:pt x="65" y="9"/>
                  </a:lnTo>
                  <a:lnTo>
                    <a:pt x="60" y="11"/>
                  </a:lnTo>
                  <a:lnTo>
                    <a:pt x="54" y="13"/>
                  </a:lnTo>
                  <a:lnTo>
                    <a:pt x="51" y="17"/>
                  </a:lnTo>
                  <a:lnTo>
                    <a:pt x="45" y="20"/>
                  </a:lnTo>
                  <a:lnTo>
                    <a:pt x="41" y="22"/>
                  </a:lnTo>
                  <a:lnTo>
                    <a:pt x="38" y="26"/>
                  </a:lnTo>
                  <a:lnTo>
                    <a:pt x="34" y="30"/>
                  </a:lnTo>
                  <a:lnTo>
                    <a:pt x="30" y="34"/>
                  </a:lnTo>
                  <a:lnTo>
                    <a:pt x="26" y="38"/>
                  </a:lnTo>
                  <a:lnTo>
                    <a:pt x="22" y="42"/>
                  </a:lnTo>
                  <a:lnTo>
                    <a:pt x="19" y="47"/>
                  </a:lnTo>
                  <a:lnTo>
                    <a:pt x="15" y="51"/>
                  </a:lnTo>
                  <a:lnTo>
                    <a:pt x="13" y="56"/>
                  </a:lnTo>
                  <a:lnTo>
                    <a:pt x="10" y="60"/>
                  </a:lnTo>
                  <a:lnTo>
                    <a:pt x="9" y="65"/>
                  </a:lnTo>
                  <a:lnTo>
                    <a:pt x="6" y="71"/>
                  </a:lnTo>
                  <a:lnTo>
                    <a:pt x="5" y="76"/>
                  </a:lnTo>
                  <a:lnTo>
                    <a:pt x="4" y="81"/>
                  </a:lnTo>
                  <a:lnTo>
                    <a:pt x="2" y="86"/>
                  </a:lnTo>
                  <a:lnTo>
                    <a:pt x="1" y="91"/>
                  </a:lnTo>
                  <a:lnTo>
                    <a:pt x="0" y="98"/>
                  </a:lnTo>
                  <a:lnTo>
                    <a:pt x="0" y="103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5"/>
                  </a:lnTo>
                  <a:lnTo>
                    <a:pt x="2" y="131"/>
                  </a:lnTo>
                  <a:lnTo>
                    <a:pt x="4" y="136"/>
                  </a:lnTo>
                  <a:lnTo>
                    <a:pt x="5" y="141"/>
                  </a:lnTo>
                  <a:lnTo>
                    <a:pt x="6" y="146"/>
                  </a:lnTo>
                  <a:lnTo>
                    <a:pt x="9" y="151"/>
                  </a:lnTo>
                  <a:lnTo>
                    <a:pt x="10" y="157"/>
                  </a:lnTo>
                  <a:lnTo>
                    <a:pt x="13" y="160"/>
                  </a:lnTo>
                  <a:lnTo>
                    <a:pt x="15" y="166"/>
                  </a:lnTo>
                  <a:lnTo>
                    <a:pt x="19" y="170"/>
                  </a:lnTo>
                  <a:lnTo>
                    <a:pt x="22" y="175"/>
                  </a:lnTo>
                  <a:lnTo>
                    <a:pt x="26" y="179"/>
                  </a:lnTo>
                  <a:lnTo>
                    <a:pt x="30" y="183"/>
                  </a:lnTo>
                  <a:lnTo>
                    <a:pt x="34" y="187"/>
                  </a:lnTo>
                  <a:lnTo>
                    <a:pt x="38" y="190"/>
                  </a:lnTo>
                  <a:lnTo>
                    <a:pt x="41" y="194"/>
                  </a:lnTo>
                  <a:lnTo>
                    <a:pt x="45" y="197"/>
                  </a:lnTo>
                  <a:lnTo>
                    <a:pt x="51" y="200"/>
                  </a:lnTo>
                  <a:lnTo>
                    <a:pt x="54" y="203"/>
                  </a:lnTo>
                  <a:lnTo>
                    <a:pt x="60" y="206"/>
                  </a:lnTo>
                  <a:lnTo>
                    <a:pt x="65" y="207"/>
                  </a:lnTo>
                  <a:lnTo>
                    <a:pt x="70" y="210"/>
                  </a:lnTo>
                  <a:lnTo>
                    <a:pt x="74" y="211"/>
                  </a:lnTo>
                  <a:lnTo>
                    <a:pt x="79" y="213"/>
                  </a:lnTo>
                  <a:lnTo>
                    <a:pt x="84" y="214"/>
                  </a:lnTo>
                  <a:lnTo>
                    <a:pt x="91" y="215"/>
                  </a:lnTo>
                  <a:lnTo>
                    <a:pt x="96" y="216"/>
                  </a:lnTo>
                  <a:lnTo>
                    <a:pt x="101" y="216"/>
                  </a:lnTo>
                  <a:lnTo>
                    <a:pt x="107" y="216"/>
                  </a:lnTo>
                  <a:lnTo>
                    <a:pt x="112" y="216"/>
                  </a:lnTo>
                  <a:lnTo>
                    <a:pt x="117" y="216"/>
                  </a:lnTo>
                  <a:lnTo>
                    <a:pt x="122" y="215"/>
                  </a:lnTo>
                  <a:lnTo>
                    <a:pt x="129" y="214"/>
                  </a:lnTo>
                  <a:lnTo>
                    <a:pt x="134" y="213"/>
                  </a:lnTo>
                  <a:lnTo>
                    <a:pt x="139" y="211"/>
                  </a:lnTo>
                  <a:lnTo>
                    <a:pt x="143" y="210"/>
                  </a:lnTo>
                  <a:lnTo>
                    <a:pt x="148" y="207"/>
                  </a:lnTo>
                  <a:lnTo>
                    <a:pt x="153" y="206"/>
                  </a:lnTo>
                  <a:lnTo>
                    <a:pt x="159" y="203"/>
                  </a:lnTo>
                  <a:lnTo>
                    <a:pt x="162" y="200"/>
                  </a:lnTo>
                  <a:lnTo>
                    <a:pt x="168" y="197"/>
                  </a:lnTo>
                  <a:lnTo>
                    <a:pt x="172" y="194"/>
                  </a:lnTo>
                  <a:lnTo>
                    <a:pt x="175" y="190"/>
                  </a:lnTo>
                  <a:lnTo>
                    <a:pt x="179" y="187"/>
                  </a:lnTo>
                  <a:lnTo>
                    <a:pt x="183" y="183"/>
                  </a:lnTo>
                  <a:lnTo>
                    <a:pt x="187" y="179"/>
                  </a:lnTo>
                  <a:lnTo>
                    <a:pt x="191" y="175"/>
                  </a:lnTo>
                  <a:lnTo>
                    <a:pt x="194" y="170"/>
                  </a:lnTo>
                  <a:lnTo>
                    <a:pt x="198" y="166"/>
                  </a:lnTo>
                  <a:lnTo>
                    <a:pt x="200" y="160"/>
                  </a:lnTo>
                  <a:lnTo>
                    <a:pt x="203" y="157"/>
                  </a:lnTo>
                  <a:lnTo>
                    <a:pt x="204" y="151"/>
                  </a:lnTo>
                  <a:lnTo>
                    <a:pt x="207" y="146"/>
                  </a:lnTo>
                  <a:lnTo>
                    <a:pt x="208" y="141"/>
                  </a:lnTo>
                  <a:lnTo>
                    <a:pt x="209" y="136"/>
                  </a:lnTo>
                  <a:lnTo>
                    <a:pt x="211" y="131"/>
                  </a:lnTo>
                  <a:lnTo>
                    <a:pt x="212" y="125"/>
                  </a:lnTo>
                  <a:lnTo>
                    <a:pt x="213" y="119"/>
                  </a:lnTo>
                  <a:lnTo>
                    <a:pt x="213" y="114"/>
                  </a:lnTo>
                  <a:lnTo>
                    <a:pt x="213" y="10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535BEFA0-5867-4CA5-9E1F-CB43FF112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775"/>
              <a:ext cx="57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LJUBLJANA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FBE196AD-940E-4675-AD65-78CBF5E64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2558"/>
              <a:ext cx="53" cy="54"/>
            </a:xfrm>
            <a:custGeom>
              <a:avLst/>
              <a:gdLst>
                <a:gd name="T0" fmla="*/ 53 w 214"/>
                <a:gd name="T1" fmla="*/ 24 h 216"/>
                <a:gd name="T2" fmla="*/ 52 w 214"/>
                <a:gd name="T3" fmla="*/ 20 h 216"/>
                <a:gd name="T4" fmla="*/ 51 w 214"/>
                <a:gd name="T5" fmla="*/ 16 h 216"/>
                <a:gd name="T6" fmla="*/ 49 w 214"/>
                <a:gd name="T7" fmla="*/ 13 h 216"/>
                <a:gd name="T8" fmla="*/ 47 w 214"/>
                <a:gd name="T9" fmla="*/ 9 h 216"/>
                <a:gd name="T10" fmla="*/ 44 w 214"/>
                <a:gd name="T11" fmla="*/ 7 h 216"/>
                <a:gd name="T12" fmla="*/ 40 w 214"/>
                <a:gd name="T13" fmla="*/ 4 h 216"/>
                <a:gd name="T14" fmla="*/ 37 w 214"/>
                <a:gd name="T15" fmla="*/ 2 h 216"/>
                <a:gd name="T16" fmla="*/ 33 w 214"/>
                <a:gd name="T17" fmla="*/ 1 h 216"/>
                <a:gd name="T18" fmla="*/ 29 w 214"/>
                <a:gd name="T19" fmla="*/ 0 h 216"/>
                <a:gd name="T20" fmla="*/ 27 w 214"/>
                <a:gd name="T21" fmla="*/ 0 h 216"/>
                <a:gd name="T22" fmla="*/ 23 w 214"/>
                <a:gd name="T23" fmla="*/ 0 h 216"/>
                <a:gd name="T24" fmla="*/ 19 w 214"/>
                <a:gd name="T25" fmla="*/ 1 h 216"/>
                <a:gd name="T26" fmla="*/ 15 w 214"/>
                <a:gd name="T27" fmla="*/ 3 h 216"/>
                <a:gd name="T28" fmla="*/ 11 w 214"/>
                <a:gd name="T29" fmla="*/ 5 h 216"/>
                <a:gd name="T30" fmla="*/ 8 w 214"/>
                <a:gd name="T31" fmla="*/ 8 h 216"/>
                <a:gd name="T32" fmla="*/ 5 w 214"/>
                <a:gd name="T33" fmla="*/ 10 h 216"/>
                <a:gd name="T34" fmla="*/ 3 w 214"/>
                <a:gd name="T35" fmla="*/ 14 h 216"/>
                <a:gd name="T36" fmla="*/ 2 w 214"/>
                <a:gd name="T37" fmla="*/ 18 h 216"/>
                <a:gd name="T38" fmla="*/ 1 w 214"/>
                <a:gd name="T39" fmla="*/ 22 h 216"/>
                <a:gd name="T40" fmla="*/ 0 w 214"/>
                <a:gd name="T41" fmla="*/ 26 h 216"/>
                <a:gd name="T42" fmla="*/ 0 w 214"/>
                <a:gd name="T43" fmla="*/ 28 h 216"/>
                <a:gd name="T44" fmla="*/ 1 w 214"/>
                <a:gd name="T45" fmla="*/ 33 h 216"/>
                <a:gd name="T46" fmla="*/ 2 w 214"/>
                <a:gd name="T47" fmla="*/ 36 h 216"/>
                <a:gd name="T48" fmla="*/ 3 w 214"/>
                <a:gd name="T49" fmla="*/ 40 h 216"/>
                <a:gd name="T50" fmla="*/ 5 w 214"/>
                <a:gd name="T51" fmla="*/ 44 h 216"/>
                <a:gd name="T52" fmla="*/ 8 w 214"/>
                <a:gd name="T53" fmla="*/ 47 h 216"/>
                <a:gd name="T54" fmla="*/ 11 w 214"/>
                <a:gd name="T55" fmla="*/ 49 h 216"/>
                <a:gd name="T56" fmla="*/ 15 w 214"/>
                <a:gd name="T57" fmla="*/ 51 h 216"/>
                <a:gd name="T58" fmla="*/ 19 w 214"/>
                <a:gd name="T59" fmla="*/ 53 h 216"/>
                <a:gd name="T60" fmla="*/ 23 w 214"/>
                <a:gd name="T61" fmla="*/ 54 h 216"/>
                <a:gd name="T62" fmla="*/ 27 w 214"/>
                <a:gd name="T63" fmla="*/ 54 h 216"/>
                <a:gd name="T64" fmla="*/ 29 w 214"/>
                <a:gd name="T65" fmla="*/ 54 h 216"/>
                <a:gd name="T66" fmla="*/ 33 w 214"/>
                <a:gd name="T67" fmla="*/ 53 h 216"/>
                <a:gd name="T68" fmla="*/ 37 w 214"/>
                <a:gd name="T69" fmla="*/ 52 h 216"/>
                <a:gd name="T70" fmla="*/ 40 w 214"/>
                <a:gd name="T71" fmla="*/ 50 h 216"/>
                <a:gd name="T72" fmla="*/ 44 w 214"/>
                <a:gd name="T73" fmla="*/ 48 h 216"/>
                <a:gd name="T74" fmla="*/ 47 w 214"/>
                <a:gd name="T75" fmla="*/ 45 h 216"/>
                <a:gd name="T76" fmla="*/ 49 w 214"/>
                <a:gd name="T77" fmla="*/ 41 h 216"/>
                <a:gd name="T78" fmla="*/ 51 w 214"/>
                <a:gd name="T79" fmla="*/ 38 h 216"/>
                <a:gd name="T80" fmla="*/ 52 w 214"/>
                <a:gd name="T81" fmla="*/ 34 h 216"/>
                <a:gd name="T82" fmla="*/ 53 w 214"/>
                <a:gd name="T83" fmla="*/ 30 h 2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4" h="216">
                  <a:moveTo>
                    <a:pt x="214" y="108"/>
                  </a:moveTo>
                  <a:lnTo>
                    <a:pt x="214" y="102"/>
                  </a:lnTo>
                  <a:lnTo>
                    <a:pt x="214" y="97"/>
                  </a:lnTo>
                  <a:lnTo>
                    <a:pt x="212" y="91"/>
                  </a:lnTo>
                  <a:lnTo>
                    <a:pt x="211" y="86"/>
                  </a:lnTo>
                  <a:lnTo>
                    <a:pt x="210" y="80"/>
                  </a:lnTo>
                  <a:lnTo>
                    <a:pt x="209" y="75"/>
                  </a:lnTo>
                  <a:lnTo>
                    <a:pt x="207" y="70"/>
                  </a:lnTo>
                  <a:lnTo>
                    <a:pt x="205" y="65"/>
                  </a:lnTo>
                  <a:lnTo>
                    <a:pt x="203" y="59"/>
                  </a:lnTo>
                  <a:lnTo>
                    <a:pt x="201" y="56"/>
                  </a:lnTo>
                  <a:lnTo>
                    <a:pt x="198" y="50"/>
                  </a:lnTo>
                  <a:lnTo>
                    <a:pt x="194" y="46"/>
                  </a:lnTo>
                  <a:lnTo>
                    <a:pt x="192" y="41"/>
                  </a:lnTo>
                  <a:lnTo>
                    <a:pt x="188" y="37"/>
                  </a:lnTo>
                  <a:lnTo>
                    <a:pt x="184" y="33"/>
                  </a:lnTo>
                  <a:lnTo>
                    <a:pt x="180" y="30"/>
                  </a:lnTo>
                  <a:lnTo>
                    <a:pt x="176" y="26"/>
                  </a:lnTo>
                  <a:lnTo>
                    <a:pt x="172" y="22"/>
                  </a:lnTo>
                  <a:lnTo>
                    <a:pt x="168" y="19"/>
                  </a:lnTo>
                  <a:lnTo>
                    <a:pt x="163" y="17"/>
                  </a:lnTo>
                  <a:lnTo>
                    <a:pt x="159" y="13"/>
                  </a:lnTo>
                  <a:lnTo>
                    <a:pt x="154" y="10"/>
                  </a:lnTo>
                  <a:lnTo>
                    <a:pt x="149" y="9"/>
                  </a:lnTo>
                  <a:lnTo>
                    <a:pt x="143" y="6"/>
                  </a:lnTo>
                  <a:lnTo>
                    <a:pt x="140" y="5"/>
                  </a:lnTo>
                  <a:lnTo>
                    <a:pt x="134" y="3"/>
                  </a:lnTo>
                  <a:lnTo>
                    <a:pt x="129" y="2"/>
                  </a:lnTo>
                  <a:lnTo>
                    <a:pt x="123" y="1"/>
                  </a:lnTo>
                  <a:lnTo>
                    <a:pt x="117" y="0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102" y="0"/>
                  </a:lnTo>
                  <a:lnTo>
                    <a:pt x="97" y="0"/>
                  </a:lnTo>
                  <a:lnTo>
                    <a:pt x="91" y="1"/>
                  </a:lnTo>
                  <a:lnTo>
                    <a:pt x="85" y="2"/>
                  </a:lnTo>
                  <a:lnTo>
                    <a:pt x="80" y="3"/>
                  </a:lnTo>
                  <a:lnTo>
                    <a:pt x="75" y="5"/>
                  </a:lnTo>
                  <a:lnTo>
                    <a:pt x="71" y="6"/>
                  </a:lnTo>
                  <a:lnTo>
                    <a:pt x="65" y="9"/>
                  </a:lnTo>
                  <a:lnTo>
                    <a:pt x="60" y="10"/>
                  </a:lnTo>
                  <a:lnTo>
                    <a:pt x="55" y="13"/>
                  </a:lnTo>
                  <a:lnTo>
                    <a:pt x="51" y="17"/>
                  </a:lnTo>
                  <a:lnTo>
                    <a:pt x="46" y="19"/>
                  </a:lnTo>
                  <a:lnTo>
                    <a:pt x="42" y="22"/>
                  </a:lnTo>
                  <a:lnTo>
                    <a:pt x="38" y="26"/>
                  </a:lnTo>
                  <a:lnTo>
                    <a:pt x="34" y="30"/>
                  </a:lnTo>
                  <a:lnTo>
                    <a:pt x="30" y="33"/>
                  </a:lnTo>
                  <a:lnTo>
                    <a:pt x="26" y="37"/>
                  </a:lnTo>
                  <a:lnTo>
                    <a:pt x="22" y="41"/>
                  </a:lnTo>
                  <a:lnTo>
                    <a:pt x="20" y="46"/>
                  </a:lnTo>
                  <a:lnTo>
                    <a:pt x="16" y="50"/>
                  </a:lnTo>
                  <a:lnTo>
                    <a:pt x="13" y="56"/>
                  </a:lnTo>
                  <a:lnTo>
                    <a:pt x="11" y="59"/>
                  </a:lnTo>
                  <a:lnTo>
                    <a:pt x="9" y="65"/>
                  </a:lnTo>
                  <a:lnTo>
                    <a:pt x="7" y="70"/>
                  </a:lnTo>
                  <a:lnTo>
                    <a:pt x="6" y="75"/>
                  </a:lnTo>
                  <a:lnTo>
                    <a:pt x="4" y="80"/>
                  </a:lnTo>
                  <a:lnTo>
                    <a:pt x="3" y="86"/>
                  </a:lnTo>
                  <a:lnTo>
                    <a:pt x="2" y="91"/>
                  </a:lnTo>
                  <a:lnTo>
                    <a:pt x="0" y="97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0" y="113"/>
                  </a:lnTo>
                  <a:lnTo>
                    <a:pt x="0" y="118"/>
                  </a:lnTo>
                  <a:lnTo>
                    <a:pt x="2" y="125"/>
                  </a:lnTo>
                  <a:lnTo>
                    <a:pt x="3" y="130"/>
                  </a:lnTo>
                  <a:lnTo>
                    <a:pt x="4" y="135"/>
                  </a:lnTo>
                  <a:lnTo>
                    <a:pt x="6" y="140"/>
                  </a:lnTo>
                  <a:lnTo>
                    <a:pt x="7" y="145"/>
                  </a:lnTo>
                  <a:lnTo>
                    <a:pt x="9" y="151"/>
                  </a:lnTo>
                  <a:lnTo>
                    <a:pt x="11" y="156"/>
                  </a:lnTo>
                  <a:lnTo>
                    <a:pt x="13" y="160"/>
                  </a:lnTo>
                  <a:lnTo>
                    <a:pt x="16" y="165"/>
                  </a:lnTo>
                  <a:lnTo>
                    <a:pt x="20" y="169"/>
                  </a:lnTo>
                  <a:lnTo>
                    <a:pt x="22" y="174"/>
                  </a:lnTo>
                  <a:lnTo>
                    <a:pt x="26" y="178"/>
                  </a:lnTo>
                  <a:lnTo>
                    <a:pt x="30" y="182"/>
                  </a:lnTo>
                  <a:lnTo>
                    <a:pt x="34" y="186"/>
                  </a:lnTo>
                  <a:lnTo>
                    <a:pt x="38" y="190"/>
                  </a:lnTo>
                  <a:lnTo>
                    <a:pt x="42" y="194"/>
                  </a:lnTo>
                  <a:lnTo>
                    <a:pt x="46" y="196"/>
                  </a:lnTo>
                  <a:lnTo>
                    <a:pt x="51" y="199"/>
                  </a:lnTo>
                  <a:lnTo>
                    <a:pt x="55" y="203"/>
                  </a:lnTo>
                  <a:lnTo>
                    <a:pt x="60" y="205"/>
                  </a:lnTo>
                  <a:lnTo>
                    <a:pt x="65" y="207"/>
                  </a:lnTo>
                  <a:lnTo>
                    <a:pt x="71" y="209"/>
                  </a:lnTo>
                  <a:lnTo>
                    <a:pt x="75" y="211"/>
                  </a:lnTo>
                  <a:lnTo>
                    <a:pt x="80" y="212"/>
                  </a:lnTo>
                  <a:lnTo>
                    <a:pt x="85" y="213"/>
                  </a:lnTo>
                  <a:lnTo>
                    <a:pt x="91" y="214"/>
                  </a:lnTo>
                  <a:lnTo>
                    <a:pt x="97" y="216"/>
                  </a:lnTo>
                  <a:lnTo>
                    <a:pt x="102" y="216"/>
                  </a:lnTo>
                  <a:lnTo>
                    <a:pt x="107" y="216"/>
                  </a:lnTo>
                  <a:lnTo>
                    <a:pt x="112" y="216"/>
                  </a:lnTo>
                  <a:lnTo>
                    <a:pt x="117" y="216"/>
                  </a:lnTo>
                  <a:lnTo>
                    <a:pt x="123" y="214"/>
                  </a:lnTo>
                  <a:lnTo>
                    <a:pt x="129" y="213"/>
                  </a:lnTo>
                  <a:lnTo>
                    <a:pt x="134" y="212"/>
                  </a:lnTo>
                  <a:lnTo>
                    <a:pt x="140" y="211"/>
                  </a:lnTo>
                  <a:lnTo>
                    <a:pt x="143" y="209"/>
                  </a:lnTo>
                  <a:lnTo>
                    <a:pt x="149" y="207"/>
                  </a:lnTo>
                  <a:lnTo>
                    <a:pt x="154" y="205"/>
                  </a:lnTo>
                  <a:lnTo>
                    <a:pt x="159" y="203"/>
                  </a:lnTo>
                  <a:lnTo>
                    <a:pt x="163" y="199"/>
                  </a:lnTo>
                  <a:lnTo>
                    <a:pt x="168" y="196"/>
                  </a:lnTo>
                  <a:lnTo>
                    <a:pt x="172" y="194"/>
                  </a:lnTo>
                  <a:lnTo>
                    <a:pt x="176" y="190"/>
                  </a:lnTo>
                  <a:lnTo>
                    <a:pt x="180" y="186"/>
                  </a:lnTo>
                  <a:lnTo>
                    <a:pt x="184" y="182"/>
                  </a:lnTo>
                  <a:lnTo>
                    <a:pt x="188" y="178"/>
                  </a:lnTo>
                  <a:lnTo>
                    <a:pt x="192" y="174"/>
                  </a:lnTo>
                  <a:lnTo>
                    <a:pt x="194" y="169"/>
                  </a:lnTo>
                  <a:lnTo>
                    <a:pt x="198" y="165"/>
                  </a:lnTo>
                  <a:lnTo>
                    <a:pt x="201" y="160"/>
                  </a:lnTo>
                  <a:lnTo>
                    <a:pt x="203" y="156"/>
                  </a:lnTo>
                  <a:lnTo>
                    <a:pt x="205" y="151"/>
                  </a:lnTo>
                  <a:lnTo>
                    <a:pt x="207" y="145"/>
                  </a:lnTo>
                  <a:lnTo>
                    <a:pt x="209" y="140"/>
                  </a:lnTo>
                  <a:lnTo>
                    <a:pt x="210" y="135"/>
                  </a:lnTo>
                  <a:lnTo>
                    <a:pt x="211" y="130"/>
                  </a:lnTo>
                  <a:lnTo>
                    <a:pt x="212" y="125"/>
                  </a:lnTo>
                  <a:lnTo>
                    <a:pt x="214" y="118"/>
                  </a:lnTo>
                  <a:lnTo>
                    <a:pt x="214" y="113"/>
                  </a:lnTo>
                  <a:lnTo>
                    <a:pt x="214" y="10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59" name="Rectangle 31">
              <a:extLst>
                <a:ext uri="{FF2B5EF4-FFF2-40B4-BE49-F238E27FC236}">
                  <a16:creationId xmlns:a16="http://schemas.microsoft.com/office/drawing/2014/main" id="{3FF3F527-364B-46FE-89C5-318815301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" y="3568"/>
              <a:ext cx="34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>
                  <a:solidFill>
                    <a:srgbClr val="0000FF"/>
                  </a:solidFill>
                  <a:latin typeface="Microsoft Sans Serif" panose="020B0604020202020204" pitchFamily="34" charset="0"/>
                </a:rPr>
                <a:t>Adriatic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  <p:sp>
          <p:nvSpPr>
            <p:cNvPr id="60" name="Rectangle 32">
              <a:extLst>
                <a:ext uri="{FF2B5EF4-FFF2-40B4-BE49-F238E27FC236}">
                  <a16:creationId xmlns:a16="http://schemas.microsoft.com/office/drawing/2014/main" id="{1C98E45C-E93F-4E4B-B070-5930DED83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3685"/>
              <a:ext cx="18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4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l-SI" altLang="sl-SI" sz="1300">
                  <a:solidFill>
                    <a:srgbClr val="0000FF"/>
                  </a:solidFill>
                  <a:latin typeface="Microsoft Sans Serif" panose="020B0604020202020204" pitchFamily="34" charset="0"/>
                </a:rPr>
                <a:t>Sea</a:t>
              </a:r>
              <a:endParaRPr lang="sl-SI" altLang="sl-SI" b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896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D2EB2-2026-409A-B675-39A1CC4B523D}" type="slidenum">
              <a:rPr lang="sl-SI" altLang="sl-SI"/>
              <a:pPr/>
              <a:t>6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2656"/>
            <a:ext cx="8642350" cy="504056"/>
          </a:xfrm>
        </p:spPr>
        <p:txBody>
          <a:bodyPr/>
          <a:lstStyle/>
          <a:p>
            <a:r>
              <a:rPr lang="sl-SI" altLang="sl-SI" dirty="0"/>
              <a:t>Krško NPP</a:t>
            </a:r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172498"/>
            <a:ext cx="4276725" cy="5112097"/>
          </a:xfrm>
        </p:spPr>
        <p:txBody>
          <a:bodyPr/>
          <a:lstStyle/>
          <a:p>
            <a:pPr>
              <a:spcAft>
                <a:spcPct val="20000"/>
              </a:spcAft>
            </a:pP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Westinghouse PWR, 2 loop, 700 </a:t>
            </a:r>
            <a:r>
              <a:rPr lang="en-US" altLang="sl-SI" sz="2200" dirty="0" err="1">
                <a:solidFill>
                  <a:schemeClr val="accent2"/>
                </a:solidFill>
                <a:latin typeface="Tahoma" panose="020B0604030504040204" pitchFamily="34" charset="0"/>
              </a:rPr>
              <a:t>Mwe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2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ct val="20000"/>
              </a:spcAft>
            </a:pP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Commercial operation since 1983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2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ct val="20000"/>
              </a:spcAft>
            </a:pP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Ownership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:</a:t>
            </a: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	</a:t>
            </a: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50%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 - </a:t>
            </a: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Slovenia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  		</a:t>
            </a: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50% -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Croatia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2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ct val="20000"/>
              </a:spcAft>
            </a:pP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Modernization in year</a:t>
            </a:r>
            <a:r>
              <a:rPr lang="sl-SI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2000</a:t>
            </a:r>
          </a:p>
          <a:p>
            <a:pPr lvl="1">
              <a:spcBef>
                <a:spcPts val="0"/>
              </a:spcBef>
              <a:spcAft>
                <a:spcPct val="20000"/>
              </a:spcAft>
            </a:pP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12 to </a:t>
            </a: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18 months fuel cycle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26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lvl="1">
              <a:spcBef>
                <a:spcPts val="0"/>
              </a:spcBef>
              <a:spcAft>
                <a:spcPct val="20000"/>
              </a:spcAft>
            </a:pP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Uprate for 6,3%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ct val="20000"/>
              </a:spcAft>
            </a:pPr>
            <a:r>
              <a:rPr lang="en-US" altLang="sl-SI" sz="2200" dirty="0">
                <a:solidFill>
                  <a:schemeClr val="accent2"/>
                </a:solidFill>
                <a:latin typeface="Tahoma" panose="020B0604030504040204" pitchFamily="34" charset="0"/>
              </a:rPr>
              <a:t>Design life time until 2023</a:t>
            </a:r>
          </a:p>
          <a:p>
            <a:pPr lvl="1">
              <a:lnSpc>
                <a:spcPts val="2700"/>
              </a:lnSpc>
              <a:spcBef>
                <a:spcPts val="0"/>
              </a:spcBef>
              <a:spcAft>
                <a:spcPct val="20000"/>
              </a:spcAft>
            </a:pP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Operation for additional</a:t>
            </a:r>
            <a:b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20 years 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is </a:t>
            </a:r>
            <a:r>
              <a:rPr lang="en-US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foreseen</a:t>
            </a:r>
            <a:r>
              <a:rPr lang="sl-SI" altLang="sl-SI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</a:p>
          <a:p>
            <a:endParaRPr lang="sl-SI" altLang="sl-SI" dirty="0"/>
          </a:p>
        </p:txBody>
      </p:sp>
      <p:pic>
        <p:nvPicPr>
          <p:cNvPr id="702468" name="Picture 4">
            <a:extLst>
              <a:ext uri="{FF2B5EF4-FFF2-40B4-BE49-F238E27FC236}">
                <a16:creationId xmlns:a16="http://schemas.microsoft.com/office/drawing/2014/main" id="{D6C85F17-23DC-4EB5-86F6-98F41172A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19" y="1484784"/>
            <a:ext cx="4314056" cy="431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28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3FDBEF-01A2-4660-933D-2064C571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4300"/>
            <a:ext cx="8642350" cy="923769"/>
          </a:xfrm>
        </p:spPr>
        <p:txBody>
          <a:bodyPr/>
          <a:lstStyle/>
          <a:p>
            <a:r>
              <a:rPr lang="en-US" dirty="0"/>
              <a:t>TRIGA research reactor</a:t>
            </a: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16E4B34-14F7-4FB5-B4FC-8FCD5F716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EA6C1-36FF-4D13-BCF0-29B3D16A156A}" type="slidenum">
              <a:rPr lang="sl-SI" altLang="sl-SI" smtClean="0"/>
              <a:pPr/>
              <a:t>7</a:t>
            </a:fld>
            <a:endParaRPr lang="sl-SI" altLang="sl-SI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5FF6C01-2F61-4B70-B986-CF41459192D2}"/>
              </a:ext>
            </a:extLst>
          </p:cNvPr>
          <p:cNvSpPr txBox="1">
            <a:spLocks noChangeArrowheads="1"/>
          </p:cNvSpPr>
          <p:nvPr/>
        </p:nvSpPr>
        <p:spPr>
          <a:xfrm>
            <a:off x="461963" y="1124745"/>
            <a:ext cx="8286750" cy="5602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0000"/>
              </a:spcAft>
            </a:pPr>
            <a:endParaRPr lang="sl-SI" altLang="sl-SI" sz="9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ct val="20000"/>
              </a:spcAft>
            </a:pP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TRIGA Mark II– research reactor </a:t>
            </a:r>
            <a:endParaRPr lang="sl-SI" altLang="sl-SI" sz="24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ct val="20000"/>
              </a:spcAft>
              <a:buNone/>
            </a:pP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   </a:t>
            </a: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at the “Jožef Stefan Institute”</a:t>
            </a: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;</a:t>
            </a: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sl-SI" altLang="sl-SI" sz="24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ct val="20000"/>
              </a:spcAft>
              <a:buNone/>
            </a:pPr>
            <a:r>
              <a:rPr lang="sl-SI" altLang="sl-SI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</a:t>
            </a:r>
            <a:r>
              <a:rPr lang="en-US" altLang="sl-SI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running for 50 years</a:t>
            </a:r>
            <a:r>
              <a:rPr lang="sl-SI" altLang="sl-SI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.</a:t>
            </a:r>
            <a:r>
              <a:rPr lang="en-US" altLang="sl-SI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endParaRPr lang="en-US" altLang="sl-SI" sz="1600" b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>
              <a:spcAft>
                <a:spcPct val="20000"/>
              </a:spcAft>
            </a:pP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TRIGA – </a:t>
            </a:r>
            <a:r>
              <a:rPr lang="en-US" altLang="sl-SI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training, research</a:t>
            </a: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l-SI" altLang="sl-SI" sz="2400" b="0" dirty="0" err="1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etc</a:t>
            </a: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. </a:t>
            </a:r>
            <a:endParaRPr lang="en-US" altLang="sl-SI" sz="24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ct val="20000"/>
              </a:spcAft>
            </a:pP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Important for </a:t>
            </a:r>
            <a:r>
              <a:rPr lang="en-US" altLang="sl-SI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maintaining expert </a:t>
            </a:r>
            <a:endParaRPr lang="sl-SI" altLang="sl-SI" sz="2400" b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ct val="20000"/>
              </a:spcAft>
              <a:buFont typeface="Arial" panose="020B0604020202020204" pitchFamily="34" charset="0"/>
              <a:buNone/>
            </a:pPr>
            <a:r>
              <a:rPr lang="sl-SI" altLang="sl-SI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</a:t>
            </a:r>
            <a:r>
              <a:rPr lang="en-US" altLang="sl-SI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infrastructur</a:t>
            </a: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e in the country</a:t>
            </a: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en-US" altLang="sl-SI" sz="24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ct val="20000"/>
              </a:spcAft>
            </a:pP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Life time extended until 2026</a:t>
            </a: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en-US" altLang="sl-SI" sz="24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ct val="20000"/>
              </a:spcAft>
            </a:pP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Production RF for NM </a:t>
            </a: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past</a:t>
            </a: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).</a:t>
            </a:r>
            <a:endParaRPr lang="en-US" altLang="sl-SI" sz="24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ct val="20000"/>
              </a:spcAft>
            </a:pPr>
            <a:r>
              <a:rPr lang="en-US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1999 – SF transported in USA</a:t>
            </a:r>
            <a:r>
              <a:rPr lang="sl-SI" altLang="sl-SI" sz="2400" b="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en-US" altLang="sl-SI" sz="2400" b="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92D4A2C-9C49-453F-B0DD-1781210D2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70" y="1196752"/>
            <a:ext cx="2901486" cy="23042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936FE71-C418-4076-B523-F7A0495F0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 b="9471"/>
          <a:stretch/>
        </p:blipFill>
        <p:spPr>
          <a:xfrm>
            <a:off x="6012160" y="3708541"/>
            <a:ext cx="2571883" cy="23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7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FDC7C8-8AE8-45AA-8D89-B5552259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D2EB2-2026-409A-B675-39A1CC4B523D}" type="slidenum">
              <a:rPr lang="sl-SI" altLang="sl-SI"/>
              <a:pPr/>
              <a:t>8</a:t>
            </a:fld>
            <a:endParaRPr lang="sl-SI" altLang="sl-SI"/>
          </a:p>
        </p:txBody>
      </p:sp>
      <p:sp>
        <p:nvSpPr>
          <p:cNvPr id="702466" name="Rectangle 2">
            <a:extLst>
              <a:ext uri="{FF2B5EF4-FFF2-40B4-BE49-F238E27FC236}">
                <a16:creationId xmlns:a16="http://schemas.microsoft.com/office/drawing/2014/main" id="{E8241FBB-A7C0-423F-A7EF-660440BB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2656"/>
            <a:ext cx="8642350" cy="648072"/>
          </a:xfrm>
        </p:spPr>
        <p:txBody>
          <a:bodyPr/>
          <a:lstStyle/>
          <a:p>
            <a:r>
              <a:rPr lang="en-US" dirty="0"/>
              <a:t>CSRAO – </a:t>
            </a:r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Radioactive Waste </a:t>
            </a:r>
            <a:r>
              <a:rPr lang="en-US" dirty="0"/>
              <a:t>Storage Facility</a:t>
            </a:r>
            <a:endParaRPr lang="sl-SI" altLang="sl-SI" dirty="0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C53C7F63-05DE-44DA-AADB-7BBB457C79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5275" y="1172498"/>
            <a:ext cx="7949133" cy="5112097"/>
          </a:xfrm>
        </p:spPr>
        <p:txBody>
          <a:bodyPr/>
          <a:lstStyle/>
          <a:p>
            <a:pPr>
              <a:spcAft>
                <a:spcPct val="20000"/>
              </a:spcAft>
            </a:pPr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CSRAO - the central storage for radioactive waste </a:t>
            </a:r>
          </a:p>
          <a:p>
            <a:pPr marL="0" indent="0">
              <a:spcBef>
                <a:spcPts val="0"/>
              </a:spcBef>
              <a:spcAft>
                <a:spcPct val="20000"/>
              </a:spcAft>
              <a:buNone/>
            </a:pPr>
            <a:r>
              <a:rPr lang="en-US" altLang="sl-SI" sz="2000" dirty="0">
                <a:solidFill>
                  <a:schemeClr val="accent2"/>
                </a:solidFill>
                <a:cs typeface="Arial" panose="020B0604020202020204" pitchFamily="34" charset="0"/>
              </a:rPr>
              <a:t>      (the only one in Slovenia;</a:t>
            </a:r>
            <a:r>
              <a:rPr lang="en-US" sz="2000" dirty="0">
                <a:solidFill>
                  <a:schemeClr val="accent2"/>
                </a:solidFill>
                <a:cs typeface="Arial" panose="020B0604020202020204" pitchFamily="34" charset="0"/>
              </a:rPr>
              <a:t> near capital).</a:t>
            </a:r>
            <a:endParaRPr lang="en-US" altLang="sl-SI" sz="20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>
              <a:spcAft>
                <a:spcPct val="20000"/>
              </a:spcAft>
            </a:pPr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Run by the Agency for Radioactive </a:t>
            </a:r>
          </a:p>
          <a:p>
            <a:pPr marL="0" indent="0">
              <a:spcBef>
                <a:spcPts val="0"/>
              </a:spcBef>
              <a:spcAft>
                <a:spcPct val="20000"/>
              </a:spcAft>
              <a:buNone/>
            </a:pPr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   </a:t>
            </a:r>
            <a:r>
              <a:rPr lang="sl-SI" altLang="sl-SI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Waste (RW) Management. 				</a:t>
            </a:r>
          </a:p>
          <a:p>
            <a:pPr>
              <a:spcAft>
                <a:spcPct val="20000"/>
              </a:spcAft>
            </a:pPr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Accepts RW from small producers</a:t>
            </a:r>
            <a:b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</a:br>
            <a:r>
              <a:rPr lang="en-US" altLang="sl-SI" sz="2000" dirty="0">
                <a:solidFill>
                  <a:schemeClr val="accent2"/>
                </a:solidFill>
                <a:cs typeface="Arial" panose="020B0604020202020204" pitchFamily="34" charset="0"/>
              </a:rPr>
              <a:t>(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not from </a:t>
            </a:r>
            <a:r>
              <a:rPr lang="en-US" altLang="sl-SI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Krško</a:t>
            </a:r>
            <a:r>
              <a:rPr lang="en-US" altLang="sl-SI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NPP!</a:t>
            </a:r>
            <a:r>
              <a:rPr lang="en-US" altLang="sl-SI" sz="2000" dirty="0">
                <a:solidFill>
                  <a:schemeClr val="accent2"/>
                </a:solidFill>
                <a:cs typeface="Arial" panose="020B0604020202020204" pitchFamily="34" charset="0"/>
              </a:rPr>
              <a:t>).</a:t>
            </a:r>
          </a:p>
          <a:p>
            <a:r>
              <a:rPr lang="en-US" altLang="sl-SI" dirty="0">
                <a:solidFill>
                  <a:schemeClr val="accent2"/>
                </a:solidFill>
                <a:cs typeface="Arial" panose="020B0604020202020204" pitchFamily="34" charset="0"/>
              </a:rPr>
              <a:t>Renovated in 2004.</a:t>
            </a:r>
          </a:p>
          <a:p>
            <a:endParaRPr lang="sl-SI" altLang="sl-SI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377826B-E684-464C-A527-D6DD9D8D4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176" y="1580967"/>
            <a:ext cx="2520281" cy="256424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85675DB-6344-4401-B278-EF068A92E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70" y="4293096"/>
            <a:ext cx="2863381" cy="190128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4B74A76-8EEC-4BB9-8B6E-B4BD3EAE6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06" y="4588746"/>
            <a:ext cx="2685856" cy="150407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7A4A91-BF2C-43C3-A6B6-1373EB94D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b="12236"/>
          <a:stretch/>
        </p:blipFill>
        <p:spPr bwMode="auto">
          <a:xfrm>
            <a:off x="154839" y="4540153"/>
            <a:ext cx="2961979" cy="162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5">
            <a:extLst>
              <a:ext uri="{FF2B5EF4-FFF2-40B4-BE49-F238E27FC236}">
                <a16:creationId xmlns:a16="http://schemas.microsoft.com/office/drawing/2014/main" id="{52B5983A-6867-4CC0-84FB-938B5FF58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779" y="5029635"/>
            <a:ext cx="931863" cy="6223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4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496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6BDF42-947E-4E29-A919-8CFE5D8E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Žirovski</a:t>
            </a:r>
            <a:r>
              <a:rPr lang="en-US" dirty="0"/>
              <a:t> </a:t>
            </a:r>
            <a:r>
              <a:rPr lang="en-US" dirty="0" err="1"/>
              <a:t>vrh</a:t>
            </a:r>
            <a:r>
              <a:rPr lang="en-US" dirty="0"/>
              <a:t> mine</a:t>
            </a: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E91248A-5571-4D83-A349-2C51ADA3A6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EA6C1-36FF-4D13-BCF0-29B3D16A156A}" type="slidenum">
              <a:rPr lang="sl-SI" altLang="sl-SI" smtClean="0"/>
              <a:pPr/>
              <a:t>9</a:t>
            </a:fld>
            <a:endParaRPr lang="sl-SI" altLang="sl-SI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E424F3-75F1-42CF-85CE-3466FF258076}"/>
              </a:ext>
            </a:extLst>
          </p:cNvPr>
          <p:cNvSpPr txBox="1">
            <a:spLocks noChangeArrowheads="1"/>
          </p:cNvSpPr>
          <p:nvPr/>
        </p:nvSpPr>
        <p:spPr>
          <a:xfrm>
            <a:off x="489587" y="764703"/>
            <a:ext cx="8286750" cy="549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altLang="sl-SI" sz="800" b="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r>
              <a:rPr lang="en-US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Former uranium mine in a decommissioning phase</a:t>
            </a:r>
            <a:r>
              <a:rPr lang="sl-SI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2200" b="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In past nuclear, now radiation facility</a:t>
            </a:r>
            <a:r>
              <a:rPr lang="sl-SI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1600" b="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r>
              <a:rPr lang="en-US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Repository Of Mine Tailings Jazbec</a:t>
            </a:r>
            <a:r>
              <a:rPr lang="sl-SI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: </a:t>
            </a:r>
            <a:endParaRPr lang="en-US" altLang="sl-SI" sz="2200" b="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Remediation in the field finished in 2005</a:t>
            </a:r>
            <a:r>
              <a:rPr lang="sl-SI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1600" b="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lvl="1"/>
            <a: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Status: </a:t>
            </a:r>
            <a:r>
              <a:rPr lang="en-US" altLang="sl-SI" sz="16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Closed</a:t>
            </a:r>
            <a:r>
              <a:rPr lang="sl-SI" altLang="sl-SI" sz="16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endParaRPr lang="en-US" altLang="sl-SI" sz="1600" b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 lvl="1"/>
            <a: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Activities: Long term </a:t>
            </a:r>
            <a:r>
              <a:rPr lang="en-US" altLang="sl-SI" sz="16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monitoring</a:t>
            </a:r>
            <a:b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and </a:t>
            </a:r>
            <a:r>
              <a:rPr lang="en-US" altLang="sl-SI" sz="16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maintenance</a:t>
            </a:r>
            <a: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 - run by ARAO (public agency)</a:t>
            </a:r>
            <a:r>
              <a:rPr lang="sl-SI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.</a:t>
            </a:r>
            <a:endParaRPr lang="en-US" altLang="sl-SI" sz="1600" b="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Repository of hydro-metallurgical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   </a:t>
            </a:r>
            <a:r>
              <a:rPr lang="sl-SI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n-US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tailings </a:t>
            </a:r>
            <a:r>
              <a:rPr lang="en-US" altLang="sl-SI" sz="2200" b="0" dirty="0" err="1">
                <a:solidFill>
                  <a:schemeClr val="accent2"/>
                </a:solidFill>
                <a:latin typeface="Tahoma" panose="020B0604030504040204" pitchFamily="34" charset="0"/>
              </a:rPr>
              <a:t>Boršt</a:t>
            </a:r>
            <a:r>
              <a:rPr lang="sl-SI" altLang="sl-SI" sz="2200" b="0" dirty="0">
                <a:solidFill>
                  <a:schemeClr val="accent2"/>
                </a:solidFill>
                <a:latin typeface="Tahoma" panose="020B0604030504040204" pitchFamily="34" charset="0"/>
              </a:rPr>
              <a:t> -</a:t>
            </a:r>
            <a:r>
              <a:rPr lang="sl-SI" altLang="sl-SI" sz="2600" b="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Remediation in progress</a:t>
            </a:r>
            <a:r>
              <a:rPr lang="sl-SI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;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sl-SI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      </a:t>
            </a:r>
            <a:r>
              <a:rPr lang="en-US" altLang="sl-SI" sz="1600" b="0" dirty="0">
                <a:solidFill>
                  <a:schemeClr val="accent2"/>
                </a:solidFill>
                <a:latin typeface="Tahoma" panose="020B0604030504040204" pitchFamily="34" charset="0"/>
              </a:rPr>
              <a:t>Status: </a:t>
            </a:r>
            <a:r>
              <a:rPr lang="en-US" altLang="sl-SI" sz="16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Closing</a:t>
            </a:r>
            <a:r>
              <a:rPr lang="sl-SI" altLang="sl-SI" sz="16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endParaRPr lang="en-US" altLang="sl-SI" sz="1600" b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203A198-F252-415C-864A-8DB3CD2C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13512"/>
            <a:ext cx="2448272" cy="229158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FCDB3A5-B68D-411B-AE52-C39F1DCB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3" t="26851" r="17673" b="24667"/>
          <a:stretch>
            <a:fillRect/>
          </a:stretch>
        </p:blipFill>
        <p:spPr bwMode="auto">
          <a:xfrm>
            <a:off x="4409120" y="3683170"/>
            <a:ext cx="4058966" cy="257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0D6AED6-BD03-4AFC-B18F-F053BA07E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61048"/>
            <a:ext cx="3119032" cy="2333037"/>
          </a:xfrm>
          <a:prstGeom prst="rect">
            <a:avLst/>
          </a:prstGeom>
        </p:spPr>
      </p:pic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DD035F73-C830-4D3C-9D7E-3B51EF721925}"/>
              </a:ext>
            </a:extLst>
          </p:cNvPr>
          <p:cNvCxnSpPr/>
          <p:nvPr/>
        </p:nvCxnSpPr>
        <p:spPr bwMode="auto">
          <a:xfrm>
            <a:off x="2328706" y="2819074"/>
            <a:ext cx="4608512" cy="1728192"/>
          </a:xfrm>
          <a:prstGeom prst="straightConnector1">
            <a:avLst/>
          </a:prstGeom>
          <a:ln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049027"/>
      </p:ext>
    </p:extLst>
  </p:cSld>
  <p:clrMapOvr>
    <a:masterClrMapping/>
  </p:clrMapOvr>
</p:sld>
</file>

<file path=ppt/theme/theme1.xml><?xml version="1.0" encoding="utf-8"?>
<a:theme xmlns:a="http://schemas.openxmlformats.org/drawingml/2006/main" name="Predstavitev URSJV SLO">
  <a:themeElements>
    <a:clrScheme name="Predstavitev URSJV SLO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CC"/>
      </a:hlink>
      <a:folHlink>
        <a:srgbClr val="0000CC"/>
      </a:folHlink>
    </a:clrScheme>
    <a:fontScheme name="Predstavitev URSJV SL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5765" tIns="47883" rIns="95765" bIns="47883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Tx/>
          <a:buSzTx/>
          <a:buFontTx/>
          <a:buChar char="•"/>
          <a:tabLst/>
          <a:defRPr kumimoji="0" lang="sv-SE" altLang="sl-SI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5765" tIns="47883" rIns="95765" bIns="47883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Tx/>
          <a:buSzTx/>
          <a:buFontTx/>
          <a:buChar char="•"/>
          <a:tabLst/>
          <a:defRPr kumimoji="0" lang="sv-SE" altLang="sl-SI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edstavitev URSJV S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stavitev URSJV SL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stavitev URSJV SL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stavitev URSJV SL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stavitev URSJV SL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stavitev URSJV SL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stavitev URSJV SL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stavitev URSJV SLO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stavitev URSJV SL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PredstavitevANG</Template>
  <TotalTime>1487</TotalTime>
  <Words>1433</Words>
  <Application>Microsoft Office PowerPoint</Application>
  <PresentationFormat>Diaprojekcija na zaslonu (4:3)</PresentationFormat>
  <Paragraphs>249</Paragraphs>
  <Slides>22</Slides>
  <Notes>18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Microsoft Sans Serif</vt:lpstr>
      <vt:lpstr>Tahoma</vt:lpstr>
      <vt:lpstr>Times New Roman</vt:lpstr>
      <vt:lpstr>Verdana</vt:lpstr>
      <vt:lpstr>Wingdings</vt:lpstr>
      <vt:lpstr>Predstavitev URSJV SLO</vt:lpstr>
      <vt:lpstr>Regulatory inspection and enforcement of radiation activities and nuclear facilities in Slovenia </vt:lpstr>
      <vt:lpstr>Content of the presentation</vt:lpstr>
      <vt:lpstr>Slovenia – country in the heart of Europe</vt:lpstr>
      <vt:lpstr>But Slovenia is:</vt:lpstr>
      <vt:lpstr>Facilities in Slovenia</vt:lpstr>
      <vt:lpstr>Krško NPP</vt:lpstr>
      <vt:lpstr>TRIGA research reactor</vt:lpstr>
      <vt:lpstr>CSRAO – Radioactive Waste Storage Facility</vt:lpstr>
      <vt:lpstr>Žirovski vrh mine</vt:lpstr>
      <vt:lpstr>Radiation practices/activities in Slovenia - medicine and veterinary not included</vt:lpstr>
      <vt:lpstr>Linear accelerators – not for patient treatment</vt:lpstr>
      <vt:lpstr>SNSA – Organigram</vt:lpstr>
      <vt:lpstr>Slovenian Nuclear Safety Administration - Tasks</vt:lpstr>
      <vt:lpstr>Inspection - key elements</vt:lpstr>
      <vt:lpstr>Inspection and Enforcement - Legislation</vt:lpstr>
      <vt:lpstr>Inspection and Enforcement</vt:lpstr>
      <vt:lpstr>Inspection and Enforcement</vt:lpstr>
      <vt:lpstr>Inspection findings evaluation process</vt:lpstr>
      <vt:lpstr>Inspection and Enforcement - 1: Overexposure of workers in industrial radiography</vt:lpstr>
      <vt:lpstr>Inspection and Enforcement: Scrap Metal -1</vt:lpstr>
      <vt:lpstr>Inspection and Enforcement: Scrap Metal -2</vt:lpstr>
      <vt:lpstr>PowerPointova predstavitev</vt:lpstr>
    </vt:vector>
  </TitlesOfParts>
  <Company>Uprava RS za jedrsko varnost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Legal Framework, Regulation and Regulatory Body in Slovenia</dc:title>
  <dc:creator>Andrej Stritar</dc:creator>
  <dc:description/>
  <cp:lastModifiedBy>Zoran Petrovič</cp:lastModifiedBy>
  <cp:revision>130</cp:revision>
  <cp:lastPrinted>2018-06-28T14:38:40Z</cp:lastPrinted>
  <dcterms:created xsi:type="dcterms:W3CDTF">2016-05-19T10:32:38Z</dcterms:created>
  <dcterms:modified xsi:type="dcterms:W3CDTF">2018-06-29T15:24:34Z</dcterms:modified>
</cp:coreProperties>
</file>