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 id="2147483678" r:id="rId4"/>
    <p:sldMasterId id="2147483684" r:id="rId5"/>
    <p:sldMasterId id="2147483690" r:id="rId6"/>
    <p:sldMasterId id="2147483696" r:id="rId7"/>
    <p:sldMasterId id="2147483702" r:id="rId8"/>
  </p:sldMasterIdLst>
  <p:sldIdLst>
    <p:sldId id="256" r:id="rId9"/>
    <p:sldId id="257" r:id="rId10"/>
    <p:sldId id="295" r:id="rId11"/>
    <p:sldId id="260" r:id="rId12"/>
    <p:sldId id="301" r:id="rId13"/>
    <p:sldId id="297" r:id="rId14"/>
    <p:sldId id="298" r:id="rId15"/>
    <p:sldId id="299" r:id="rId16"/>
    <p:sldId id="300" r:id="rId17"/>
    <p:sldId id="302" r:id="rId18"/>
    <p:sldId id="303" r:id="rId19"/>
    <p:sldId id="304" r:id="rId20"/>
    <p:sldId id="305" r:id="rId21"/>
    <p:sldId id="306" r:id="rId22"/>
    <p:sldId id="307" r:id="rId23"/>
    <p:sldId id="308" r:id="rId24"/>
    <p:sldId id="309" r:id="rId25"/>
    <p:sldId id="311" r:id="rId26"/>
    <p:sldId id="313" r:id="rId27"/>
    <p:sldId id="314" r:id="rId28"/>
    <p:sldId id="315" r:id="rId29"/>
    <p:sldId id="317" r:id="rId30"/>
    <p:sldId id="316" r:id="rId31"/>
    <p:sldId id="318" r:id="rId32"/>
    <p:sldId id="319" r:id="rId33"/>
    <p:sldId id="320" r:id="rId34"/>
    <p:sldId id="321" r:id="rId35"/>
    <p:sldId id="322" r:id="rId36"/>
    <p:sldId id="324" r:id="rId37"/>
    <p:sldId id="325" r:id="rId38"/>
    <p:sldId id="326" r:id="rId39"/>
    <p:sldId id="327" r:id="rId40"/>
    <p:sldId id="328" r:id="rId41"/>
    <p:sldId id="329" r:id="rId42"/>
    <p:sldId id="330" r:id="rId43"/>
    <p:sldId id="331" r:id="rId44"/>
    <p:sldId id="332" r:id="rId45"/>
    <p:sldId id="333" r:id="rId46"/>
    <p:sldId id="334" r:id="rId47"/>
    <p:sldId id="336" r:id="rId48"/>
    <p:sldId id="337" r:id="rId49"/>
    <p:sldId id="338" r:id="rId50"/>
    <p:sldId id="339" r:id="rId51"/>
    <p:sldId id="340" r:id="rId52"/>
    <p:sldId id="341" r:id="rId53"/>
    <p:sldId id="343" r:id="rId54"/>
    <p:sldId id="342" r:id="rId55"/>
    <p:sldId id="345" r:id="rId56"/>
    <p:sldId id="346" r:id="rId57"/>
    <p:sldId id="350" r:id="rId58"/>
    <p:sldId id="351" r:id="rId59"/>
    <p:sldId id="353" r:id="rId60"/>
    <p:sldId id="347" r:id="rId61"/>
    <p:sldId id="349" r:id="rId62"/>
    <p:sldId id="348" r:id="rId63"/>
    <p:sldId id="352" r:id="rId64"/>
    <p:sldId id="354" r:id="rId65"/>
    <p:sldId id="355" r:id="rId66"/>
    <p:sldId id="356" r:id="rId67"/>
    <p:sldId id="357" r:id="rId68"/>
    <p:sldId id="358" r:id="rId69"/>
    <p:sldId id="359" r:id="rId70"/>
    <p:sldId id="360" r:id="rId71"/>
    <p:sldId id="294" r:id="rId7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3" autoAdjust="0"/>
  </p:normalViewPr>
  <p:slideViewPr>
    <p:cSldViewPr>
      <p:cViewPr varScale="1">
        <p:scale>
          <a:sx n="62" d="100"/>
          <a:sy n="62" d="100"/>
        </p:scale>
        <p:origin x="-54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2.xml"/><Relationship Id="rId6"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3.xml"/><Relationship Id="rId6"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4.xml"/><Relationship Id="rId6"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5.xml"/><Relationship Id="rId6"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6.xml"/><Relationship Id="rId6"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7.xml"/><Relationship Id="rId6"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8.xml"/><Relationship Id="rId6"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image" Target="../media/image68.png"/><Relationship Id="rId76" Type="http://schemas.openxmlformats.org/officeDocument/2006/relationships/image" Target="../media/image76.jp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2547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415863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73913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42867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73305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83633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16870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844429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952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58110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40938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832104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268866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611609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922015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403691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85689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217028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926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46590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7" name="Holder 7"/>
          <p:cNvSpPr>
            <a:spLocks noGrp="1"/>
          </p:cNvSpPr>
          <p:nvPr>
            <p:ph type="sldNum" sz="quarter" idx="7"/>
          </p:nvPr>
        </p:nvSpPr>
        <p:spPr/>
        <p:txBody>
          <a:bodyPr lIns="0" tIns="0" rIns="0" bIns="0"/>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099912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92410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411883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02386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77673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01593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949320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444999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4025581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16374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5" name="Holder 5"/>
          <p:cNvSpPr>
            <a:spLocks noGrp="1"/>
          </p:cNvSpPr>
          <p:nvPr>
            <p:ph type="sldNum" sz="quarter" idx="7"/>
          </p:nvPr>
        </p:nvSpPr>
        <p:spPr/>
        <p:txBody>
          <a:bodyPr lIns="0" tIns="0" rIns="0" bIns="0"/>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solidFill>
                <a:prstClr val="black"/>
              </a:solidFill>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solidFill>
                <a:prstClr val="black"/>
              </a:solidFill>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solidFill>
                <a:prstClr val="black"/>
              </a:solidFill>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solidFill>
                <a:prstClr val="black"/>
              </a:solidFill>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solidFill>
                <a:prstClr val="black"/>
              </a:solidFill>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solidFill>
                <a:prstClr val="black"/>
              </a:solidFill>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solidFill>
                <a:prstClr val="black"/>
              </a:solidFill>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solidFill>
                <a:prstClr val="black"/>
              </a:solidFill>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solidFill>
                <a:prstClr val="black"/>
              </a:solidFill>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solidFill>
                <a:prstClr val="black"/>
              </a:solidFill>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solidFill>
                <a:prstClr val="black"/>
              </a:solidFill>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solidFill>
                <a:prstClr val="black"/>
              </a:solidFill>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solidFill>
                <a:prstClr val="black"/>
              </a:solidFill>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solidFill>
                <a:prstClr val="black"/>
              </a:solidFill>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solidFill>
                <a:prstClr val="black"/>
              </a:solidFill>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solidFill>
                <a:prstClr val="black"/>
              </a:solidFill>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solidFill>
                <a:prstClr val="black"/>
              </a:solidFill>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solidFill>
                <a:prstClr val="black"/>
              </a:solidFill>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solidFill>
                <a:prstClr val="black"/>
              </a:solidFill>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solidFill>
                <a:prstClr val="black"/>
              </a:solidFill>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solidFill>
                <a:prstClr val="black"/>
              </a:solidFill>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solidFill>
                <a:prstClr val="black"/>
              </a:solidFill>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solidFill>
                <a:prstClr val="black"/>
              </a:solidFill>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solidFill>
                <a:prstClr val="black"/>
              </a:solidFill>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solidFill>
                <a:prstClr val="black"/>
              </a:solidFill>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solidFill>
                <a:prstClr val="black"/>
              </a:solidFill>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solidFill>
                <a:prstClr val="black"/>
              </a:solidFill>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solidFill>
                <a:prstClr val="black"/>
              </a:solidFill>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solidFill>
                <a:prstClr val="black"/>
              </a:solidFill>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solidFill>
                <a:prstClr val="black"/>
              </a:solidFill>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solidFill>
                <a:prstClr val="black"/>
              </a:solidFill>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solidFill>
                <a:prstClr val="black"/>
              </a:solidFill>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solidFill>
                <a:prstClr val="black"/>
              </a:solidFill>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solidFill>
                <a:prstClr val="black"/>
              </a:solidFill>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solidFill>
                <a:prstClr val="black"/>
              </a:solidFill>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solidFill>
                <a:prstClr val="black"/>
              </a:solidFill>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solidFill>
                <a:prstClr val="black"/>
              </a:solidFill>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solidFill>
                <a:prstClr val="black"/>
              </a:solidFill>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solidFill>
                <a:prstClr val="black"/>
              </a:solidFill>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solidFill>
                <a:prstClr val="black"/>
              </a:solidFill>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solidFill>
                <a:prstClr val="black"/>
              </a:solidFill>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solidFill>
                <a:prstClr val="black"/>
              </a:solidFill>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solidFill>
                <a:prstClr val="black"/>
              </a:solidFill>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solidFill>
                <a:prstClr val="black"/>
              </a:solidFill>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solidFill>
                <a:prstClr val="black"/>
              </a:solidFill>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solidFill>
                <a:prstClr val="black"/>
              </a:solidFill>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solidFill>
                <a:prstClr val="black"/>
              </a:solidFill>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solidFill>
                <a:prstClr val="black"/>
              </a:solidFill>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solidFill>
                <a:prstClr val="black"/>
              </a:solidFill>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solidFill>
                <a:prstClr val="black"/>
              </a:solidFill>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solidFill>
                <a:prstClr val="black"/>
              </a:solidFill>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solidFill>
                <a:prstClr val="black"/>
              </a:solidFill>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solidFill>
                <a:prstClr val="black"/>
              </a:solidFill>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solidFill>
                <a:prstClr val="black"/>
              </a:solidFill>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solidFill>
                <a:prstClr val="black"/>
              </a:solidFill>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solidFill>
                <a:prstClr val="black"/>
              </a:solidFill>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solidFill>
                <a:prstClr val="black"/>
              </a:solidFill>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solidFill>
                <a:prstClr val="black"/>
              </a:solidFill>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solidFill>
                <a:prstClr val="black"/>
              </a:solidFill>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solidFill>
                <a:prstClr val="black"/>
              </a:solidFill>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solidFill>
                <a:prstClr val="black"/>
              </a:solidFill>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solidFill>
                <a:prstClr val="black"/>
              </a:solidFill>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solidFill>
                <a:prstClr val="black"/>
              </a:solidFill>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solidFill>
                <a:prstClr val="black"/>
              </a:solidFill>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solidFill>
                <a:prstClr val="black"/>
              </a:solidFill>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solidFill>
                <a:prstClr val="black"/>
              </a:solidFill>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solidFill>
                <a:prstClr val="black"/>
              </a:solidFill>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solidFill>
                <a:prstClr val="black"/>
              </a:solidFill>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8165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p>
        </p:txBody>
      </p:sp>
      <p:sp>
        <p:nvSpPr>
          <p:cNvPr id="17" name="bk object 17"/>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p>
        </p:txBody>
      </p:sp>
      <p:sp>
        <p:nvSpPr>
          <p:cNvPr id="18" name="bk object 18"/>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p>
        </p:txBody>
      </p:sp>
      <p:sp>
        <p:nvSpPr>
          <p:cNvPr id="19" name="bk object 19"/>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p>
        </p:txBody>
      </p:sp>
      <p:sp>
        <p:nvSpPr>
          <p:cNvPr id="20" name="bk object 20"/>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p>
        </p:txBody>
      </p:sp>
      <p:sp>
        <p:nvSpPr>
          <p:cNvPr id="21" name="bk object 21"/>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p>
        </p:txBody>
      </p:sp>
      <p:sp>
        <p:nvSpPr>
          <p:cNvPr id="22" name="bk object 22"/>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p>
        </p:txBody>
      </p:sp>
      <p:sp>
        <p:nvSpPr>
          <p:cNvPr id="23" name="bk object 23"/>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p>
        </p:txBody>
      </p:sp>
      <p:sp>
        <p:nvSpPr>
          <p:cNvPr id="24" name="bk object 24"/>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p>
        </p:txBody>
      </p:sp>
      <p:sp>
        <p:nvSpPr>
          <p:cNvPr id="25" name="bk object 25"/>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p>
        </p:txBody>
      </p:sp>
      <p:sp>
        <p:nvSpPr>
          <p:cNvPr id="26" name="bk object 26"/>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p>
        </p:txBody>
      </p:sp>
      <p:sp>
        <p:nvSpPr>
          <p:cNvPr id="27" name="bk object 27"/>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p>
        </p:txBody>
      </p:sp>
      <p:sp>
        <p:nvSpPr>
          <p:cNvPr id="28" name="bk object 28"/>
          <p:cNvSpPr/>
          <p:nvPr/>
        </p:nvSpPr>
        <p:spPr>
          <a:xfrm>
            <a:off x="2017776" y="883919"/>
            <a:ext cx="316992" cy="490727"/>
          </a:xfrm>
          <a:prstGeom prst="rect">
            <a:avLst/>
          </a:prstGeom>
          <a:blipFill>
            <a:blip r:embed="rId8" cstate="print"/>
            <a:stretch>
              <a:fillRect/>
            </a:stretch>
          </a:blipFill>
        </p:spPr>
        <p:txBody>
          <a:bodyPr wrap="square" lIns="0" tIns="0" rIns="0" bIns="0" rtlCol="0">
            <a:noAutofit/>
          </a:bodyPr>
          <a:lstStyle/>
          <a:p>
            <a:endParaRPr/>
          </a:p>
        </p:txBody>
      </p:sp>
      <p:sp>
        <p:nvSpPr>
          <p:cNvPr id="29" name="bk object 29"/>
          <p:cNvSpPr/>
          <p:nvPr/>
        </p:nvSpPr>
        <p:spPr>
          <a:xfrm>
            <a:off x="2353055" y="884427"/>
            <a:ext cx="268224" cy="490220"/>
          </a:xfrm>
          <a:prstGeom prst="rect">
            <a:avLst/>
          </a:prstGeom>
          <a:blipFill>
            <a:blip r:embed="rId9" cstate="print"/>
            <a:stretch>
              <a:fillRect/>
            </a:stretch>
          </a:blipFill>
        </p:spPr>
        <p:txBody>
          <a:bodyPr wrap="square" lIns="0" tIns="0" rIns="0" bIns="0" rtlCol="0">
            <a:noAutofit/>
          </a:bodyPr>
          <a:lstStyle/>
          <a:p>
            <a:endParaRPr/>
          </a:p>
        </p:txBody>
      </p:sp>
      <p:sp>
        <p:nvSpPr>
          <p:cNvPr id="30" name="bk object 30"/>
          <p:cNvSpPr/>
          <p:nvPr/>
        </p:nvSpPr>
        <p:spPr>
          <a:xfrm>
            <a:off x="2645664" y="1004061"/>
            <a:ext cx="277368" cy="379730"/>
          </a:xfrm>
          <a:prstGeom prst="rect">
            <a:avLst/>
          </a:prstGeom>
          <a:blipFill>
            <a:blip r:embed="rId10" cstate="print"/>
            <a:stretch>
              <a:fillRect/>
            </a:stretch>
          </a:blipFill>
        </p:spPr>
        <p:txBody>
          <a:bodyPr wrap="square" lIns="0" tIns="0" rIns="0" bIns="0" rtlCol="0">
            <a:noAutofit/>
          </a:bodyPr>
          <a:lstStyle/>
          <a:p>
            <a:endParaRPr/>
          </a:p>
        </p:txBody>
      </p:sp>
      <p:sp>
        <p:nvSpPr>
          <p:cNvPr id="31" name="bk object 31"/>
          <p:cNvSpPr/>
          <p:nvPr/>
        </p:nvSpPr>
        <p:spPr>
          <a:xfrm>
            <a:off x="2947416" y="1003808"/>
            <a:ext cx="268223" cy="370840"/>
          </a:xfrm>
          <a:prstGeom prst="rect">
            <a:avLst/>
          </a:prstGeom>
          <a:blipFill>
            <a:blip r:embed="rId11" cstate="print"/>
            <a:stretch>
              <a:fillRect/>
            </a:stretch>
          </a:blipFill>
        </p:spPr>
        <p:txBody>
          <a:bodyPr wrap="square" lIns="0" tIns="0" rIns="0" bIns="0" rtlCol="0">
            <a:noAutofit/>
          </a:bodyPr>
          <a:lstStyle/>
          <a:p>
            <a:endParaRPr/>
          </a:p>
        </p:txBody>
      </p:sp>
      <p:sp>
        <p:nvSpPr>
          <p:cNvPr id="32" name="bk object 32"/>
          <p:cNvSpPr/>
          <p:nvPr/>
        </p:nvSpPr>
        <p:spPr>
          <a:xfrm>
            <a:off x="3255264" y="883919"/>
            <a:ext cx="274320" cy="490727"/>
          </a:xfrm>
          <a:prstGeom prst="rect">
            <a:avLst/>
          </a:prstGeom>
          <a:blipFill>
            <a:blip r:embed="rId12" cstate="print"/>
            <a:stretch>
              <a:fillRect/>
            </a:stretch>
          </a:blipFill>
        </p:spPr>
        <p:txBody>
          <a:bodyPr wrap="square" lIns="0" tIns="0" rIns="0" bIns="0" rtlCol="0">
            <a:noAutofit/>
          </a:bodyPr>
          <a:lstStyle/>
          <a:p>
            <a:endParaRPr/>
          </a:p>
        </p:txBody>
      </p:sp>
      <p:sp>
        <p:nvSpPr>
          <p:cNvPr id="33" name="bk object 33"/>
          <p:cNvSpPr/>
          <p:nvPr/>
        </p:nvSpPr>
        <p:spPr>
          <a:xfrm>
            <a:off x="3636264" y="883919"/>
            <a:ext cx="368808" cy="490727"/>
          </a:xfrm>
          <a:prstGeom prst="rect">
            <a:avLst/>
          </a:prstGeom>
          <a:blipFill>
            <a:blip r:embed="rId13" cstate="print"/>
            <a:stretch>
              <a:fillRect/>
            </a:stretch>
          </a:blipFill>
        </p:spPr>
        <p:txBody>
          <a:bodyPr wrap="square" lIns="0" tIns="0" rIns="0" bIns="0" rtlCol="0">
            <a:noAutofit/>
          </a:bodyPr>
          <a:lstStyle/>
          <a:p>
            <a:endParaRPr/>
          </a:p>
        </p:txBody>
      </p:sp>
      <p:sp>
        <p:nvSpPr>
          <p:cNvPr id="34" name="bk object 34"/>
          <p:cNvSpPr/>
          <p:nvPr/>
        </p:nvSpPr>
        <p:spPr>
          <a:xfrm>
            <a:off x="3959352" y="1004061"/>
            <a:ext cx="301751" cy="379730"/>
          </a:xfrm>
          <a:prstGeom prst="rect">
            <a:avLst/>
          </a:prstGeom>
          <a:blipFill>
            <a:blip r:embed="rId14" cstate="print"/>
            <a:stretch>
              <a:fillRect/>
            </a:stretch>
          </a:blipFill>
        </p:spPr>
        <p:txBody>
          <a:bodyPr wrap="square" lIns="0" tIns="0" rIns="0" bIns="0" rtlCol="0">
            <a:noAutofit/>
          </a:bodyPr>
          <a:lstStyle/>
          <a:p>
            <a:endParaRPr/>
          </a:p>
        </p:txBody>
      </p:sp>
      <p:sp>
        <p:nvSpPr>
          <p:cNvPr id="35" name="bk object 35"/>
          <p:cNvSpPr/>
          <p:nvPr/>
        </p:nvSpPr>
        <p:spPr>
          <a:xfrm>
            <a:off x="4285488" y="1012952"/>
            <a:ext cx="268224" cy="370839"/>
          </a:xfrm>
          <a:prstGeom prst="rect">
            <a:avLst/>
          </a:prstGeom>
          <a:blipFill>
            <a:blip r:embed="rId15" cstate="print"/>
            <a:stretch>
              <a:fillRect/>
            </a:stretch>
          </a:blipFill>
        </p:spPr>
        <p:txBody>
          <a:bodyPr wrap="square" lIns="0" tIns="0" rIns="0" bIns="0" rtlCol="0">
            <a:noAutofit/>
          </a:bodyPr>
          <a:lstStyle/>
          <a:p>
            <a:endParaRPr/>
          </a:p>
        </p:txBody>
      </p:sp>
      <p:sp>
        <p:nvSpPr>
          <p:cNvPr id="36" name="bk object 36"/>
          <p:cNvSpPr/>
          <p:nvPr/>
        </p:nvSpPr>
        <p:spPr>
          <a:xfrm>
            <a:off x="4706111" y="874775"/>
            <a:ext cx="207263" cy="499872"/>
          </a:xfrm>
          <a:prstGeom prst="rect">
            <a:avLst/>
          </a:prstGeom>
          <a:blipFill>
            <a:blip r:embed="rId16" cstate="print"/>
            <a:stretch>
              <a:fillRect/>
            </a:stretch>
          </a:blipFill>
        </p:spPr>
        <p:txBody>
          <a:bodyPr wrap="square" lIns="0" tIns="0" rIns="0" bIns="0" rtlCol="0">
            <a:noAutofit/>
          </a:bodyPr>
          <a:lstStyle/>
          <a:p>
            <a:endParaRPr/>
          </a:p>
        </p:txBody>
      </p:sp>
      <p:sp>
        <p:nvSpPr>
          <p:cNvPr id="37" name="bk object 37"/>
          <p:cNvSpPr/>
          <p:nvPr/>
        </p:nvSpPr>
        <p:spPr>
          <a:xfrm>
            <a:off x="4892040" y="1004061"/>
            <a:ext cx="298704" cy="379730"/>
          </a:xfrm>
          <a:prstGeom prst="rect">
            <a:avLst/>
          </a:prstGeom>
          <a:blipFill>
            <a:blip r:embed="rId17" cstate="print"/>
            <a:stretch>
              <a:fillRect/>
            </a:stretch>
          </a:blipFill>
        </p:spPr>
        <p:txBody>
          <a:bodyPr wrap="square" lIns="0" tIns="0" rIns="0" bIns="0" rtlCol="0">
            <a:noAutofit/>
          </a:bodyPr>
          <a:lstStyle/>
          <a:p>
            <a:endParaRPr/>
          </a:p>
        </p:txBody>
      </p:sp>
      <p:sp>
        <p:nvSpPr>
          <p:cNvPr id="38" name="bk object 38"/>
          <p:cNvSpPr/>
          <p:nvPr/>
        </p:nvSpPr>
        <p:spPr>
          <a:xfrm>
            <a:off x="5215128" y="1002791"/>
            <a:ext cx="201168" cy="371855"/>
          </a:xfrm>
          <a:prstGeom prst="rect">
            <a:avLst/>
          </a:prstGeom>
          <a:blipFill>
            <a:blip r:embed="rId18" cstate="print"/>
            <a:stretch>
              <a:fillRect/>
            </a:stretch>
          </a:blipFill>
        </p:spPr>
        <p:txBody>
          <a:bodyPr wrap="square" lIns="0" tIns="0" rIns="0" bIns="0" rtlCol="0">
            <a:noAutofit/>
          </a:bodyPr>
          <a:lstStyle/>
          <a:p>
            <a:endParaRPr/>
          </a:p>
        </p:txBody>
      </p:sp>
      <p:sp>
        <p:nvSpPr>
          <p:cNvPr id="39" name="bk object 39"/>
          <p:cNvSpPr/>
          <p:nvPr/>
        </p:nvSpPr>
        <p:spPr>
          <a:xfrm>
            <a:off x="5526023" y="1012697"/>
            <a:ext cx="298703" cy="499110"/>
          </a:xfrm>
          <a:prstGeom prst="rect">
            <a:avLst/>
          </a:prstGeom>
          <a:blipFill>
            <a:blip r:embed="rId19" cstate="print"/>
            <a:stretch>
              <a:fillRect/>
            </a:stretch>
          </a:blipFill>
        </p:spPr>
        <p:txBody>
          <a:bodyPr wrap="square" lIns="0" tIns="0" rIns="0" bIns="0" rtlCol="0">
            <a:noAutofit/>
          </a:bodyPr>
          <a:lstStyle/>
          <a:p>
            <a:endParaRPr/>
          </a:p>
        </p:txBody>
      </p:sp>
      <p:sp>
        <p:nvSpPr>
          <p:cNvPr id="40" name="bk object 40"/>
          <p:cNvSpPr/>
          <p:nvPr/>
        </p:nvSpPr>
        <p:spPr>
          <a:xfrm>
            <a:off x="5824728" y="1004061"/>
            <a:ext cx="301751" cy="379730"/>
          </a:xfrm>
          <a:prstGeom prst="rect">
            <a:avLst/>
          </a:prstGeom>
          <a:blipFill>
            <a:blip r:embed="rId20" cstate="print"/>
            <a:stretch>
              <a:fillRect/>
            </a:stretch>
          </a:blipFill>
        </p:spPr>
        <p:txBody>
          <a:bodyPr wrap="square" lIns="0" tIns="0" rIns="0" bIns="0" rtlCol="0">
            <a:noAutofit/>
          </a:bodyPr>
          <a:lstStyle/>
          <a:p>
            <a:endParaRPr/>
          </a:p>
        </p:txBody>
      </p:sp>
      <p:sp>
        <p:nvSpPr>
          <p:cNvPr id="41" name="bk object 41"/>
          <p:cNvSpPr/>
          <p:nvPr/>
        </p:nvSpPr>
        <p:spPr>
          <a:xfrm>
            <a:off x="6150864" y="1012952"/>
            <a:ext cx="268224" cy="370839"/>
          </a:xfrm>
          <a:prstGeom prst="rect">
            <a:avLst/>
          </a:prstGeom>
          <a:blipFill>
            <a:blip r:embed="rId21" cstate="print"/>
            <a:stretch>
              <a:fillRect/>
            </a:stretch>
          </a:blipFill>
        </p:spPr>
        <p:txBody>
          <a:bodyPr wrap="square" lIns="0" tIns="0" rIns="0" bIns="0" rtlCol="0">
            <a:noAutofit/>
          </a:bodyPr>
          <a:lstStyle/>
          <a:p>
            <a:endParaRPr/>
          </a:p>
        </p:txBody>
      </p:sp>
      <p:sp>
        <p:nvSpPr>
          <p:cNvPr id="42" name="bk object 42"/>
          <p:cNvSpPr/>
          <p:nvPr/>
        </p:nvSpPr>
        <p:spPr>
          <a:xfrm>
            <a:off x="6458711" y="1002791"/>
            <a:ext cx="201167" cy="371855"/>
          </a:xfrm>
          <a:prstGeom prst="rect">
            <a:avLst/>
          </a:prstGeom>
          <a:blipFill>
            <a:blip r:embed="rId22" cstate="print"/>
            <a:stretch>
              <a:fillRect/>
            </a:stretch>
          </a:blipFill>
        </p:spPr>
        <p:txBody>
          <a:bodyPr wrap="square" lIns="0" tIns="0" rIns="0" bIns="0" rtlCol="0">
            <a:noAutofit/>
          </a:bodyPr>
          <a:lstStyle/>
          <a:p>
            <a:endParaRPr/>
          </a:p>
        </p:txBody>
      </p:sp>
      <p:sp>
        <p:nvSpPr>
          <p:cNvPr id="43" name="bk object 43"/>
          <p:cNvSpPr/>
          <p:nvPr/>
        </p:nvSpPr>
        <p:spPr>
          <a:xfrm>
            <a:off x="6781800" y="1004061"/>
            <a:ext cx="277368" cy="379730"/>
          </a:xfrm>
          <a:prstGeom prst="rect">
            <a:avLst/>
          </a:prstGeom>
          <a:blipFill>
            <a:blip r:embed="rId23" cstate="print"/>
            <a:stretch>
              <a:fillRect/>
            </a:stretch>
          </a:blipFill>
        </p:spPr>
        <p:txBody>
          <a:bodyPr wrap="square" lIns="0" tIns="0" rIns="0" bIns="0" rtlCol="0">
            <a:noAutofit/>
          </a:bodyPr>
          <a:lstStyle/>
          <a:p>
            <a:endParaRPr/>
          </a:p>
        </p:txBody>
      </p:sp>
      <p:sp>
        <p:nvSpPr>
          <p:cNvPr id="44" name="bk object 44"/>
          <p:cNvSpPr/>
          <p:nvPr/>
        </p:nvSpPr>
        <p:spPr>
          <a:xfrm>
            <a:off x="7056119" y="893063"/>
            <a:ext cx="182879" cy="490727"/>
          </a:xfrm>
          <a:prstGeom prst="rect">
            <a:avLst/>
          </a:prstGeom>
          <a:blipFill>
            <a:blip r:embed="rId24" cstate="print"/>
            <a:stretch>
              <a:fillRect/>
            </a:stretch>
          </a:blipFill>
        </p:spPr>
        <p:txBody>
          <a:bodyPr wrap="square" lIns="0" tIns="0" rIns="0" bIns="0" rtlCol="0">
            <a:noAutofit/>
          </a:bodyPr>
          <a:lstStyle/>
          <a:p>
            <a:endParaRPr/>
          </a:p>
        </p:txBody>
      </p:sp>
      <p:sp>
        <p:nvSpPr>
          <p:cNvPr id="45" name="bk object 45"/>
          <p:cNvSpPr/>
          <p:nvPr/>
        </p:nvSpPr>
        <p:spPr>
          <a:xfrm>
            <a:off x="7223759" y="893063"/>
            <a:ext cx="185928" cy="490727"/>
          </a:xfrm>
          <a:prstGeom prst="rect">
            <a:avLst/>
          </a:prstGeom>
          <a:blipFill>
            <a:blip r:embed="rId25" cstate="print"/>
            <a:stretch>
              <a:fillRect/>
            </a:stretch>
          </a:blipFill>
        </p:spPr>
        <p:txBody>
          <a:bodyPr wrap="square" lIns="0" tIns="0" rIns="0" bIns="0" rtlCol="0">
            <a:noAutofit/>
          </a:bodyPr>
          <a:lstStyle/>
          <a:p>
            <a:endParaRPr/>
          </a:p>
        </p:txBody>
      </p:sp>
      <p:sp>
        <p:nvSpPr>
          <p:cNvPr id="46" name="bk object 46"/>
          <p:cNvSpPr/>
          <p:nvPr/>
        </p:nvSpPr>
        <p:spPr>
          <a:xfrm>
            <a:off x="7403592" y="1004061"/>
            <a:ext cx="274319" cy="379730"/>
          </a:xfrm>
          <a:prstGeom prst="rect">
            <a:avLst/>
          </a:prstGeom>
          <a:blipFill>
            <a:blip r:embed="rId26" cstate="print"/>
            <a:stretch>
              <a:fillRect/>
            </a:stretch>
          </a:blipFill>
        </p:spPr>
        <p:txBody>
          <a:bodyPr wrap="square" lIns="0" tIns="0" rIns="0" bIns="0" rtlCol="0">
            <a:noAutofit/>
          </a:bodyPr>
          <a:lstStyle/>
          <a:p>
            <a:endParaRPr/>
          </a:p>
        </p:txBody>
      </p:sp>
      <p:sp>
        <p:nvSpPr>
          <p:cNvPr id="47" name="bk object 47"/>
          <p:cNvSpPr/>
          <p:nvPr/>
        </p:nvSpPr>
        <p:spPr>
          <a:xfrm>
            <a:off x="7705343" y="1003808"/>
            <a:ext cx="268224" cy="370840"/>
          </a:xfrm>
          <a:prstGeom prst="rect">
            <a:avLst/>
          </a:prstGeom>
          <a:blipFill>
            <a:blip r:embed="rId27" cstate="print"/>
            <a:stretch>
              <a:fillRect/>
            </a:stretch>
          </a:blipFill>
        </p:spPr>
        <p:txBody>
          <a:bodyPr wrap="square" lIns="0" tIns="0" rIns="0" bIns="0" rtlCol="0">
            <a:noAutofit/>
          </a:bodyPr>
          <a:lstStyle/>
          <a:p>
            <a:endParaRPr/>
          </a:p>
        </p:txBody>
      </p:sp>
      <p:sp>
        <p:nvSpPr>
          <p:cNvPr id="48" name="bk object 48"/>
          <p:cNvSpPr/>
          <p:nvPr/>
        </p:nvSpPr>
        <p:spPr>
          <a:xfrm>
            <a:off x="7988807" y="893063"/>
            <a:ext cx="182880" cy="490727"/>
          </a:xfrm>
          <a:prstGeom prst="rect">
            <a:avLst/>
          </a:prstGeom>
          <a:blipFill>
            <a:blip r:embed="rId28" cstate="print"/>
            <a:stretch>
              <a:fillRect/>
            </a:stretch>
          </a:blipFill>
        </p:spPr>
        <p:txBody>
          <a:bodyPr wrap="square" lIns="0" tIns="0" rIns="0" bIns="0" rtlCol="0">
            <a:noAutofit/>
          </a:bodyPr>
          <a:lstStyle/>
          <a:p>
            <a:endParaRPr/>
          </a:p>
        </p:txBody>
      </p:sp>
      <p:sp>
        <p:nvSpPr>
          <p:cNvPr id="49" name="bk object 49"/>
          <p:cNvSpPr/>
          <p:nvPr/>
        </p:nvSpPr>
        <p:spPr>
          <a:xfrm>
            <a:off x="8186928" y="883919"/>
            <a:ext cx="97536" cy="490727"/>
          </a:xfrm>
          <a:prstGeom prst="rect">
            <a:avLst/>
          </a:prstGeom>
          <a:blipFill>
            <a:blip r:embed="rId29" cstate="print"/>
            <a:stretch>
              <a:fillRect/>
            </a:stretch>
          </a:blipFill>
        </p:spPr>
        <p:txBody>
          <a:bodyPr wrap="square" lIns="0" tIns="0" rIns="0" bIns="0" rtlCol="0">
            <a:noAutofit/>
          </a:bodyPr>
          <a:lstStyle/>
          <a:p>
            <a:endParaRPr/>
          </a:p>
        </p:txBody>
      </p:sp>
      <p:sp>
        <p:nvSpPr>
          <p:cNvPr id="50" name="bk object 50"/>
          <p:cNvSpPr/>
          <p:nvPr/>
        </p:nvSpPr>
        <p:spPr>
          <a:xfrm>
            <a:off x="8311895" y="1004061"/>
            <a:ext cx="301751" cy="379730"/>
          </a:xfrm>
          <a:prstGeom prst="rect">
            <a:avLst/>
          </a:prstGeom>
          <a:blipFill>
            <a:blip r:embed="rId30" cstate="print"/>
            <a:stretch>
              <a:fillRect/>
            </a:stretch>
          </a:blipFill>
        </p:spPr>
        <p:txBody>
          <a:bodyPr wrap="square" lIns="0" tIns="0" rIns="0" bIns="0" rtlCol="0">
            <a:noAutofit/>
          </a:bodyPr>
          <a:lstStyle/>
          <a:p>
            <a:endParaRPr/>
          </a:p>
        </p:txBody>
      </p:sp>
      <p:sp>
        <p:nvSpPr>
          <p:cNvPr id="51" name="bk object 51"/>
          <p:cNvSpPr/>
          <p:nvPr/>
        </p:nvSpPr>
        <p:spPr>
          <a:xfrm>
            <a:off x="8638031" y="1003808"/>
            <a:ext cx="268224" cy="370840"/>
          </a:xfrm>
          <a:prstGeom prst="rect">
            <a:avLst/>
          </a:prstGeom>
          <a:blipFill>
            <a:blip r:embed="rId31" cstate="print"/>
            <a:stretch>
              <a:fillRect/>
            </a:stretch>
          </a:blipFill>
        </p:spPr>
        <p:txBody>
          <a:bodyPr wrap="square" lIns="0" tIns="0" rIns="0" bIns="0" rtlCol="0">
            <a:noAutofit/>
          </a:bodyPr>
          <a:lstStyle/>
          <a:p>
            <a:endParaRPr/>
          </a:p>
        </p:txBody>
      </p:sp>
      <p:sp>
        <p:nvSpPr>
          <p:cNvPr id="52" name="bk object 52"/>
          <p:cNvSpPr/>
          <p:nvPr/>
        </p:nvSpPr>
        <p:spPr>
          <a:xfrm>
            <a:off x="8958071" y="883919"/>
            <a:ext cx="103631" cy="490727"/>
          </a:xfrm>
          <a:prstGeom prst="rect">
            <a:avLst/>
          </a:prstGeom>
          <a:blipFill>
            <a:blip r:embed="rId32" cstate="print"/>
            <a:stretch>
              <a:fillRect/>
            </a:stretch>
          </a:blipFill>
        </p:spPr>
        <p:txBody>
          <a:bodyPr wrap="square" lIns="0" tIns="0" rIns="0" bIns="0" rtlCol="0">
            <a:noAutofit/>
          </a:bodyPr>
          <a:lstStyle/>
          <a:p>
            <a:endParaRPr/>
          </a:p>
        </p:txBody>
      </p:sp>
      <p:sp>
        <p:nvSpPr>
          <p:cNvPr id="53" name="bk object 53"/>
          <p:cNvSpPr/>
          <p:nvPr/>
        </p:nvSpPr>
        <p:spPr>
          <a:xfrm>
            <a:off x="2087879" y="923544"/>
            <a:ext cx="81010" cy="387095"/>
          </a:xfrm>
          <a:prstGeom prst="rect">
            <a:avLst/>
          </a:prstGeom>
          <a:blipFill>
            <a:blip r:embed="rId33" cstate="print"/>
            <a:stretch>
              <a:fillRect/>
            </a:stretch>
          </a:blipFill>
        </p:spPr>
        <p:txBody>
          <a:bodyPr wrap="square" lIns="0" tIns="0" rIns="0" bIns="0" rtlCol="0">
            <a:noAutofit/>
          </a:bodyPr>
          <a:lstStyle/>
          <a:p>
            <a:endParaRPr/>
          </a:p>
        </p:txBody>
      </p:sp>
      <p:sp>
        <p:nvSpPr>
          <p:cNvPr id="54" name="bk object 54"/>
          <p:cNvSpPr/>
          <p:nvPr/>
        </p:nvSpPr>
        <p:spPr>
          <a:xfrm>
            <a:off x="2316479" y="847344"/>
            <a:ext cx="234556" cy="463293"/>
          </a:xfrm>
          <a:prstGeom prst="rect">
            <a:avLst/>
          </a:prstGeom>
          <a:blipFill>
            <a:blip r:embed="rId34" cstate="print"/>
            <a:stretch>
              <a:fillRect/>
            </a:stretch>
          </a:blipFill>
        </p:spPr>
        <p:txBody>
          <a:bodyPr wrap="square" lIns="0" tIns="0" rIns="0" bIns="0" rtlCol="0">
            <a:noAutofit/>
          </a:bodyPr>
          <a:lstStyle/>
          <a:p>
            <a:endParaRPr/>
          </a:p>
        </p:txBody>
      </p:sp>
      <p:sp>
        <p:nvSpPr>
          <p:cNvPr id="55" name="bk object 55"/>
          <p:cNvSpPr/>
          <p:nvPr/>
        </p:nvSpPr>
        <p:spPr>
          <a:xfrm>
            <a:off x="2386583" y="966396"/>
            <a:ext cx="170687" cy="344234"/>
          </a:xfrm>
          <a:prstGeom prst="rect">
            <a:avLst/>
          </a:prstGeom>
          <a:blipFill>
            <a:blip r:embed="rId35" cstate="print"/>
            <a:stretch>
              <a:fillRect/>
            </a:stretch>
          </a:blipFill>
        </p:spPr>
        <p:txBody>
          <a:bodyPr wrap="square" lIns="0" tIns="0" rIns="0" bIns="0" rtlCol="0">
            <a:noAutofit/>
          </a:bodyPr>
          <a:lstStyle/>
          <a:p>
            <a:endParaRPr/>
          </a:p>
        </p:txBody>
      </p:sp>
      <p:sp>
        <p:nvSpPr>
          <p:cNvPr id="56" name="bk object 56"/>
          <p:cNvSpPr/>
          <p:nvPr/>
        </p:nvSpPr>
        <p:spPr>
          <a:xfrm>
            <a:off x="2609783" y="1034188"/>
            <a:ext cx="245241" cy="285137"/>
          </a:xfrm>
          <a:prstGeom prst="rect">
            <a:avLst/>
          </a:prstGeom>
          <a:blipFill>
            <a:blip r:embed="rId36" cstate="print"/>
            <a:stretch>
              <a:fillRect/>
            </a:stretch>
          </a:blipFill>
        </p:spPr>
        <p:txBody>
          <a:bodyPr wrap="square" lIns="0" tIns="0" rIns="0" bIns="0" rtlCol="0">
            <a:noAutofit/>
          </a:bodyPr>
          <a:lstStyle/>
          <a:p>
            <a:endParaRPr/>
          </a:p>
        </p:txBody>
      </p:sp>
      <p:sp>
        <p:nvSpPr>
          <p:cNvPr id="57" name="bk object 57"/>
          <p:cNvSpPr/>
          <p:nvPr/>
        </p:nvSpPr>
        <p:spPr>
          <a:xfrm>
            <a:off x="2716931" y="1149096"/>
            <a:ext cx="126495" cy="106629"/>
          </a:xfrm>
          <a:prstGeom prst="rect">
            <a:avLst/>
          </a:prstGeom>
          <a:blipFill>
            <a:blip r:embed="rId37" cstate="print"/>
            <a:stretch>
              <a:fillRect/>
            </a:stretch>
          </a:blipFill>
        </p:spPr>
        <p:txBody>
          <a:bodyPr wrap="square" lIns="0" tIns="0" rIns="0" bIns="0" rtlCol="0">
            <a:noAutofit/>
          </a:bodyPr>
          <a:lstStyle/>
          <a:p>
            <a:endParaRPr/>
          </a:p>
        </p:txBody>
      </p:sp>
      <p:sp>
        <p:nvSpPr>
          <p:cNvPr id="58" name="bk object 58"/>
          <p:cNvSpPr/>
          <p:nvPr/>
        </p:nvSpPr>
        <p:spPr>
          <a:xfrm>
            <a:off x="2628727" y="966493"/>
            <a:ext cx="210920" cy="109450"/>
          </a:xfrm>
          <a:prstGeom prst="rect">
            <a:avLst/>
          </a:prstGeom>
          <a:blipFill>
            <a:blip r:embed="rId38" cstate="print"/>
            <a:stretch>
              <a:fillRect/>
            </a:stretch>
          </a:blipFill>
        </p:spPr>
        <p:txBody>
          <a:bodyPr wrap="square" lIns="0" tIns="0" rIns="0" bIns="0" rtlCol="0">
            <a:noAutofit/>
          </a:bodyPr>
          <a:lstStyle/>
          <a:p>
            <a:endParaRPr/>
          </a:p>
        </p:txBody>
      </p:sp>
      <p:sp>
        <p:nvSpPr>
          <p:cNvPr id="59" name="bk object 59"/>
          <p:cNvSpPr/>
          <p:nvPr/>
        </p:nvSpPr>
        <p:spPr>
          <a:xfrm>
            <a:off x="2910839" y="966858"/>
            <a:ext cx="235385" cy="343778"/>
          </a:xfrm>
          <a:prstGeom prst="rect">
            <a:avLst/>
          </a:prstGeom>
          <a:blipFill>
            <a:blip r:embed="rId39" cstate="print"/>
            <a:stretch>
              <a:fillRect/>
            </a:stretch>
          </a:blipFill>
        </p:spPr>
        <p:txBody>
          <a:bodyPr wrap="square" lIns="0" tIns="0" rIns="0" bIns="0" rtlCol="0">
            <a:noAutofit/>
          </a:bodyPr>
          <a:lstStyle/>
          <a:p>
            <a:endParaRPr/>
          </a:p>
        </p:txBody>
      </p:sp>
      <p:sp>
        <p:nvSpPr>
          <p:cNvPr id="60" name="bk object 60"/>
          <p:cNvSpPr/>
          <p:nvPr/>
        </p:nvSpPr>
        <p:spPr>
          <a:xfrm>
            <a:off x="3218688" y="847344"/>
            <a:ext cx="179788" cy="463295"/>
          </a:xfrm>
          <a:prstGeom prst="rect">
            <a:avLst/>
          </a:prstGeom>
          <a:blipFill>
            <a:blip r:embed="rId40" cstate="print"/>
            <a:stretch>
              <a:fillRect/>
            </a:stretch>
          </a:blipFill>
        </p:spPr>
        <p:txBody>
          <a:bodyPr wrap="square" lIns="0" tIns="0" rIns="0" bIns="0" rtlCol="0">
            <a:noAutofit/>
          </a:bodyPr>
          <a:lstStyle/>
          <a:p>
            <a:endParaRPr/>
          </a:p>
        </p:txBody>
      </p:sp>
      <p:sp>
        <p:nvSpPr>
          <p:cNvPr id="61" name="bk object 61"/>
          <p:cNvSpPr/>
          <p:nvPr/>
        </p:nvSpPr>
        <p:spPr>
          <a:xfrm>
            <a:off x="3323981" y="1162268"/>
            <a:ext cx="135405" cy="148364"/>
          </a:xfrm>
          <a:prstGeom prst="rect">
            <a:avLst/>
          </a:prstGeom>
          <a:blipFill>
            <a:blip r:embed="rId41" cstate="print"/>
            <a:stretch>
              <a:fillRect/>
            </a:stretch>
          </a:blipFill>
        </p:spPr>
        <p:txBody>
          <a:bodyPr wrap="square" lIns="0" tIns="0" rIns="0" bIns="0" rtlCol="0">
            <a:noAutofit/>
          </a:bodyPr>
          <a:lstStyle/>
          <a:p>
            <a:endParaRPr/>
          </a:p>
        </p:txBody>
      </p:sp>
      <p:sp>
        <p:nvSpPr>
          <p:cNvPr id="62" name="bk object 62"/>
          <p:cNvSpPr/>
          <p:nvPr/>
        </p:nvSpPr>
        <p:spPr>
          <a:xfrm>
            <a:off x="3288791" y="975360"/>
            <a:ext cx="158603" cy="113176"/>
          </a:xfrm>
          <a:prstGeom prst="rect">
            <a:avLst/>
          </a:prstGeom>
          <a:blipFill>
            <a:blip r:embed="rId42" cstate="print"/>
            <a:stretch>
              <a:fillRect/>
            </a:stretch>
          </a:blipFill>
        </p:spPr>
        <p:txBody>
          <a:bodyPr wrap="square" lIns="0" tIns="0" rIns="0" bIns="0" rtlCol="0">
            <a:noAutofit/>
          </a:bodyPr>
          <a:lstStyle/>
          <a:p>
            <a:endParaRPr/>
          </a:p>
        </p:txBody>
      </p:sp>
      <p:sp>
        <p:nvSpPr>
          <p:cNvPr id="63" name="bk object 63"/>
          <p:cNvSpPr/>
          <p:nvPr/>
        </p:nvSpPr>
        <p:spPr>
          <a:xfrm>
            <a:off x="3599688" y="847344"/>
            <a:ext cx="250038" cy="463295"/>
          </a:xfrm>
          <a:prstGeom prst="rect">
            <a:avLst/>
          </a:prstGeom>
          <a:blipFill>
            <a:blip r:embed="rId43" cstate="print"/>
            <a:stretch>
              <a:fillRect/>
            </a:stretch>
          </a:blipFill>
        </p:spPr>
        <p:txBody>
          <a:bodyPr wrap="square" lIns="0" tIns="0" rIns="0" bIns="0" rtlCol="0">
            <a:noAutofit/>
          </a:bodyPr>
          <a:lstStyle/>
          <a:p>
            <a:endParaRPr/>
          </a:p>
        </p:txBody>
      </p:sp>
      <p:sp>
        <p:nvSpPr>
          <p:cNvPr id="64" name="bk object 64"/>
          <p:cNvSpPr/>
          <p:nvPr/>
        </p:nvSpPr>
        <p:spPr>
          <a:xfrm>
            <a:off x="3769359" y="847344"/>
            <a:ext cx="170904" cy="180620"/>
          </a:xfrm>
          <a:prstGeom prst="rect">
            <a:avLst/>
          </a:prstGeom>
          <a:blipFill>
            <a:blip r:embed="rId44" cstate="print"/>
            <a:stretch>
              <a:fillRect/>
            </a:stretch>
          </a:blipFill>
        </p:spPr>
        <p:txBody>
          <a:bodyPr wrap="square" lIns="0" tIns="0" rIns="0" bIns="0" rtlCol="0">
            <a:noAutofit/>
          </a:bodyPr>
          <a:lstStyle/>
          <a:p>
            <a:endParaRPr/>
          </a:p>
        </p:txBody>
      </p:sp>
      <p:sp>
        <p:nvSpPr>
          <p:cNvPr id="65" name="bk object 65"/>
          <p:cNvSpPr/>
          <p:nvPr/>
        </p:nvSpPr>
        <p:spPr>
          <a:xfrm>
            <a:off x="3922843" y="966509"/>
            <a:ext cx="248654" cy="352755"/>
          </a:xfrm>
          <a:prstGeom prst="rect">
            <a:avLst/>
          </a:prstGeom>
          <a:blipFill>
            <a:blip r:embed="rId45" cstate="print"/>
            <a:stretch>
              <a:fillRect/>
            </a:stretch>
          </a:blipFill>
        </p:spPr>
        <p:txBody>
          <a:bodyPr wrap="square" lIns="0" tIns="0" rIns="0" bIns="0" rtlCol="0">
            <a:noAutofit/>
          </a:bodyPr>
          <a:lstStyle/>
          <a:p>
            <a:endParaRPr/>
          </a:p>
        </p:txBody>
      </p:sp>
      <p:sp>
        <p:nvSpPr>
          <p:cNvPr id="66" name="bk object 66"/>
          <p:cNvSpPr/>
          <p:nvPr/>
        </p:nvSpPr>
        <p:spPr>
          <a:xfrm>
            <a:off x="4053597" y="1039457"/>
            <a:ext cx="140290" cy="206791"/>
          </a:xfrm>
          <a:prstGeom prst="rect">
            <a:avLst/>
          </a:prstGeom>
          <a:blipFill>
            <a:blip r:embed="rId46" cstate="print"/>
            <a:stretch>
              <a:fillRect/>
            </a:stretch>
          </a:blipFill>
        </p:spPr>
        <p:txBody>
          <a:bodyPr wrap="square" lIns="0" tIns="0" rIns="0" bIns="0" rtlCol="0">
            <a:noAutofit/>
          </a:bodyPr>
          <a:lstStyle/>
          <a:p>
            <a:endParaRPr/>
          </a:p>
        </p:txBody>
      </p:sp>
      <p:sp>
        <p:nvSpPr>
          <p:cNvPr id="67" name="bk object 67"/>
          <p:cNvSpPr/>
          <p:nvPr/>
        </p:nvSpPr>
        <p:spPr>
          <a:xfrm>
            <a:off x="4248911" y="975361"/>
            <a:ext cx="237743" cy="344042"/>
          </a:xfrm>
          <a:prstGeom prst="rect">
            <a:avLst/>
          </a:prstGeom>
          <a:blipFill>
            <a:blip r:embed="rId47" cstate="print"/>
            <a:stretch>
              <a:fillRect/>
            </a:stretch>
          </a:blipFill>
        </p:spPr>
        <p:txBody>
          <a:bodyPr wrap="square" lIns="0" tIns="0" rIns="0" bIns="0" rtlCol="0">
            <a:noAutofit/>
          </a:bodyPr>
          <a:lstStyle/>
          <a:p>
            <a:endParaRPr/>
          </a:p>
        </p:txBody>
      </p:sp>
      <p:sp>
        <p:nvSpPr>
          <p:cNvPr id="68" name="bk object 68"/>
          <p:cNvSpPr/>
          <p:nvPr/>
        </p:nvSpPr>
        <p:spPr>
          <a:xfrm>
            <a:off x="4669535" y="838274"/>
            <a:ext cx="178934" cy="472365"/>
          </a:xfrm>
          <a:prstGeom prst="rect">
            <a:avLst/>
          </a:prstGeom>
          <a:blipFill>
            <a:blip r:embed="rId48" cstate="print"/>
            <a:stretch>
              <a:fillRect/>
            </a:stretch>
          </a:blipFill>
        </p:spPr>
        <p:txBody>
          <a:bodyPr wrap="square" lIns="0" tIns="0" rIns="0" bIns="0" rtlCol="0">
            <a:noAutofit/>
          </a:bodyPr>
          <a:lstStyle/>
          <a:p>
            <a:endParaRPr/>
          </a:p>
        </p:txBody>
      </p:sp>
      <p:sp>
        <p:nvSpPr>
          <p:cNvPr id="69" name="bk object 69"/>
          <p:cNvSpPr/>
          <p:nvPr/>
        </p:nvSpPr>
        <p:spPr>
          <a:xfrm>
            <a:off x="4855575" y="966632"/>
            <a:ext cx="248541" cy="352689"/>
          </a:xfrm>
          <a:prstGeom prst="rect">
            <a:avLst/>
          </a:prstGeom>
          <a:blipFill>
            <a:blip r:embed="rId49" cstate="print"/>
            <a:stretch>
              <a:fillRect/>
            </a:stretch>
          </a:blipFill>
        </p:spPr>
        <p:txBody>
          <a:bodyPr wrap="square" lIns="0" tIns="0" rIns="0" bIns="0" rtlCol="0">
            <a:noAutofit/>
          </a:bodyPr>
          <a:lstStyle/>
          <a:p>
            <a:endParaRPr/>
          </a:p>
        </p:txBody>
      </p:sp>
      <p:sp>
        <p:nvSpPr>
          <p:cNvPr id="70" name="bk object 70"/>
          <p:cNvSpPr/>
          <p:nvPr/>
        </p:nvSpPr>
        <p:spPr>
          <a:xfrm>
            <a:off x="4985470" y="1039691"/>
            <a:ext cx="141051" cy="206782"/>
          </a:xfrm>
          <a:prstGeom prst="rect">
            <a:avLst/>
          </a:prstGeom>
          <a:blipFill>
            <a:blip r:embed="rId50" cstate="print"/>
            <a:stretch>
              <a:fillRect/>
            </a:stretch>
          </a:blipFill>
        </p:spPr>
        <p:txBody>
          <a:bodyPr wrap="square" lIns="0" tIns="0" rIns="0" bIns="0" rtlCol="0">
            <a:noAutofit/>
          </a:bodyPr>
          <a:lstStyle/>
          <a:p>
            <a:endParaRPr/>
          </a:p>
        </p:txBody>
      </p:sp>
      <p:sp>
        <p:nvSpPr>
          <p:cNvPr id="71" name="bk object 71"/>
          <p:cNvSpPr/>
          <p:nvPr/>
        </p:nvSpPr>
        <p:spPr>
          <a:xfrm>
            <a:off x="5178552" y="966220"/>
            <a:ext cx="161051" cy="344419"/>
          </a:xfrm>
          <a:prstGeom prst="rect">
            <a:avLst/>
          </a:prstGeom>
          <a:blipFill>
            <a:blip r:embed="rId51" cstate="print"/>
            <a:stretch>
              <a:fillRect/>
            </a:stretch>
          </a:blipFill>
        </p:spPr>
        <p:txBody>
          <a:bodyPr wrap="square" lIns="0" tIns="0" rIns="0" bIns="0" rtlCol="0">
            <a:noAutofit/>
          </a:bodyPr>
          <a:lstStyle/>
          <a:p>
            <a:endParaRPr/>
          </a:p>
        </p:txBody>
      </p:sp>
      <p:sp>
        <p:nvSpPr>
          <p:cNvPr id="72" name="bk object 72"/>
          <p:cNvSpPr/>
          <p:nvPr/>
        </p:nvSpPr>
        <p:spPr>
          <a:xfrm>
            <a:off x="5505527" y="1376642"/>
            <a:ext cx="136778" cy="70281"/>
          </a:xfrm>
          <a:prstGeom prst="rect">
            <a:avLst/>
          </a:prstGeom>
          <a:blipFill>
            <a:blip r:embed="rId52" cstate="print"/>
            <a:stretch>
              <a:fillRect/>
            </a:stretch>
          </a:blipFill>
        </p:spPr>
        <p:txBody>
          <a:bodyPr wrap="square" lIns="0" tIns="0" rIns="0" bIns="0" rtlCol="0">
            <a:noAutofit/>
          </a:bodyPr>
          <a:lstStyle/>
          <a:p>
            <a:endParaRPr/>
          </a:p>
        </p:txBody>
      </p:sp>
      <p:sp>
        <p:nvSpPr>
          <p:cNvPr id="73" name="bk object 73"/>
          <p:cNvSpPr/>
          <p:nvPr/>
        </p:nvSpPr>
        <p:spPr>
          <a:xfrm>
            <a:off x="5489447" y="975360"/>
            <a:ext cx="202756" cy="402126"/>
          </a:xfrm>
          <a:prstGeom prst="rect">
            <a:avLst/>
          </a:prstGeom>
          <a:blipFill>
            <a:blip r:embed="rId53" cstate="print"/>
            <a:stretch>
              <a:fillRect/>
            </a:stretch>
          </a:blipFill>
        </p:spPr>
        <p:txBody>
          <a:bodyPr wrap="square" lIns="0" tIns="0" rIns="0" bIns="0" rtlCol="0">
            <a:noAutofit/>
          </a:bodyPr>
          <a:lstStyle/>
          <a:p>
            <a:endParaRPr/>
          </a:p>
        </p:txBody>
      </p:sp>
      <p:sp>
        <p:nvSpPr>
          <p:cNvPr id="74" name="bk object 74"/>
          <p:cNvSpPr/>
          <p:nvPr/>
        </p:nvSpPr>
        <p:spPr>
          <a:xfrm>
            <a:off x="5624654" y="975360"/>
            <a:ext cx="135674" cy="230490"/>
          </a:xfrm>
          <a:prstGeom prst="rect">
            <a:avLst/>
          </a:prstGeom>
          <a:blipFill>
            <a:blip r:embed="rId54" cstate="print"/>
            <a:stretch>
              <a:fillRect/>
            </a:stretch>
          </a:blipFill>
        </p:spPr>
        <p:txBody>
          <a:bodyPr wrap="square" lIns="0" tIns="0" rIns="0" bIns="0" rtlCol="0">
            <a:noAutofit/>
          </a:bodyPr>
          <a:lstStyle/>
          <a:p>
            <a:endParaRPr/>
          </a:p>
        </p:txBody>
      </p:sp>
      <p:sp>
        <p:nvSpPr>
          <p:cNvPr id="75" name="bk object 75"/>
          <p:cNvSpPr/>
          <p:nvPr/>
        </p:nvSpPr>
        <p:spPr>
          <a:xfrm>
            <a:off x="5788253" y="966592"/>
            <a:ext cx="248494" cy="352604"/>
          </a:xfrm>
          <a:prstGeom prst="rect">
            <a:avLst/>
          </a:prstGeom>
          <a:blipFill>
            <a:blip r:embed="rId55" cstate="print"/>
            <a:stretch>
              <a:fillRect/>
            </a:stretch>
          </a:blipFill>
        </p:spPr>
        <p:txBody>
          <a:bodyPr wrap="square" lIns="0" tIns="0" rIns="0" bIns="0" rtlCol="0">
            <a:noAutofit/>
          </a:bodyPr>
          <a:lstStyle/>
          <a:p>
            <a:endParaRPr/>
          </a:p>
        </p:txBody>
      </p:sp>
      <p:sp>
        <p:nvSpPr>
          <p:cNvPr id="76" name="bk object 76"/>
          <p:cNvSpPr/>
          <p:nvPr/>
        </p:nvSpPr>
        <p:spPr>
          <a:xfrm>
            <a:off x="5918973" y="1039457"/>
            <a:ext cx="140253" cy="206791"/>
          </a:xfrm>
          <a:prstGeom prst="rect">
            <a:avLst/>
          </a:prstGeom>
          <a:blipFill>
            <a:blip r:embed="rId56" cstate="print"/>
            <a:stretch>
              <a:fillRect/>
            </a:stretch>
          </a:blipFill>
        </p:spPr>
        <p:txBody>
          <a:bodyPr wrap="square" lIns="0" tIns="0" rIns="0" bIns="0" rtlCol="0">
            <a:noAutofit/>
          </a:bodyPr>
          <a:lstStyle/>
          <a:p>
            <a:endParaRPr/>
          </a:p>
        </p:txBody>
      </p:sp>
      <p:sp>
        <p:nvSpPr>
          <p:cNvPr id="77" name="bk object 77"/>
          <p:cNvSpPr/>
          <p:nvPr/>
        </p:nvSpPr>
        <p:spPr>
          <a:xfrm>
            <a:off x="6114288" y="975361"/>
            <a:ext cx="237743" cy="344042"/>
          </a:xfrm>
          <a:prstGeom prst="rect">
            <a:avLst/>
          </a:prstGeom>
          <a:blipFill>
            <a:blip r:embed="rId57" cstate="print"/>
            <a:stretch>
              <a:fillRect/>
            </a:stretch>
          </a:blipFill>
        </p:spPr>
        <p:txBody>
          <a:bodyPr wrap="square" lIns="0" tIns="0" rIns="0" bIns="0" rtlCol="0">
            <a:noAutofit/>
          </a:bodyPr>
          <a:lstStyle/>
          <a:p>
            <a:endParaRPr/>
          </a:p>
        </p:txBody>
      </p:sp>
      <p:sp>
        <p:nvSpPr>
          <p:cNvPr id="78" name="bk object 78"/>
          <p:cNvSpPr/>
          <p:nvPr/>
        </p:nvSpPr>
        <p:spPr>
          <a:xfrm>
            <a:off x="6422135" y="966220"/>
            <a:ext cx="161051" cy="344419"/>
          </a:xfrm>
          <a:prstGeom prst="rect">
            <a:avLst/>
          </a:prstGeom>
          <a:blipFill>
            <a:blip r:embed="rId58" cstate="print"/>
            <a:stretch>
              <a:fillRect/>
            </a:stretch>
          </a:blipFill>
        </p:spPr>
        <p:txBody>
          <a:bodyPr wrap="square" lIns="0" tIns="0" rIns="0" bIns="0" rtlCol="0">
            <a:noAutofit/>
          </a:bodyPr>
          <a:lstStyle/>
          <a:p>
            <a:endParaRPr/>
          </a:p>
        </p:txBody>
      </p:sp>
      <p:sp>
        <p:nvSpPr>
          <p:cNvPr id="79" name="bk object 79"/>
          <p:cNvSpPr/>
          <p:nvPr/>
        </p:nvSpPr>
        <p:spPr>
          <a:xfrm>
            <a:off x="6745920" y="1033841"/>
            <a:ext cx="249148" cy="285485"/>
          </a:xfrm>
          <a:prstGeom prst="rect">
            <a:avLst/>
          </a:prstGeom>
          <a:blipFill>
            <a:blip r:embed="rId59" cstate="print"/>
            <a:stretch>
              <a:fillRect/>
            </a:stretch>
          </a:blipFill>
        </p:spPr>
        <p:txBody>
          <a:bodyPr wrap="square" lIns="0" tIns="0" rIns="0" bIns="0" rtlCol="0">
            <a:noAutofit/>
          </a:bodyPr>
          <a:lstStyle/>
          <a:p>
            <a:endParaRPr/>
          </a:p>
        </p:txBody>
      </p:sp>
      <p:sp>
        <p:nvSpPr>
          <p:cNvPr id="80" name="bk object 80"/>
          <p:cNvSpPr/>
          <p:nvPr/>
        </p:nvSpPr>
        <p:spPr>
          <a:xfrm>
            <a:off x="6853794" y="1149096"/>
            <a:ext cx="127363" cy="106661"/>
          </a:xfrm>
          <a:prstGeom prst="rect">
            <a:avLst/>
          </a:prstGeom>
          <a:blipFill>
            <a:blip r:embed="rId60" cstate="print"/>
            <a:stretch>
              <a:fillRect/>
            </a:stretch>
          </a:blipFill>
        </p:spPr>
        <p:txBody>
          <a:bodyPr wrap="square" lIns="0" tIns="0" rIns="0" bIns="0" rtlCol="0">
            <a:noAutofit/>
          </a:bodyPr>
          <a:lstStyle/>
          <a:p>
            <a:endParaRPr/>
          </a:p>
        </p:txBody>
      </p:sp>
      <p:sp>
        <p:nvSpPr>
          <p:cNvPr id="81" name="bk object 81"/>
          <p:cNvSpPr/>
          <p:nvPr/>
        </p:nvSpPr>
        <p:spPr>
          <a:xfrm>
            <a:off x="6756603" y="966355"/>
            <a:ext cx="218111" cy="109588"/>
          </a:xfrm>
          <a:prstGeom prst="rect">
            <a:avLst/>
          </a:prstGeom>
          <a:blipFill>
            <a:blip r:embed="rId61" cstate="print"/>
            <a:stretch>
              <a:fillRect/>
            </a:stretch>
          </a:blipFill>
        </p:spPr>
        <p:txBody>
          <a:bodyPr wrap="square" lIns="0" tIns="0" rIns="0" bIns="0" rtlCol="0">
            <a:noAutofit/>
          </a:bodyPr>
          <a:lstStyle/>
          <a:p>
            <a:endParaRPr/>
          </a:p>
        </p:txBody>
      </p:sp>
      <p:sp>
        <p:nvSpPr>
          <p:cNvPr id="82" name="bk object 82"/>
          <p:cNvSpPr/>
          <p:nvPr/>
        </p:nvSpPr>
        <p:spPr>
          <a:xfrm>
            <a:off x="7019548" y="856730"/>
            <a:ext cx="154788" cy="462777"/>
          </a:xfrm>
          <a:prstGeom prst="rect">
            <a:avLst/>
          </a:prstGeom>
          <a:blipFill>
            <a:blip r:embed="rId62" cstate="print"/>
            <a:stretch>
              <a:fillRect/>
            </a:stretch>
          </a:blipFill>
        </p:spPr>
        <p:txBody>
          <a:bodyPr wrap="square" lIns="0" tIns="0" rIns="0" bIns="0" rtlCol="0">
            <a:noAutofit/>
          </a:bodyPr>
          <a:lstStyle/>
          <a:p>
            <a:endParaRPr/>
          </a:p>
        </p:txBody>
      </p:sp>
      <p:sp>
        <p:nvSpPr>
          <p:cNvPr id="83" name="bk object 83"/>
          <p:cNvSpPr/>
          <p:nvPr/>
        </p:nvSpPr>
        <p:spPr>
          <a:xfrm>
            <a:off x="7187195" y="856860"/>
            <a:ext cx="155381" cy="462607"/>
          </a:xfrm>
          <a:prstGeom prst="rect">
            <a:avLst/>
          </a:prstGeom>
          <a:blipFill>
            <a:blip r:embed="rId63" cstate="print"/>
            <a:stretch>
              <a:fillRect/>
            </a:stretch>
          </a:blipFill>
        </p:spPr>
        <p:txBody>
          <a:bodyPr wrap="square" lIns="0" tIns="0" rIns="0" bIns="0" rtlCol="0">
            <a:noAutofit/>
          </a:bodyPr>
          <a:lstStyle/>
          <a:p>
            <a:endParaRPr/>
          </a:p>
        </p:txBody>
      </p:sp>
      <p:sp>
        <p:nvSpPr>
          <p:cNvPr id="84" name="bk object 84"/>
          <p:cNvSpPr/>
          <p:nvPr/>
        </p:nvSpPr>
        <p:spPr>
          <a:xfrm>
            <a:off x="7367019" y="966279"/>
            <a:ext cx="246699" cy="353315"/>
          </a:xfrm>
          <a:prstGeom prst="rect">
            <a:avLst/>
          </a:prstGeom>
          <a:blipFill>
            <a:blip r:embed="rId64" cstate="print"/>
            <a:stretch>
              <a:fillRect/>
            </a:stretch>
          </a:blipFill>
        </p:spPr>
        <p:txBody>
          <a:bodyPr wrap="square" lIns="0" tIns="0" rIns="0" bIns="0" rtlCol="0">
            <a:noAutofit/>
          </a:bodyPr>
          <a:lstStyle/>
          <a:p>
            <a:endParaRPr/>
          </a:p>
        </p:txBody>
      </p:sp>
      <p:sp>
        <p:nvSpPr>
          <p:cNvPr id="85" name="bk object 85"/>
          <p:cNvSpPr/>
          <p:nvPr/>
        </p:nvSpPr>
        <p:spPr>
          <a:xfrm>
            <a:off x="7500142" y="1034623"/>
            <a:ext cx="110573" cy="77896"/>
          </a:xfrm>
          <a:prstGeom prst="rect">
            <a:avLst/>
          </a:prstGeom>
          <a:blipFill>
            <a:blip r:embed="rId65" cstate="print"/>
            <a:stretch>
              <a:fillRect/>
            </a:stretch>
          </a:blipFill>
        </p:spPr>
        <p:txBody>
          <a:bodyPr wrap="square" lIns="0" tIns="0" rIns="0" bIns="0" rtlCol="0">
            <a:noAutofit/>
          </a:bodyPr>
          <a:lstStyle/>
          <a:p>
            <a:endParaRPr/>
          </a:p>
        </p:txBody>
      </p:sp>
      <p:sp>
        <p:nvSpPr>
          <p:cNvPr id="86" name="bk object 86"/>
          <p:cNvSpPr/>
          <p:nvPr/>
        </p:nvSpPr>
        <p:spPr>
          <a:xfrm>
            <a:off x="7668768" y="966858"/>
            <a:ext cx="235402" cy="343777"/>
          </a:xfrm>
          <a:prstGeom prst="rect">
            <a:avLst/>
          </a:prstGeom>
          <a:blipFill>
            <a:blip r:embed="rId66" cstate="print"/>
            <a:stretch>
              <a:fillRect/>
            </a:stretch>
          </a:blipFill>
        </p:spPr>
        <p:txBody>
          <a:bodyPr wrap="square" lIns="0" tIns="0" rIns="0" bIns="0" rtlCol="0">
            <a:noAutofit/>
          </a:bodyPr>
          <a:lstStyle/>
          <a:p>
            <a:endParaRPr/>
          </a:p>
        </p:txBody>
      </p:sp>
      <p:sp>
        <p:nvSpPr>
          <p:cNvPr id="87" name="bk object 87"/>
          <p:cNvSpPr/>
          <p:nvPr/>
        </p:nvSpPr>
        <p:spPr>
          <a:xfrm>
            <a:off x="7952236" y="856730"/>
            <a:ext cx="154737" cy="462780"/>
          </a:xfrm>
          <a:prstGeom prst="rect">
            <a:avLst/>
          </a:prstGeom>
          <a:blipFill>
            <a:blip r:embed="rId67" cstate="print"/>
            <a:stretch>
              <a:fillRect/>
            </a:stretch>
          </a:blipFill>
        </p:spPr>
        <p:txBody>
          <a:bodyPr wrap="square" lIns="0" tIns="0" rIns="0" bIns="0" rtlCol="0">
            <a:noAutofit/>
          </a:bodyPr>
          <a:lstStyle/>
          <a:p>
            <a:endParaRPr/>
          </a:p>
        </p:txBody>
      </p:sp>
      <p:sp>
        <p:nvSpPr>
          <p:cNvPr id="88" name="bk object 88"/>
          <p:cNvSpPr/>
          <p:nvPr/>
        </p:nvSpPr>
        <p:spPr>
          <a:xfrm>
            <a:off x="8150352" y="847349"/>
            <a:ext cx="70100" cy="82290"/>
          </a:xfrm>
          <a:prstGeom prst="rect">
            <a:avLst/>
          </a:prstGeom>
          <a:blipFill>
            <a:blip r:embed="rId68" cstate="print"/>
            <a:stretch>
              <a:fillRect/>
            </a:stretch>
          </a:blipFill>
        </p:spPr>
        <p:txBody>
          <a:bodyPr wrap="square" lIns="0" tIns="0" rIns="0" bIns="0" rtlCol="0">
            <a:noAutofit/>
          </a:bodyPr>
          <a:lstStyle/>
          <a:p>
            <a:endParaRPr/>
          </a:p>
        </p:txBody>
      </p:sp>
      <p:sp>
        <p:nvSpPr>
          <p:cNvPr id="89" name="bk object 89"/>
          <p:cNvSpPr/>
          <p:nvPr/>
        </p:nvSpPr>
        <p:spPr>
          <a:xfrm>
            <a:off x="8275422" y="966592"/>
            <a:ext cx="248494" cy="352604"/>
          </a:xfrm>
          <a:prstGeom prst="rect">
            <a:avLst/>
          </a:prstGeom>
          <a:blipFill>
            <a:blip r:embed="rId69" cstate="print"/>
            <a:stretch>
              <a:fillRect/>
            </a:stretch>
          </a:blipFill>
        </p:spPr>
        <p:txBody>
          <a:bodyPr wrap="square" lIns="0" tIns="0" rIns="0" bIns="0" rtlCol="0">
            <a:noAutofit/>
          </a:bodyPr>
          <a:lstStyle/>
          <a:p>
            <a:endParaRPr/>
          </a:p>
        </p:txBody>
      </p:sp>
      <p:sp>
        <p:nvSpPr>
          <p:cNvPr id="90" name="bk object 90"/>
          <p:cNvSpPr/>
          <p:nvPr/>
        </p:nvSpPr>
        <p:spPr>
          <a:xfrm>
            <a:off x="8406141" y="1039457"/>
            <a:ext cx="140253" cy="206791"/>
          </a:xfrm>
          <a:prstGeom prst="rect">
            <a:avLst/>
          </a:prstGeom>
          <a:blipFill>
            <a:blip r:embed="rId70" cstate="print"/>
            <a:stretch>
              <a:fillRect/>
            </a:stretch>
          </a:blipFill>
        </p:spPr>
        <p:txBody>
          <a:bodyPr wrap="square" lIns="0" tIns="0" rIns="0" bIns="0" rtlCol="0">
            <a:noAutofit/>
          </a:bodyPr>
          <a:lstStyle/>
          <a:p>
            <a:endParaRPr/>
          </a:p>
        </p:txBody>
      </p:sp>
      <p:sp>
        <p:nvSpPr>
          <p:cNvPr id="91" name="bk object 91"/>
          <p:cNvSpPr/>
          <p:nvPr/>
        </p:nvSpPr>
        <p:spPr>
          <a:xfrm>
            <a:off x="8601456" y="966858"/>
            <a:ext cx="235414" cy="343777"/>
          </a:xfrm>
          <a:prstGeom prst="rect">
            <a:avLst/>
          </a:prstGeom>
          <a:blipFill>
            <a:blip r:embed="rId71" cstate="print"/>
            <a:stretch>
              <a:fillRect/>
            </a:stretch>
          </a:blipFill>
        </p:spPr>
        <p:txBody>
          <a:bodyPr wrap="square" lIns="0" tIns="0" rIns="0" bIns="0" rtlCol="0">
            <a:noAutofit/>
          </a:bodyPr>
          <a:lstStyle/>
          <a:p>
            <a:endParaRPr/>
          </a:p>
        </p:txBody>
      </p:sp>
      <p:sp>
        <p:nvSpPr>
          <p:cNvPr id="92" name="bk object 92"/>
          <p:cNvSpPr/>
          <p:nvPr/>
        </p:nvSpPr>
        <p:spPr>
          <a:xfrm>
            <a:off x="8921495" y="847344"/>
            <a:ext cx="76184" cy="344423"/>
          </a:xfrm>
          <a:prstGeom prst="rect">
            <a:avLst/>
          </a:prstGeom>
          <a:blipFill>
            <a:blip r:embed="rId72" cstate="print"/>
            <a:stretch>
              <a:fillRect/>
            </a:stretch>
          </a:blipFill>
        </p:spPr>
        <p:txBody>
          <a:bodyPr wrap="square" lIns="0" tIns="0" rIns="0" bIns="0" rtlCol="0">
            <a:noAutofit/>
          </a:bodyPr>
          <a:lstStyle/>
          <a:p>
            <a:endParaRPr/>
          </a:p>
        </p:txBody>
      </p:sp>
      <p:sp>
        <p:nvSpPr>
          <p:cNvPr id="93" name="bk object 93"/>
          <p:cNvSpPr/>
          <p:nvPr/>
        </p:nvSpPr>
        <p:spPr>
          <a:xfrm>
            <a:off x="8924543" y="1222263"/>
            <a:ext cx="70082" cy="88376"/>
          </a:xfrm>
          <a:prstGeom prst="rect">
            <a:avLst/>
          </a:prstGeom>
          <a:blipFill>
            <a:blip r:embed="rId73" cstate="print"/>
            <a:stretch>
              <a:fillRect/>
            </a:stretch>
          </a:blipFill>
        </p:spPr>
        <p:txBody>
          <a:bodyPr wrap="square" lIns="0" tIns="0" rIns="0" bIns="0" rtlCol="0">
            <a:noAutofit/>
          </a:bodyPr>
          <a:lstStyle/>
          <a:p>
            <a:endParaRPr/>
          </a:p>
        </p:txBody>
      </p:sp>
      <p:sp>
        <p:nvSpPr>
          <p:cNvPr id="94" name="bk object 94"/>
          <p:cNvSpPr/>
          <p:nvPr/>
        </p:nvSpPr>
        <p:spPr>
          <a:xfrm>
            <a:off x="1967484" y="833628"/>
            <a:ext cx="1505618" cy="499413"/>
          </a:xfrm>
          <a:prstGeom prst="rect">
            <a:avLst/>
          </a:prstGeom>
          <a:blipFill>
            <a:blip r:embed="rId74" cstate="print"/>
            <a:stretch>
              <a:fillRect/>
            </a:stretch>
          </a:blipFill>
        </p:spPr>
        <p:txBody>
          <a:bodyPr wrap="square" lIns="0" tIns="0" rIns="0" bIns="0" rtlCol="0">
            <a:noAutofit/>
          </a:bodyPr>
          <a:lstStyle/>
          <a:p>
            <a:endParaRPr/>
          </a:p>
        </p:txBody>
      </p:sp>
      <p:sp>
        <p:nvSpPr>
          <p:cNvPr id="95" name="bk object 95"/>
          <p:cNvSpPr/>
          <p:nvPr/>
        </p:nvSpPr>
        <p:spPr>
          <a:xfrm>
            <a:off x="3599688" y="847344"/>
            <a:ext cx="340575" cy="463296"/>
          </a:xfrm>
          <a:custGeom>
            <a:avLst/>
            <a:gdLst/>
            <a:ahLst/>
            <a:cxnLst/>
            <a:rect l="l" t="t" r="r" b="b"/>
            <a:pathLst>
              <a:path w="340575" h="463296">
                <a:moveTo>
                  <a:pt x="134112" y="463296"/>
                </a:moveTo>
                <a:lnTo>
                  <a:pt x="134112" y="450757"/>
                </a:lnTo>
                <a:lnTo>
                  <a:pt x="134112" y="438151"/>
                </a:lnTo>
                <a:lnTo>
                  <a:pt x="134111" y="425487"/>
                </a:lnTo>
                <a:lnTo>
                  <a:pt x="134111" y="412777"/>
                </a:lnTo>
                <a:lnTo>
                  <a:pt x="134112" y="400029"/>
                </a:lnTo>
                <a:lnTo>
                  <a:pt x="134112" y="387254"/>
                </a:lnTo>
                <a:lnTo>
                  <a:pt x="134112" y="374462"/>
                </a:lnTo>
                <a:lnTo>
                  <a:pt x="134112" y="361664"/>
                </a:lnTo>
                <a:lnTo>
                  <a:pt x="134112" y="348868"/>
                </a:lnTo>
                <a:lnTo>
                  <a:pt x="134112" y="272729"/>
                </a:lnTo>
                <a:lnTo>
                  <a:pt x="127276" y="258393"/>
                </a:lnTo>
                <a:lnTo>
                  <a:pt x="106996" y="216008"/>
                </a:lnTo>
                <a:lnTo>
                  <a:pt x="86964" y="174438"/>
                </a:lnTo>
                <a:lnTo>
                  <a:pt x="67055" y="133532"/>
                </a:lnTo>
                <a:lnTo>
                  <a:pt x="47147" y="93135"/>
                </a:lnTo>
                <a:lnTo>
                  <a:pt x="27115" y="53095"/>
                </a:lnTo>
                <a:lnTo>
                  <a:pt x="6835" y="13259"/>
                </a:lnTo>
                <a:lnTo>
                  <a:pt x="0" y="0"/>
                </a:lnTo>
                <a:lnTo>
                  <a:pt x="12428" y="0"/>
                </a:lnTo>
                <a:lnTo>
                  <a:pt x="25142" y="0"/>
                </a:lnTo>
                <a:lnTo>
                  <a:pt x="38019" y="0"/>
                </a:lnTo>
                <a:lnTo>
                  <a:pt x="50939" y="0"/>
                </a:lnTo>
                <a:lnTo>
                  <a:pt x="63783" y="0"/>
                </a:lnTo>
                <a:lnTo>
                  <a:pt x="76429" y="0"/>
                </a:lnTo>
                <a:lnTo>
                  <a:pt x="83590" y="11288"/>
                </a:lnTo>
                <a:lnTo>
                  <a:pt x="103602" y="45155"/>
                </a:lnTo>
                <a:lnTo>
                  <a:pt x="121760" y="79021"/>
                </a:lnTo>
                <a:lnTo>
                  <a:pt x="143875" y="124176"/>
                </a:lnTo>
                <a:lnTo>
                  <a:pt x="164586" y="169331"/>
                </a:lnTo>
                <a:lnTo>
                  <a:pt x="169671" y="180620"/>
                </a:lnTo>
                <a:lnTo>
                  <a:pt x="175617" y="169422"/>
                </a:lnTo>
                <a:lnTo>
                  <a:pt x="198544" y="124155"/>
                </a:lnTo>
                <a:lnTo>
                  <a:pt x="220398" y="78292"/>
                </a:lnTo>
                <a:lnTo>
                  <a:pt x="236326" y="43637"/>
                </a:lnTo>
                <a:lnTo>
                  <a:pt x="252042" y="8864"/>
                </a:lnTo>
                <a:lnTo>
                  <a:pt x="265315" y="5609"/>
                </a:lnTo>
                <a:lnTo>
                  <a:pt x="304098" y="725"/>
                </a:lnTo>
                <a:lnTo>
                  <a:pt x="340575" y="0"/>
                </a:lnTo>
                <a:lnTo>
                  <a:pt x="333831" y="13280"/>
                </a:lnTo>
                <a:lnTo>
                  <a:pt x="327079" y="26602"/>
                </a:lnTo>
                <a:lnTo>
                  <a:pt x="306795" y="66770"/>
                </a:lnTo>
                <a:lnTo>
                  <a:pt x="286534" y="107143"/>
                </a:lnTo>
                <a:lnTo>
                  <a:pt x="266372" y="147598"/>
                </a:lnTo>
                <a:lnTo>
                  <a:pt x="246387" y="188012"/>
                </a:lnTo>
                <a:lnTo>
                  <a:pt x="226659" y="228262"/>
                </a:lnTo>
                <a:lnTo>
                  <a:pt x="207263" y="268224"/>
                </a:lnTo>
                <a:lnTo>
                  <a:pt x="207263" y="280762"/>
                </a:lnTo>
                <a:lnTo>
                  <a:pt x="207263" y="293368"/>
                </a:lnTo>
                <a:lnTo>
                  <a:pt x="207263" y="306032"/>
                </a:lnTo>
                <a:lnTo>
                  <a:pt x="207263" y="318742"/>
                </a:lnTo>
                <a:lnTo>
                  <a:pt x="207263" y="331490"/>
                </a:lnTo>
                <a:lnTo>
                  <a:pt x="207264" y="344265"/>
                </a:lnTo>
                <a:lnTo>
                  <a:pt x="207263" y="357057"/>
                </a:lnTo>
                <a:lnTo>
                  <a:pt x="207263" y="369855"/>
                </a:lnTo>
                <a:lnTo>
                  <a:pt x="207263" y="382651"/>
                </a:lnTo>
                <a:lnTo>
                  <a:pt x="207263" y="395433"/>
                </a:lnTo>
                <a:lnTo>
                  <a:pt x="207263" y="458790"/>
                </a:lnTo>
                <a:lnTo>
                  <a:pt x="194588" y="460750"/>
                </a:lnTo>
                <a:lnTo>
                  <a:pt x="181912" y="462038"/>
                </a:lnTo>
                <a:lnTo>
                  <a:pt x="169236" y="462797"/>
                </a:lnTo>
                <a:lnTo>
                  <a:pt x="156560" y="463165"/>
                </a:lnTo>
                <a:lnTo>
                  <a:pt x="143884" y="463285"/>
                </a:lnTo>
              </a:path>
            </a:pathLst>
          </a:custGeom>
          <a:ln w="27430">
            <a:solidFill>
              <a:srgbClr val="FFFFFF"/>
            </a:solidFill>
          </a:ln>
        </p:spPr>
        <p:txBody>
          <a:bodyPr wrap="square" lIns="0" tIns="0" rIns="0" bIns="0" rtlCol="0">
            <a:noAutofit/>
          </a:bodyPr>
          <a:lstStyle/>
          <a:p>
            <a:endParaRPr/>
          </a:p>
        </p:txBody>
      </p:sp>
      <p:sp>
        <p:nvSpPr>
          <p:cNvPr id="96" name="bk object 96"/>
          <p:cNvSpPr/>
          <p:nvPr/>
        </p:nvSpPr>
        <p:spPr>
          <a:xfrm>
            <a:off x="3922776" y="966509"/>
            <a:ext cx="271111" cy="352755"/>
          </a:xfrm>
          <a:custGeom>
            <a:avLst/>
            <a:gdLst/>
            <a:ahLst/>
            <a:cxnLst/>
            <a:rect l="l" t="t" r="r" b="b"/>
            <a:pathLst>
              <a:path w="271111" h="352755">
                <a:moveTo>
                  <a:pt x="0" y="170394"/>
                </a:moveTo>
                <a:lnTo>
                  <a:pt x="6195" y="120600"/>
                </a:lnTo>
                <a:lnTo>
                  <a:pt x="19825" y="80751"/>
                </a:lnTo>
                <a:lnTo>
                  <a:pt x="40523" y="45958"/>
                </a:lnTo>
                <a:lnTo>
                  <a:pt x="76143" y="14621"/>
                </a:lnTo>
                <a:lnTo>
                  <a:pt x="112293" y="1469"/>
                </a:lnTo>
                <a:lnTo>
                  <a:pt x="124992" y="0"/>
                </a:lnTo>
                <a:lnTo>
                  <a:pt x="140719" y="430"/>
                </a:lnTo>
                <a:lnTo>
                  <a:pt x="180627" y="8163"/>
                </a:lnTo>
                <a:lnTo>
                  <a:pt x="221690" y="34228"/>
                </a:lnTo>
                <a:lnTo>
                  <a:pt x="244909" y="65629"/>
                </a:lnTo>
                <a:lnTo>
                  <a:pt x="263861" y="112519"/>
                </a:lnTo>
                <a:lnTo>
                  <a:pt x="270327" y="150588"/>
                </a:lnTo>
                <a:lnTo>
                  <a:pt x="271111" y="163875"/>
                </a:lnTo>
                <a:lnTo>
                  <a:pt x="270860" y="179858"/>
                </a:lnTo>
                <a:lnTo>
                  <a:pt x="266574" y="222858"/>
                </a:lnTo>
                <a:lnTo>
                  <a:pt x="252649" y="270160"/>
                </a:lnTo>
                <a:lnTo>
                  <a:pt x="226143" y="310880"/>
                </a:lnTo>
                <a:lnTo>
                  <a:pt x="194339" y="336942"/>
                </a:lnTo>
                <a:lnTo>
                  <a:pt x="147760" y="352755"/>
                </a:lnTo>
                <a:lnTo>
                  <a:pt x="132526" y="352346"/>
                </a:lnTo>
                <a:lnTo>
                  <a:pt x="94039" y="344484"/>
                </a:lnTo>
                <a:lnTo>
                  <a:pt x="51233" y="318055"/>
                </a:lnTo>
                <a:lnTo>
                  <a:pt x="21947" y="277487"/>
                </a:lnTo>
                <a:lnTo>
                  <a:pt x="5801" y="229785"/>
                </a:lnTo>
                <a:lnTo>
                  <a:pt x="661" y="192001"/>
                </a:lnTo>
                <a:lnTo>
                  <a:pt x="0" y="170394"/>
                </a:lnTo>
                <a:close/>
              </a:path>
            </a:pathLst>
          </a:custGeom>
          <a:ln w="27430">
            <a:solidFill>
              <a:srgbClr val="FFFFFF"/>
            </a:solidFill>
          </a:ln>
        </p:spPr>
        <p:txBody>
          <a:bodyPr wrap="square" lIns="0" tIns="0" rIns="0" bIns="0" rtlCol="0">
            <a:noAutofit/>
          </a:bodyPr>
          <a:lstStyle/>
          <a:p>
            <a:endParaRPr/>
          </a:p>
        </p:txBody>
      </p:sp>
      <p:sp>
        <p:nvSpPr>
          <p:cNvPr id="97" name="bk object 97"/>
          <p:cNvSpPr/>
          <p:nvPr/>
        </p:nvSpPr>
        <p:spPr>
          <a:xfrm>
            <a:off x="3992879"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p>
        </p:txBody>
      </p:sp>
      <p:sp>
        <p:nvSpPr>
          <p:cNvPr id="98" name="bk object 98"/>
          <p:cNvSpPr/>
          <p:nvPr/>
        </p:nvSpPr>
        <p:spPr>
          <a:xfrm>
            <a:off x="4248911"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66965" y="296015"/>
                </a:lnTo>
                <a:lnTo>
                  <a:pt x="159234" y="306573"/>
                </a:lnTo>
                <a:lnTo>
                  <a:pt x="128781" y="331969"/>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p>
        </p:txBody>
      </p:sp>
      <p:sp>
        <p:nvSpPr>
          <p:cNvPr id="99" name="bk object 99"/>
          <p:cNvSpPr/>
          <p:nvPr/>
        </p:nvSpPr>
        <p:spPr>
          <a:xfrm>
            <a:off x="4669535" y="838274"/>
            <a:ext cx="178934" cy="472365"/>
          </a:xfrm>
          <a:custGeom>
            <a:avLst/>
            <a:gdLst/>
            <a:ahLst/>
            <a:cxnLst/>
            <a:rect l="l" t="t" r="r" b="b"/>
            <a:pathLst>
              <a:path w="178934" h="472365">
                <a:moveTo>
                  <a:pt x="0" y="137085"/>
                </a:moveTo>
                <a:lnTo>
                  <a:pt x="13814" y="137085"/>
                </a:lnTo>
                <a:lnTo>
                  <a:pt x="26353" y="137085"/>
                </a:lnTo>
                <a:lnTo>
                  <a:pt x="38217" y="137085"/>
                </a:lnTo>
                <a:lnTo>
                  <a:pt x="39405" y="124402"/>
                </a:lnTo>
                <a:lnTo>
                  <a:pt x="40949" y="81457"/>
                </a:lnTo>
                <a:lnTo>
                  <a:pt x="52579" y="35909"/>
                </a:lnTo>
                <a:lnTo>
                  <a:pt x="79900" y="8480"/>
                </a:lnTo>
                <a:lnTo>
                  <a:pt x="116454" y="0"/>
                </a:lnTo>
                <a:lnTo>
                  <a:pt x="130188" y="341"/>
                </a:lnTo>
                <a:lnTo>
                  <a:pt x="143332" y="1543"/>
                </a:lnTo>
                <a:lnTo>
                  <a:pt x="155856" y="3742"/>
                </a:lnTo>
                <a:lnTo>
                  <a:pt x="167733" y="7074"/>
                </a:lnTo>
                <a:lnTo>
                  <a:pt x="178934" y="11674"/>
                </a:lnTo>
                <a:lnTo>
                  <a:pt x="177506" y="23499"/>
                </a:lnTo>
                <a:lnTo>
                  <a:pt x="172329" y="61568"/>
                </a:lnTo>
                <a:lnTo>
                  <a:pt x="147969" y="67431"/>
                </a:lnTo>
                <a:lnTo>
                  <a:pt x="130513" y="68400"/>
                </a:lnTo>
                <a:lnTo>
                  <a:pt x="109803" y="107905"/>
                </a:lnTo>
                <a:lnTo>
                  <a:pt x="109728" y="133528"/>
                </a:lnTo>
                <a:lnTo>
                  <a:pt x="122685" y="135551"/>
                </a:lnTo>
                <a:lnTo>
                  <a:pt x="135085" y="136610"/>
                </a:lnTo>
                <a:lnTo>
                  <a:pt x="147460" y="137018"/>
                </a:lnTo>
                <a:lnTo>
                  <a:pt x="160346" y="137085"/>
                </a:lnTo>
                <a:lnTo>
                  <a:pt x="160886" y="148961"/>
                </a:lnTo>
                <a:lnTo>
                  <a:pt x="161233" y="161328"/>
                </a:lnTo>
                <a:lnTo>
                  <a:pt x="161429" y="174078"/>
                </a:lnTo>
                <a:lnTo>
                  <a:pt x="161518" y="187102"/>
                </a:lnTo>
                <a:lnTo>
                  <a:pt x="161542" y="200291"/>
                </a:lnTo>
                <a:lnTo>
                  <a:pt x="148666" y="204196"/>
                </a:lnTo>
                <a:lnTo>
                  <a:pt x="136344" y="206252"/>
                </a:lnTo>
                <a:lnTo>
                  <a:pt x="124052" y="207051"/>
                </a:lnTo>
                <a:lnTo>
                  <a:pt x="111266" y="207189"/>
                </a:lnTo>
                <a:lnTo>
                  <a:pt x="111046" y="220448"/>
                </a:lnTo>
                <a:lnTo>
                  <a:pt x="110515" y="260224"/>
                </a:lnTo>
                <a:lnTo>
                  <a:pt x="110150" y="300001"/>
                </a:lnTo>
                <a:lnTo>
                  <a:pt x="109920" y="339777"/>
                </a:lnTo>
                <a:lnTo>
                  <a:pt x="109793" y="379553"/>
                </a:lnTo>
                <a:lnTo>
                  <a:pt x="109740" y="419330"/>
                </a:lnTo>
                <a:lnTo>
                  <a:pt x="109728" y="459106"/>
                </a:lnTo>
                <a:lnTo>
                  <a:pt x="109727" y="472365"/>
                </a:lnTo>
                <a:lnTo>
                  <a:pt x="96739" y="472365"/>
                </a:lnTo>
                <a:lnTo>
                  <a:pt x="84134" y="472365"/>
                </a:lnTo>
                <a:lnTo>
                  <a:pt x="71693" y="472365"/>
                </a:lnTo>
                <a:lnTo>
                  <a:pt x="59201" y="472365"/>
                </a:lnTo>
                <a:lnTo>
                  <a:pt x="43809" y="432589"/>
                </a:lnTo>
                <a:lnTo>
                  <a:pt x="41961" y="392812"/>
                </a:lnTo>
                <a:lnTo>
                  <a:pt x="40757" y="353036"/>
                </a:lnTo>
                <a:lnTo>
                  <a:pt x="40060" y="313259"/>
                </a:lnTo>
                <a:lnTo>
                  <a:pt x="39730" y="273483"/>
                </a:lnTo>
                <a:lnTo>
                  <a:pt x="39630" y="233707"/>
                </a:lnTo>
                <a:lnTo>
                  <a:pt x="39624" y="207189"/>
                </a:lnTo>
                <a:lnTo>
                  <a:pt x="27800" y="207189"/>
                </a:lnTo>
                <a:lnTo>
                  <a:pt x="15374" y="207189"/>
                </a:lnTo>
                <a:lnTo>
                  <a:pt x="1745" y="207189"/>
                </a:lnTo>
                <a:lnTo>
                  <a:pt x="958" y="193959"/>
                </a:lnTo>
                <a:lnTo>
                  <a:pt x="452" y="180838"/>
                </a:lnTo>
                <a:lnTo>
                  <a:pt x="166" y="167934"/>
                </a:lnTo>
                <a:lnTo>
                  <a:pt x="36" y="155355"/>
                </a:lnTo>
                <a:lnTo>
                  <a:pt x="1" y="143212"/>
                </a:lnTo>
              </a:path>
            </a:pathLst>
          </a:custGeom>
          <a:ln w="27430">
            <a:solidFill>
              <a:srgbClr val="FFFFFF"/>
            </a:solidFill>
          </a:ln>
        </p:spPr>
        <p:txBody>
          <a:bodyPr wrap="square" lIns="0" tIns="0" rIns="0" bIns="0" rtlCol="0">
            <a:noAutofit/>
          </a:bodyPr>
          <a:lstStyle/>
          <a:p>
            <a:endParaRPr/>
          </a:p>
        </p:txBody>
      </p:sp>
      <p:sp>
        <p:nvSpPr>
          <p:cNvPr id="100" name="bk object 100"/>
          <p:cNvSpPr/>
          <p:nvPr/>
        </p:nvSpPr>
        <p:spPr>
          <a:xfrm>
            <a:off x="4855464" y="966632"/>
            <a:ext cx="271058" cy="352689"/>
          </a:xfrm>
          <a:custGeom>
            <a:avLst/>
            <a:gdLst/>
            <a:ahLst/>
            <a:cxnLst/>
            <a:rect l="l" t="t" r="r" b="b"/>
            <a:pathLst>
              <a:path w="271058" h="352689">
                <a:moveTo>
                  <a:pt x="0" y="170271"/>
                </a:moveTo>
                <a:lnTo>
                  <a:pt x="5666" y="120135"/>
                </a:lnTo>
                <a:lnTo>
                  <a:pt x="18540" y="80144"/>
                </a:lnTo>
                <a:lnTo>
                  <a:pt x="38925" y="45341"/>
                </a:lnTo>
                <a:lnTo>
                  <a:pt x="74517" y="14376"/>
                </a:lnTo>
                <a:lnTo>
                  <a:pt x="110845" y="1568"/>
                </a:lnTo>
                <a:lnTo>
                  <a:pt x="123245" y="0"/>
                </a:lnTo>
                <a:lnTo>
                  <a:pt x="138495" y="383"/>
                </a:lnTo>
                <a:lnTo>
                  <a:pt x="178348" y="7837"/>
                </a:lnTo>
                <a:lnTo>
                  <a:pt x="220481" y="33154"/>
                </a:lnTo>
                <a:lnTo>
                  <a:pt x="244172" y="64603"/>
                </a:lnTo>
                <a:lnTo>
                  <a:pt x="259881" y="99436"/>
                </a:lnTo>
                <a:lnTo>
                  <a:pt x="270209" y="149176"/>
                </a:lnTo>
                <a:lnTo>
                  <a:pt x="271058" y="162293"/>
                </a:lnTo>
                <a:lnTo>
                  <a:pt x="270825" y="178388"/>
                </a:lnTo>
                <a:lnTo>
                  <a:pt x="266569" y="221522"/>
                </a:lnTo>
                <a:lnTo>
                  <a:pt x="252161" y="268687"/>
                </a:lnTo>
                <a:lnTo>
                  <a:pt x="224917" y="309747"/>
                </a:lnTo>
                <a:lnTo>
                  <a:pt x="193787" y="336736"/>
                </a:lnTo>
                <a:lnTo>
                  <a:pt x="147143" y="352689"/>
                </a:lnTo>
                <a:lnTo>
                  <a:pt x="132044" y="352250"/>
                </a:lnTo>
                <a:lnTo>
                  <a:pt x="93669" y="344246"/>
                </a:lnTo>
                <a:lnTo>
                  <a:pt x="51327" y="318151"/>
                </a:lnTo>
                <a:lnTo>
                  <a:pt x="20479" y="278521"/>
                </a:lnTo>
                <a:lnTo>
                  <a:pt x="8439" y="242354"/>
                </a:lnTo>
                <a:lnTo>
                  <a:pt x="697" y="192595"/>
                </a:lnTo>
                <a:lnTo>
                  <a:pt x="0" y="170271"/>
                </a:lnTo>
                <a:close/>
              </a:path>
            </a:pathLst>
          </a:custGeom>
          <a:ln w="27430">
            <a:solidFill>
              <a:srgbClr val="FFFFFF"/>
            </a:solidFill>
          </a:ln>
        </p:spPr>
        <p:txBody>
          <a:bodyPr wrap="square" lIns="0" tIns="0" rIns="0" bIns="0" rtlCol="0">
            <a:noAutofit/>
          </a:bodyPr>
          <a:lstStyle/>
          <a:p>
            <a:endParaRPr/>
          </a:p>
        </p:txBody>
      </p:sp>
      <p:sp>
        <p:nvSpPr>
          <p:cNvPr id="101" name="bk object 101"/>
          <p:cNvSpPr/>
          <p:nvPr/>
        </p:nvSpPr>
        <p:spPr>
          <a:xfrm>
            <a:off x="4925567" y="1039691"/>
            <a:ext cx="130749" cy="206782"/>
          </a:xfrm>
          <a:custGeom>
            <a:avLst/>
            <a:gdLst/>
            <a:ahLst/>
            <a:cxnLst/>
            <a:rect l="l" t="t" r="r" b="b"/>
            <a:pathLst>
              <a:path w="130749" h="206782">
                <a:moveTo>
                  <a:pt x="0" y="103308"/>
                </a:moveTo>
                <a:lnTo>
                  <a:pt x="4322" y="146077"/>
                </a:lnTo>
                <a:lnTo>
                  <a:pt x="26774" y="190025"/>
                </a:lnTo>
                <a:lnTo>
                  <a:pt x="59902" y="206782"/>
                </a:lnTo>
                <a:lnTo>
                  <a:pt x="73304" y="205619"/>
                </a:lnTo>
                <a:lnTo>
                  <a:pt x="113459" y="175841"/>
                </a:lnTo>
                <a:lnTo>
                  <a:pt x="129556" y="128983"/>
                </a:lnTo>
                <a:lnTo>
                  <a:pt x="130749" y="115775"/>
                </a:lnTo>
                <a:lnTo>
                  <a:pt x="130504" y="97509"/>
                </a:lnTo>
                <a:lnTo>
                  <a:pt x="125287" y="54790"/>
                </a:lnTo>
                <a:lnTo>
                  <a:pt x="102869" y="16650"/>
                </a:lnTo>
                <a:lnTo>
                  <a:pt x="69850" y="0"/>
                </a:lnTo>
                <a:lnTo>
                  <a:pt x="55344" y="1122"/>
                </a:lnTo>
                <a:lnTo>
                  <a:pt x="16407" y="30412"/>
                </a:lnTo>
                <a:lnTo>
                  <a:pt x="1359" y="78078"/>
                </a:lnTo>
                <a:lnTo>
                  <a:pt x="0" y="103308"/>
                </a:lnTo>
                <a:close/>
              </a:path>
            </a:pathLst>
          </a:custGeom>
          <a:ln w="27430">
            <a:solidFill>
              <a:srgbClr val="FFFFFF"/>
            </a:solidFill>
          </a:ln>
        </p:spPr>
        <p:txBody>
          <a:bodyPr wrap="square" lIns="0" tIns="0" rIns="0" bIns="0" rtlCol="0">
            <a:noAutofit/>
          </a:bodyPr>
          <a:lstStyle/>
          <a:p>
            <a:endParaRPr/>
          </a:p>
        </p:txBody>
      </p:sp>
      <p:sp>
        <p:nvSpPr>
          <p:cNvPr id="102" name="bk object 102"/>
          <p:cNvSpPr/>
          <p:nvPr/>
        </p:nvSpPr>
        <p:spPr>
          <a:xfrm>
            <a:off x="5178552"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500"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p>
        </p:txBody>
      </p:sp>
      <p:sp>
        <p:nvSpPr>
          <p:cNvPr id="103" name="bk object 103"/>
          <p:cNvSpPr/>
          <p:nvPr/>
        </p:nvSpPr>
        <p:spPr>
          <a:xfrm>
            <a:off x="5489447" y="975360"/>
            <a:ext cx="270881" cy="471572"/>
          </a:xfrm>
          <a:custGeom>
            <a:avLst/>
            <a:gdLst/>
            <a:ahLst/>
            <a:cxnLst/>
            <a:rect l="l" t="t" r="r" b="b"/>
            <a:pathLst>
              <a:path w="270881" h="471572">
                <a:moveTo>
                  <a:pt x="0" y="0"/>
                </a:moveTo>
                <a:lnTo>
                  <a:pt x="0" y="0"/>
                </a:lnTo>
                <a:lnTo>
                  <a:pt x="63500" y="0"/>
                </a:lnTo>
                <a:lnTo>
                  <a:pt x="68169" y="12131"/>
                </a:lnTo>
                <a:lnTo>
                  <a:pt x="81350" y="48524"/>
                </a:lnTo>
                <a:lnTo>
                  <a:pt x="93450" y="84917"/>
                </a:lnTo>
                <a:lnTo>
                  <a:pt x="108263" y="133441"/>
                </a:lnTo>
                <a:lnTo>
                  <a:pt x="122018" y="181966"/>
                </a:lnTo>
                <a:lnTo>
                  <a:pt x="135206" y="230490"/>
                </a:lnTo>
                <a:lnTo>
                  <a:pt x="138443" y="218949"/>
                </a:lnTo>
                <a:lnTo>
                  <a:pt x="151557" y="171686"/>
                </a:lnTo>
                <a:lnTo>
                  <a:pt x="164888" y="122978"/>
                </a:lnTo>
                <a:lnTo>
                  <a:pt x="174992" y="85751"/>
                </a:lnTo>
                <a:lnTo>
                  <a:pt x="185156" y="48123"/>
                </a:lnTo>
                <a:lnTo>
                  <a:pt x="195354" y="10271"/>
                </a:lnTo>
                <a:lnTo>
                  <a:pt x="208641" y="5962"/>
                </a:lnTo>
                <a:lnTo>
                  <a:pt x="246521" y="392"/>
                </a:lnTo>
                <a:lnTo>
                  <a:pt x="270881" y="0"/>
                </a:lnTo>
                <a:lnTo>
                  <a:pt x="265930" y="16002"/>
                </a:lnTo>
                <a:lnTo>
                  <a:pt x="261017" y="32007"/>
                </a:lnTo>
                <a:lnTo>
                  <a:pt x="246485" y="80057"/>
                </a:lnTo>
                <a:lnTo>
                  <a:pt x="232222" y="128211"/>
                </a:lnTo>
                <a:lnTo>
                  <a:pt x="218174" y="176529"/>
                </a:lnTo>
                <a:lnTo>
                  <a:pt x="204287" y="225073"/>
                </a:lnTo>
                <a:lnTo>
                  <a:pt x="190508" y="273905"/>
                </a:lnTo>
                <a:lnTo>
                  <a:pt x="176784" y="323088"/>
                </a:lnTo>
                <a:lnTo>
                  <a:pt x="172934" y="335076"/>
                </a:lnTo>
                <a:lnTo>
                  <a:pt x="169259" y="347538"/>
                </a:lnTo>
                <a:lnTo>
                  <a:pt x="165933" y="360125"/>
                </a:lnTo>
                <a:lnTo>
                  <a:pt x="163130" y="372488"/>
                </a:lnTo>
                <a:lnTo>
                  <a:pt x="157052" y="389804"/>
                </a:lnTo>
                <a:lnTo>
                  <a:pt x="137224" y="435283"/>
                </a:lnTo>
                <a:lnTo>
                  <a:pt x="107246" y="461965"/>
                </a:lnTo>
                <a:lnTo>
                  <a:pt x="72865" y="471572"/>
                </a:lnTo>
                <a:lnTo>
                  <a:pt x="56709" y="471564"/>
                </a:lnTo>
                <a:lnTo>
                  <a:pt x="20420" y="453571"/>
                </a:lnTo>
                <a:lnTo>
                  <a:pt x="17241" y="416215"/>
                </a:lnTo>
                <a:lnTo>
                  <a:pt x="16079" y="403562"/>
                </a:lnTo>
                <a:lnTo>
                  <a:pt x="29258" y="401282"/>
                </a:lnTo>
                <a:lnTo>
                  <a:pt x="41099" y="402126"/>
                </a:lnTo>
                <a:lnTo>
                  <a:pt x="56138" y="400811"/>
                </a:lnTo>
                <a:lnTo>
                  <a:pt x="89317" y="365781"/>
                </a:lnTo>
                <a:lnTo>
                  <a:pt x="96337" y="341705"/>
                </a:lnTo>
                <a:lnTo>
                  <a:pt x="91479" y="323873"/>
                </a:lnTo>
                <a:lnTo>
                  <a:pt x="76829" y="270928"/>
                </a:lnTo>
                <a:lnTo>
                  <a:pt x="62133" y="218760"/>
                </a:lnTo>
                <a:lnTo>
                  <a:pt x="47475" y="167300"/>
                </a:lnTo>
                <a:lnTo>
                  <a:pt x="37767" y="133352"/>
                </a:lnTo>
                <a:lnTo>
                  <a:pt x="32942" y="116479"/>
                </a:lnTo>
                <a:lnTo>
                  <a:pt x="18619" y="66229"/>
                </a:lnTo>
                <a:lnTo>
                  <a:pt x="4594" y="16482"/>
                </a:lnTo>
                <a:lnTo>
                  <a:pt x="0" y="0"/>
                </a:lnTo>
              </a:path>
            </a:pathLst>
          </a:custGeom>
          <a:ln w="27430">
            <a:solidFill>
              <a:srgbClr val="FFFFFF"/>
            </a:solidFill>
          </a:ln>
        </p:spPr>
        <p:txBody>
          <a:bodyPr wrap="square" lIns="0" tIns="0" rIns="0" bIns="0" rtlCol="0">
            <a:noAutofit/>
          </a:bodyPr>
          <a:lstStyle/>
          <a:p>
            <a:endParaRPr/>
          </a:p>
        </p:txBody>
      </p:sp>
      <p:sp>
        <p:nvSpPr>
          <p:cNvPr id="104" name="bk object 104"/>
          <p:cNvSpPr/>
          <p:nvPr/>
        </p:nvSpPr>
        <p:spPr>
          <a:xfrm>
            <a:off x="5788152" y="966592"/>
            <a:ext cx="271074" cy="352604"/>
          </a:xfrm>
          <a:custGeom>
            <a:avLst/>
            <a:gdLst/>
            <a:ahLst/>
            <a:cxnLst/>
            <a:rect l="l" t="t" r="r" b="b"/>
            <a:pathLst>
              <a:path w="271074" h="352604">
                <a:moveTo>
                  <a:pt x="0" y="170311"/>
                </a:moveTo>
                <a:lnTo>
                  <a:pt x="6195" y="120517"/>
                </a:lnTo>
                <a:lnTo>
                  <a:pt x="19935" y="80398"/>
                </a:lnTo>
                <a:lnTo>
                  <a:pt x="40561" y="45148"/>
                </a:lnTo>
                <a:lnTo>
                  <a:pt x="74926" y="14175"/>
                </a:lnTo>
                <a:lnTo>
                  <a:pt x="111276" y="1526"/>
                </a:lnTo>
                <a:lnTo>
                  <a:pt x="123767" y="0"/>
                </a:lnTo>
                <a:lnTo>
                  <a:pt x="139697" y="398"/>
                </a:lnTo>
                <a:lnTo>
                  <a:pt x="179939" y="7936"/>
                </a:lnTo>
                <a:lnTo>
                  <a:pt x="220989" y="33476"/>
                </a:lnTo>
                <a:lnTo>
                  <a:pt x="244405" y="64912"/>
                </a:lnTo>
                <a:lnTo>
                  <a:pt x="260001" y="99728"/>
                </a:lnTo>
                <a:lnTo>
                  <a:pt x="270245" y="149602"/>
                </a:lnTo>
                <a:lnTo>
                  <a:pt x="271074" y="162769"/>
                </a:lnTo>
                <a:lnTo>
                  <a:pt x="270835" y="178893"/>
                </a:lnTo>
                <a:lnTo>
                  <a:pt x="266628" y="222133"/>
                </a:lnTo>
                <a:lnTo>
                  <a:pt x="252906" y="269462"/>
                </a:lnTo>
                <a:lnTo>
                  <a:pt x="226552" y="310238"/>
                </a:lnTo>
                <a:lnTo>
                  <a:pt x="194718" y="336563"/>
                </a:lnTo>
                <a:lnTo>
                  <a:pt x="148415" y="352604"/>
                </a:lnTo>
                <a:lnTo>
                  <a:pt x="133039" y="352229"/>
                </a:lnTo>
                <a:lnTo>
                  <a:pt x="94430" y="344520"/>
                </a:lnTo>
                <a:lnTo>
                  <a:pt x="51504" y="318158"/>
                </a:lnTo>
                <a:lnTo>
                  <a:pt x="22114" y="277784"/>
                </a:lnTo>
                <a:lnTo>
                  <a:pt x="8857" y="242031"/>
                </a:lnTo>
                <a:lnTo>
                  <a:pt x="684" y="192261"/>
                </a:lnTo>
                <a:lnTo>
                  <a:pt x="0" y="170311"/>
                </a:lnTo>
                <a:close/>
              </a:path>
            </a:pathLst>
          </a:custGeom>
          <a:ln w="27430">
            <a:solidFill>
              <a:srgbClr val="FFFFFF"/>
            </a:solidFill>
          </a:ln>
        </p:spPr>
        <p:txBody>
          <a:bodyPr wrap="square" lIns="0" tIns="0" rIns="0" bIns="0" rtlCol="0">
            <a:noAutofit/>
          </a:bodyPr>
          <a:lstStyle/>
          <a:p>
            <a:endParaRPr/>
          </a:p>
        </p:txBody>
      </p:sp>
      <p:sp>
        <p:nvSpPr>
          <p:cNvPr id="105" name="bk object 105"/>
          <p:cNvSpPr/>
          <p:nvPr/>
        </p:nvSpPr>
        <p:spPr>
          <a:xfrm>
            <a:off x="5858255" y="1039457"/>
            <a:ext cx="130791" cy="206791"/>
          </a:xfrm>
          <a:custGeom>
            <a:avLst/>
            <a:gdLst/>
            <a:ahLst/>
            <a:cxnLst/>
            <a:rect l="l" t="t" r="r" b="b"/>
            <a:pathLst>
              <a:path w="130791" h="206791">
                <a:moveTo>
                  <a:pt x="0" y="103542"/>
                </a:moveTo>
                <a:lnTo>
                  <a:pt x="4322" y="146311"/>
                </a:lnTo>
                <a:lnTo>
                  <a:pt x="27933" y="189784"/>
                </a:lnTo>
                <a:lnTo>
                  <a:pt x="60717" y="206791"/>
                </a:lnTo>
                <a:lnTo>
                  <a:pt x="75373" y="205719"/>
                </a:lnTo>
                <a:lnTo>
                  <a:pt x="114460" y="175709"/>
                </a:lnTo>
                <a:lnTo>
                  <a:pt x="129663" y="128600"/>
                </a:lnTo>
                <a:lnTo>
                  <a:pt x="130791" y="115226"/>
                </a:lnTo>
                <a:lnTo>
                  <a:pt x="130526" y="97099"/>
                </a:lnTo>
                <a:lnTo>
                  <a:pt x="125192" y="54566"/>
                </a:lnTo>
                <a:lnTo>
                  <a:pt x="103814" y="16146"/>
                </a:lnTo>
                <a:lnTo>
                  <a:pt x="70165" y="0"/>
                </a:lnTo>
                <a:lnTo>
                  <a:pt x="57084" y="1236"/>
                </a:lnTo>
                <a:lnTo>
                  <a:pt x="17163" y="30519"/>
                </a:lnTo>
                <a:lnTo>
                  <a:pt x="1421" y="77972"/>
                </a:lnTo>
                <a:lnTo>
                  <a:pt x="0" y="103542"/>
                </a:lnTo>
                <a:close/>
              </a:path>
            </a:pathLst>
          </a:custGeom>
          <a:ln w="27430">
            <a:solidFill>
              <a:srgbClr val="FFFFFF"/>
            </a:solidFill>
          </a:ln>
        </p:spPr>
        <p:txBody>
          <a:bodyPr wrap="square" lIns="0" tIns="0" rIns="0" bIns="0" rtlCol="0">
            <a:noAutofit/>
          </a:bodyPr>
          <a:lstStyle/>
          <a:p>
            <a:endParaRPr/>
          </a:p>
        </p:txBody>
      </p:sp>
      <p:sp>
        <p:nvSpPr>
          <p:cNvPr id="106" name="bk object 106"/>
          <p:cNvSpPr/>
          <p:nvPr/>
        </p:nvSpPr>
        <p:spPr>
          <a:xfrm>
            <a:off x="6114288" y="975361"/>
            <a:ext cx="237743" cy="344042"/>
          </a:xfrm>
          <a:custGeom>
            <a:avLst/>
            <a:gdLst/>
            <a:ahLst/>
            <a:cxnLst/>
            <a:rect l="l" t="t" r="r" b="b"/>
            <a:pathLst>
              <a:path w="237743" h="344042">
                <a:moveTo>
                  <a:pt x="173735" y="335278"/>
                </a:moveTo>
                <a:lnTo>
                  <a:pt x="173735" y="322291"/>
                </a:lnTo>
                <a:lnTo>
                  <a:pt x="173735" y="309863"/>
                </a:lnTo>
                <a:lnTo>
                  <a:pt x="173735" y="297457"/>
                </a:lnTo>
                <a:lnTo>
                  <a:pt x="173735" y="284534"/>
                </a:lnTo>
                <a:lnTo>
                  <a:pt x="150541" y="315913"/>
                </a:lnTo>
                <a:lnTo>
                  <a:pt x="116823" y="338003"/>
                </a:lnTo>
                <a:lnTo>
                  <a:pt x="93186" y="344042"/>
                </a:lnTo>
                <a:lnTo>
                  <a:pt x="78184" y="343335"/>
                </a:lnTo>
                <a:lnTo>
                  <a:pt x="31808" y="321980"/>
                </a:lnTo>
                <a:lnTo>
                  <a:pt x="7689" y="280766"/>
                </a:lnTo>
                <a:lnTo>
                  <a:pt x="495" y="231876"/>
                </a:lnTo>
                <a:lnTo>
                  <a:pt x="34" y="190716"/>
                </a:lnTo>
                <a:lnTo>
                  <a:pt x="17" y="151472"/>
                </a:lnTo>
                <a:lnTo>
                  <a:pt x="7" y="113166"/>
                </a:lnTo>
                <a:lnTo>
                  <a:pt x="1" y="63152"/>
                </a:lnTo>
                <a:lnTo>
                  <a:pt x="0" y="13844"/>
                </a:lnTo>
                <a:lnTo>
                  <a:pt x="0" y="1562"/>
                </a:lnTo>
                <a:lnTo>
                  <a:pt x="11874" y="857"/>
                </a:lnTo>
                <a:lnTo>
                  <a:pt x="24240" y="404"/>
                </a:lnTo>
                <a:lnTo>
                  <a:pt x="36988" y="147"/>
                </a:lnTo>
                <a:lnTo>
                  <a:pt x="50011" y="31"/>
                </a:lnTo>
                <a:lnTo>
                  <a:pt x="63198" y="0"/>
                </a:lnTo>
                <a:lnTo>
                  <a:pt x="64783" y="12240"/>
                </a:lnTo>
                <a:lnTo>
                  <a:pt x="68730" y="62261"/>
                </a:lnTo>
                <a:lnTo>
                  <a:pt x="69846" y="100590"/>
                </a:lnTo>
                <a:lnTo>
                  <a:pt x="70099" y="139301"/>
                </a:lnTo>
                <a:lnTo>
                  <a:pt x="70103" y="152240"/>
                </a:lnTo>
                <a:lnTo>
                  <a:pt x="70112" y="171973"/>
                </a:lnTo>
                <a:lnTo>
                  <a:pt x="70678" y="216377"/>
                </a:lnTo>
                <a:lnTo>
                  <a:pt x="81498" y="260335"/>
                </a:lnTo>
                <a:lnTo>
                  <a:pt x="104315" y="273623"/>
                </a:lnTo>
                <a:lnTo>
                  <a:pt x="120530" y="273122"/>
                </a:lnTo>
                <a:lnTo>
                  <a:pt x="159834" y="243943"/>
                </a:lnTo>
                <a:lnTo>
                  <a:pt x="167314" y="195501"/>
                </a:lnTo>
                <a:lnTo>
                  <a:pt x="167639" y="146691"/>
                </a:lnTo>
                <a:lnTo>
                  <a:pt x="167639" y="106703"/>
                </a:lnTo>
                <a:lnTo>
                  <a:pt x="167639" y="68065"/>
                </a:lnTo>
                <a:lnTo>
                  <a:pt x="167639" y="18577"/>
                </a:lnTo>
                <a:lnTo>
                  <a:pt x="167639" y="6557"/>
                </a:lnTo>
                <a:lnTo>
                  <a:pt x="180816" y="3610"/>
                </a:lnTo>
                <a:lnTo>
                  <a:pt x="193886" y="1712"/>
                </a:lnTo>
                <a:lnTo>
                  <a:pt x="206740" y="632"/>
                </a:lnTo>
                <a:lnTo>
                  <a:pt x="219273" y="140"/>
                </a:lnTo>
                <a:lnTo>
                  <a:pt x="231376" y="4"/>
                </a:lnTo>
                <a:lnTo>
                  <a:pt x="232285" y="16485"/>
                </a:lnTo>
                <a:lnTo>
                  <a:pt x="234484" y="66180"/>
                </a:lnTo>
                <a:lnTo>
                  <a:pt x="235995" y="116204"/>
                </a:lnTo>
                <a:lnTo>
                  <a:pt x="236948" y="166496"/>
                </a:lnTo>
                <a:lnTo>
                  <a:pt x="237471" y="216994"/>
                </a:lnTo>
                <a:lnTo>
                  <a:pt x="237693" y="267637"/>
                </a:lnTo>
                <a:lnTo>
                  <a:pt x="237743" y="318362"/>
                </a:lnTo>
                <a:lnTo>
                  <a:pt x="237743" y="335278"/>
                </a:lnTo>
                <a:lnTo>
                  <a:pt x="225043" y="335278"/>
                </a:lnTo>
                <a:lnTo>
                  <a:pt x="212343" y="335278"/>
                </a:lnTo>
                <a:lnTo>
                  <a:pt x="199643" y="335278"/>
                </a:lnTo>
                <a:lnTo>
                  <a:pt x="186943" y="335278"/>
                </a:lnTo>
                <a:lnTo>
                  <a:pt x="174243" y="335278"/>
                </a:lnTo>
              </a:path>
            </a:pathLst>
          </a:custGeom>
          <a:ln w="27430">
            <a:solidFill>
              <a:srgbClr val="FFFFFF"/>
            </a:solidFill>
          </a:ln>
        </p:spPr>
        <p:txBody>
          <a:bodyPr wrap="square" lIns="0" tIns="0" rIns="0" bIns="0" rtlCol="0">
            <a:noAutofit/>
          </a:bodyPr>
          <a:lstStyle/>
          <a:p>
            <a:endParaRPr/>
          </a:p>
        </p:txBody>
      </p:sp>
      <p:sp>
        <p:nvSpPr>
          <p:cNvPr id="107" name="bk object 107"/>
          <p:cNvSpPr/>
          <p:nvPr/>
        </p:nvSpPr>
        <p:spPr>
          <a:xfrm>
            <a:off x="6422135" y="966220"/>
            <a:ext cx="161051" cy="344419"/>
          </a:xfrm>
          <a:custGeom>
            <a:avLst/>
            <a:gdLst/>
            <a:ahLst/>
            <a:cxnLst/>
            <a:rect l="l" t="t" r="r" b="b"/>
            <a:pathLst>
              <a:path w="161051" h="344419">
                <a:moveTo>
                  <a:pt x="70103" y="344419"/>
                </a:moveTo>
                <a:lnTo>
                  <a:pt x="57115" y="344419"/>
                </a:lnTo>
                <a:lnTo>
                  <a:pt x="44510" y="344419"/>
                </a:lnTo>
                <a:lnTo>
                  <a:pt x="32069" y="344419"/>
                </a:lnTo>
                <a:lnTo>
                  <a:pt x="19577" y="344419"/>
                </a:lnTo>
                <a:lnTo>
                  <a:pt x="4185" y="293680"/>
                </a:lnTo>
                <a:lnTo>
                  <a:pt x="2337" y="243002"/>
                </a:lnTo>
                <a:lnTo>
                  <a:pt x="1133" y="192449"/>
                </a:lnTo>
                <a:lnTo>
                  <a:pt x="436" y="142080"/>
                </a:lnTo>
                <a:lnTo>
                  <a:pt x="106" y="91958"/>
                </a:lnTo>
                <a:lnTo>
                  <a:pt x="6" y="42145"/>
                </a:lnTo>
                <a:lnTo>
                  <a:pt x="0" y="9139"/>
                </a:lnTo>
                <a:lnTo>
                  <a:pt x="12699" y="9139"/>
                </a:lnTo>
                <a:lnTo>
                  <a:pt x="25400" y="9139"/>
                </a:lnTo>
                <a:lnTo>
                  <a:pt x="38100" y="9139"/>
                </a:lnTo>
                <a:lnTo>
                  <a:pt x="50800" y="9139"/>
                </a:lnTo>
                <a:lnTo>
                  <a:pt x="63499" y="9139"/>
                </a:lnTo>
                <a:lnTo>
                  <a:pt x="63816" y="21838"/>
                </a:lnTo>
                <a:lnTo>
                  <a:pt x="63963" y="34537"/>
                </a:lnTo>
                <a:lnTo>
                  <a:pt x="64005" y="47236"/>
                </a:lnTo>
                <a:lnTo>
                  <a:pt x="73386" y="35864"/>
                </a:lnTo>
                <a:lnTo>
                  <a:pt x="102008" y="6349"/>
                </a:lnTo>
                <a:lnTo>
                  <a:pt x="124128" y="0"/>
                </a:lnTo>
                <a:lnTo>
                  <a:pt x="136226" y="1175"/>
                </a:lnTo>
                <a:lnTo>
                  <a:pt x="148082" y="4710"/>
                </a:lnTo>
                <a:lnTo>
                  <a:pt x="159778" y="10603"/>
                </a:lnTo>
                <a:lnTo>
                  <a:pt x="161051" y="24472"/>
                </a:lnTo>
                <a:lnTo>
                  <a:pt x="160833" y="37768"/>
                </a:lnTo>
                <a:lnTo>
                  <a:pt x="159452" y="50522"/>
                </a:lnTo>
                <a:lnTo>
                  <a:pt x="157231" y="62765"/>
                </a:lnTo>
                <a:lnTo>
                  <a:pt x="154498" y="74526"/>
                </a:lnTo>
                <a:lnTo>
                  <a:pt x="151578" y="85837"/>
                </a:lnTo>
                <a:lnTo>
                  <a:pt x="138045" y="83764"/>
                </a:lnTo>
                <a:lnTo>
                  <a:pt x="126244" y="80584"/>
                </a:lnTo>
                <a:lnTo>
                  <a:pt x="109609" y="80805"/>
                </a:lnTo>
                <a:lnTo>
                  <a:pt x="78707" y="116712"/>
                </a:lnTo>
                <a:lnTo>
                  <a:pt x="73191" y="157442"/>
                </a:lnTo>
                <a:lnTo>
                  <a:pt x="70835" y="196109"/>
                </a:lnTo>
                <a:lnTo>
                  <a:pt x="70146" y="242093"/>
                </a:lnTo>
                <a:lnTo>
                  <a:pt x="70114" y="283083"/>
                </a:lnTo>
                <a:lnTo>
                  <a:pt x="70104" y="330781"/>
                </a:lnTo>
                <a:lnTo>
                  <a:pt x="70104" y="341848"/>
                </a:lnTo>
              </a:path>
            </a:pathLst>
          </a:custGeom>
          <a:ln w="27430">
            <a:solidFill>
              <a:srgbClr val="FFFFFF"/>
            </a:solidFill>
          </a:ln>
        </p:spPr>
        <p:txBody>
          <a:bodyPr wrap="square" lIns="0" tIns="0" rIns="0" bIns="0" rtlCol="0">
            <a:noAutofit/>
          </a:bodyPr>
          <a:lstStyle/>
          <a:p>
            <a:endParaRPr/>
          </a:p>
        </p:txBody>
      </p:sp>
      <p:sp>
        <p:nvSpPr>
          <p:cNvPr id="108" name="bk object 108"/>
          <p:cNvSpPr/>
          <p:nvPr/>
        </p:nvSpPr>
        <p:spPr>
          <a:xfrm>
            <a:off x="6732204" y="833634"/>
            <a:ext cx="2123758" cy="499675"/>
          </a:xfrm>
          <a:prstGeom prst="rect">
            <a:avLst/>
          </a:prstGeom>
          <a:blipFill>
            <a:blip r:embed="rId75" cstate="print"/>
            <a:stretch>
              <a:fillRect/>
            </a:stretch>
          </a:blipFill>
        </p:spPr>
        <p:txBody>
          <a:bodyPr wrap="square" lIns="0" tIns="0" rIns="0" bIns="0" rtlCol="0">
            <a:noAutofit/>
          </a:bodyPr>
          <a:lstStyle/>
          <a:p>
            <a:endParaRPr/>
          </a:p>
        </p:txBody>
      </p:sp>
      <p:sp>
        <p:nvSpPr>
          <p:cNvPr id="109" name="bk object 109"/>
          <p:cNvSpPr/>
          <p:nvPr/>
        </p:nvSpPr>
        <p:spPr>
          <a:xfrm>
            <a:off x="8921495" y="847344"/>
            <a:ext cx="76199" cy="344423"/>
          </a:xfrm>
          <a:custGeom>
            <a:avLst/>
            <a:gdLst/>
            <a:ahLst/>
            <a:cxnLst/>
            <a:rect l="l" t="t" r="r" b="b"/>
            <a:pathLst>
              <a:path w="76199" h="344423">
                <a:moveTo>
                  <a:pt x="18287" y="344423"/>
                </a:moveTo>
                <a:lnTo>
                  <a:pt x="17313" y="331761"/>
                </a:lnTo>
                <a:lnTo>
                  <a:pt x="16339" y="319098"/>
                </a:lnTo>
                <a:lnTo>
                  <a:pt x="15365" y="306436"/>
                </a:lnTo>
                <a:lnTo>
                  <a:pt x="14391" y="293773"/>
                </a:lnTo>
                <a:lnTo>
                  <a:pt x="13417" y="281111"/>
                </a:lnTo>
                <a:lnTo>
                  <a:pt x="12443" y="268448"/>
                </a:lnTo>
                <a:lnTo>
                  <a:pt x="11469" y="255785"/>
                </a:lnTo>
                <a:lnTo>
                  <a:pt x="10495" y="243123"/>
                </a:lnTo>
                <a:lnTo>
                  <a:pt x="9521" y="230460"/>
                </a:lnTo>
                <a:lnTo>
                  <a:pt x="8547" y="217798"/>
                </a:lnTo>
                <a:lnTo>
                  <a:pt x="7573" y="205135"/>
                </a:lnTo>
                <a:lnTo>
                  <a:pt x="6599" y="192472"/>
                </a:lnTo>
                <a:lnTo>
                  <a:pt x="5625" y="179810"/>
                </a:lnTo>
                <a:lnTo>
                  <a:pt x="4651" y="167147"/>
                </a:lnTo>
                <a:lnTo>
                  <a:pt x="3677" y="154485"/>
                </a:lnTo>
                <a:lnTo>
                  <a:pt x="2703" y="141822"/>
                </a:lnTo>
                <a:lnTo>
                  <a:pt x="534" y="101666"/>
                </a:lnTo>
                <a:lnTo>
                  <a:pt x="135" y="60846"/>
                </a:lnTo>
                <a:lnTo>
                  <a:pt x="1" y="13027"/>
                </a:lnTo>
                <a:lnTo>
                  <a:pt x="0" y="1902"/>
                </a:lnTo>
                <a:lnTo>
                  <a:pt x="12413" y="1101"/>
                </a:lnTo>
                <a:lnTo>
                  <a:pt x="51009" y="70"/>
                </a:lnTo>
                <a:lnTo>
                  <a:pt x="76177" y="0"/>
                </a:lnTo>
                <a:lnTo>
                  <a:pt x="76184" y="12098"/>
                </a:lnTo>
                <a:lnTo>
                  <a:pt x="76198" y="62468"/>
                </a:lnTo>
                <a:lnTo>
                  <a:pt x="76199" y="101455"/>
                </a:lnTo>
                <a:lnTo>
                  <a:pt x="75246" y="114622"/>
                </a:lnTo>
                <a:lnTo>
                  <a:pt x="72387" y="153656"/>
                </a:lnTo>
                <a:lnTo>
                  <a:pt x="69527" y="192084"/>
                </a:lnTo>
                <a:lnTo>
                  <a:pt x="65714" y="242584"/>
                </a:lnTo>
                <a:lnTo>
                  <a:pt x="61901" y="292503"/>
                </a:lnTo>
                <a:lnTo>
                  <a:pt x="58088" y="342125"/>
                </a:lnTo>
                <a:lnTo>
                  <a:pt x="19926" y="344423"/>
                </a:lnTo>
                <a:lnTo>
                  <a:pt x="18287" y="344423"/>
                </a:lnTo>
                <a:close/>
              </a:path>
            </a:pathLst>
          </a:custGeom>
          <a:ln w="27430">
            <a:solidFill>
              <a:srgbClr val="FFFFFF"/>
            </a:solidFill>
          </a:ln>
        </p:spPr>
        <p:txBody>
          <a:bodyPr wrap="square" lIns="0" tIns="0" rIns="0" bIns="0" rtlCol="0">
            <a:noAutofit/>
          </a:bodyPr>
          <a:lstStyle/>
          <a:p>
            <a:endParaRPr/>
          </a:p>
        </p:txBody>
      </p:sp>
      <p:sp>
        <p:nvSpPr>
          <p:cNvPr id="110" name="bk object 110"/>
          <p:cNvSpPr/>
          <p:nvPr/>
        </p:nvSpPr>
        <p:spPr>
          <a:xfrm>
            <a:off x="8924543" y="1222263"/>
            <a:ext cx="70082" cy="88376"/>
          </a:xfrm>
          <a:custGeom>
            <a:avLst/>
            <a:gdLst/>
            <a:ahLst/>
            <a:cxnLst/>
            <a:rect l="l" t="t" r="r" b="b"/>
            <a:pathLst>
              <a:path w="70082" h="88376">
                <a:moveTo>
                  <a:pt x="0" y="88376"/>
                </a:moveTo>
                <a:lnTo>
                  <a:pt x="0" y="88376"/>
                </a:lnTo>
                <a:lnTo>
                  <a:pt x="0" y="12438"/>
                </a:lnTo>
                <a:lnTo>
                  <a:pt x="12791" y="6892"/>
                </a:lnTo>
                <a:lnTo>
                  <a:pt x="25208" y="3299"/>
                </a:lnTo>
                <a:lnTo>
                  <a:pt x="37459" y="1235"/>
                </a:lnTo>
                <a:lnTo>
                  <a:pt x="49750" y="277"/>
                </a:lnTo>
                <a:lnTo>
                  <a:pt x="62290" y="0"/>
                </a:lnTo>
                <a:lnTo>
                  <a:pt x="65188" y="12913"/>
                </a:lnTo>
                <a:lnTo>
                  <a:pt x="69924" y="62981"/>
                </a:lnTo>
                <a:lnTo>
                  <a:pt x="70082" y="75636"/>
                </a:lnTo>
                <a:lnTo>
                  <a:pt x="57305" y="81308"/>
                </a:lnTo>
                <a:lnTo>
                  <a:pt x="44899" y="84982"/>
                </a:lnTo>
                <a:lnTo>
                  <a:pt x="32657" y="87094"/>
                </a:lnTo>
                <a:lnTo>
                  <a:pt x="20372" y="88075"/>
                </a:lnTo>
                <a:lnTo>
                  <a:pt x="7839" y="88359"/>
                </a:lnTo>
                <a:lnTo>
                  <a:pt x="0" y="88376"/>
                </a:lnTo>
                <a:close/>
              </a:path>
            </a:pathLst>
          </a:custGeom>
          <a:ln w="27430">
            <a:solidFill>
              <a:srgbClr val="FFFFFF"/>
            </a:solidFill>
          </a:ln>
        </p:spPr>
        <p:txBody>
          <a:bodyPr wrap="square" lIns="0" tIns="0" rIns="0" bIns="0" rtlCol="0">
            <a:noAutofit/>
          </a:bodyPr>
          <a:lstStyle/>
          <a:p>
            <a:endParaRPr/>
          </a:p>
        </p:txBody>
      </p:sp>
      <p:sp>
        <p:nvSpPr>
          <p:cNvPr id="111" name="bk object 111"/>
          <p:cNvSpPr/>
          <p:nvPr/>
        </p:nvSpPr>
        <p:spPr>
          <a:xfrm>
            <a:off x="1600200" y="1828800"/>
            <a:ext cx="8001000" cy="5257800"/>
          </a:xfrm>
          <a:prstGeom prst="rect">
            <a:avLst/>
          </a:prstGeom>
          <a:blipFill>
            <a:blip r:embed="rId76" cstate="print"/>
            <a:stretch>
              <a:fillRect/>
            </a:stretch>
          </a:blip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4" name="Holder 4"/>
          <p:cNvSpPr>
            <a:spLocks noGrp="1"/>
          </p:cNvSpPr>
          <p:nvPr>
            <p:ph type="sldNum" sz="quarter" idx="7"/>
          </p:nvPr>
        </p:nvSpPr>
        <p:spPr/>
        <p:txBody>
          <a:bodyPr lIns="0" tIns="0" rIns="0" bIns="0"/>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30562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06703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8368" y="1773935"/>
            <a:ext cx="8827008" cy="5096256"/>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182116" y="2286000"/>
            <a:ext cx="3858823" cy="412643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8644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417486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7/24/2018</a:t>
            </a:fld>
            <a:endParaRPr lang="en-US" smtClean="0"/>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lnSpc>
                <a:spcPct val="100000"/>
              </a:lnSpc>
            </a:pPr>
            <a:fld id="{81D60167-4931-47E6-BA6A-407CBD079E47}" type="slidenum">
              <a:rPr sz="1400" spc="-10" dirty="0" smtClean="0">
                <a:solidFill>
                  <a:srgbClr val="888888"/>
                </a:solidFill>
                <a:latin typeface="Arial"/>
                <a:cs typeface="Arial"/>
              </a:rPr>
              <a:t>‹#›</a:t>
            </a:fld>
            <a:endParaRPr sz="14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1558841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27195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8377425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002690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12641365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28967663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0423" y="663447"/>
            <a:ext cx="7677553" cy="58936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87628" y="1635759"/>
            <a:ext cx="8683142" cy="281242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7/24/2018</a:t>
            </a:fld>
            <a:endParaRPr lang="en-US" smtClean="0">
              <a:solidFill>
                <a:prstClr val="black">
                  <a:tint val="75000"/>
                </a:prstClr>
              </a:solidFill>
            </a:endParaRPr>
          </a:p>
        </p:txBody>
      </p:sp>
      <p:sp>
        <p:nvSpPr>
          <p:cNvPr id="6" name="Holder 6"/>
          <p:cNvSpPr>
            <a:spLocks noGrp="1"/>
          </p:cNvSpPr>
          <p:nvPr>
            <p:ph type="sldNum" sz="quarter" idx="7"/>
          </p:nvPr>
        </p:nvSpPr>
        <p:spPr>
          <a:xfrm>
            <a:off x="4945888" y="6927088"/>
            <a:ext cx="246852" cy="224033"/>
          </a:xfrm>
          <a:prstGeom prst="rect">
            <a:avLst/>
          </a:prstGeom>
        </p:spPr>
        <p:txBody>
          <a:bodyPr wrap="square" lIns="0" tIns="0" rIns="0" bIns="0">
            <a:noAutofit/>
          </a:bodyPr>
          <a:lstStyle/>
          <a:p>
            <a:pPr marL="25400"/>
            <a:fld id="{81D60167-4931-47E6-BA6A-407CBD079E47}" type="slidenum">
              <a:rPr sz="1400" spc="-10" dirty="0" smtClean="0">
                <a:solidFill>
                  <a:srgbClr val="888888"/>
                </a:solidFill>
                <a:latin typeface="Arial"/>
                <a:cs typeface="Arial"/>
              </a:rPr>
              <a:pPr marL="25400"/>
              <a:t>‹#›</a:t>
            </a:fld>
            <a:endParaRPr sz="1400">
              <a:solidFill>
                <a:prstClr val="black"/>
              </a:solidFill>
              <a:latin typeface="Arial"/>
              <a:cs typeface="Arial"/>
            </a:endParaRPr>
          </a:p>
        </p:txBody>
      </p:sp>
    </p:spTree>
    <p:extLst>
      <p:ext uri="{BB962C8B-B14F-4D97-AF65-F5344CB8AC3E}">
        <p14:creationId xmlns:p14="http://schemas.microsoft.com/office/powerpoint/2010/main" val="31165193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10" Type="http://schemas.openxmlformats.org/officeDocument/2006/relationships/image" Target="../media/image81.png"/><Relationship Id="rId4" Type="http://schemas.openxmlformats.org/officeDocument/2006/relationships/image" Target="../media/image4.png"/><Relationship Id="rId9" Type="http://schemas.openxmlformats.org/officeDocument/2006/relationships/image" Target="../media/image80.png"/></Relationships>
</file>

<file path=ppt/slides/_rels/slide2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txBox="1"/>
          <p:nvPr/>
        </p:nvSpPr>
        <p:spPr>
          <a:xfrm>
            <a:off x="2629916" y="1025144"/>
            <a:ext cx="6093460" cy="864869"/>
          </a:xfrm>
          <a:prstGeom prst="rect">
            <a:avLst/>
          </a:prstGeom>
        </p:spPr>
        <p:txBody>
          <a:bodyPr vert="horz" wrap="square" lIns="0" tIns="0" rIns="0" bIns="0" rtlCol="0">
            <a:noAutofit/>
          </a:bodyPr>
          <a:lstStyle/>
          <a:p>
            <a:pPr marL="1304925" marR="12700" indent="-1292860">
              <a:lnSpc>
                <a:spcPct val="100000"/>
              </a:lnSpc>
            </a:pPr>
            <a:r>
              <a:rPr lang="en-US" sz="2800" b="1" spc="-15" dirty="0" err="1" smtClean="0">
                <a:solidFill>
                  <a:srgbClr val="FF9900"/>
                </a:solidFill>
                <a:latin typeface="Times New Roman"/>
                <a:cs typeface="Times New Roman"/>
              </a:rPr>
              <a:t>Hội</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nghị</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Pháp</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quy</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hạt</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nhân</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lần</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thứ</a:t>
            </a:r>
            <a:r>
              <a:rPr lang="en-US" sz="2800" b="1" spc="-15" dirty="0" smtClean="0">
                <a:solidFill>
                  <a:srgbClr val="FF9900"/>
                </a:solidFill>
                <a:latin typeface="Times New Roman"/>
                <a:cs typeface="Times New Roman"/>
              </a:rPr>
              <a:t> Ba</a:t>
            </a:r>
            <a:r>
              <a:rPr sz="2800" b="1" spc="0"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Quảng</a:t>
            </a:r>
            <a:r>
              <a:rPr lang="en-US" sz="2800" b="1" spc="-15" dirty="0" smtClean="0">
                <a:solidFill>
                  <a:srgbClr val="FF9900"/>
                </a:solidFill>
                <a:latin typeface="Times New Roman"/>
                <a:cs typeface="Times New Roman"/>
              </a:rPr>
              <a:t> </a:t>
            </a:r>
            <a:r>
              <a:rPr lang="en-US" sz="2800" b="1" spc="-15" dirty="0" err="1" smtClean="0">
                <a:solidFill>
                  <a:srgbClr val="FF9900"/>
                </a:solidFill>
                <a:latin typeface="Times New Roman"/>
                <a:cs typeface="Times New Roman"/>
              </a:rPr>
              <a:t>Ninh</a:t>
            </a:r>
            <a:r>
              <a:rPr sz="2800" b="1" spc="-10" dirty="0" smtClean="0">
                <a:solidFill>
                  <a:srgbClr val="FF9900"/>
                </a:solidFill>
                <a:latin typeface="Times New Roman"/>
                <a:cs typeface="Times New Roman"/>
              </a:rPr>
              <a:t> </a:t>
            </a:r>
            <a:r>
              <a:rPr lang="en-US" sz="2800" b="1" spc="-10" dirty="0" smtClean="0">
                <a:solidFill>
                  <a:srgbClr val="FF9900"/>
                </a:solidFill>
                <a:latin typeface="Times New Roman"/>
                <a:cs typeface="Times New Roman"/>
              </a:rPr>
              <a:t> 25-2</a:t>
            </a:r>
            <a:r>
              <a:rPr sz="2800" b="1" spc="0" dirty="0" smtClean="0">
                <a:solidFill>
                  <a:srgbClr val="FF9900"/>
                </a:solidFill>
                <a:latin typeface="Times New Roman"/>
                <a:cs typeface="Times New Roman"/>
              </a:rPr>
              <a:t>7</a:t>
            </a:r>
            <a:r>
              <a:rPr lang="en-US" sz="2800" b="1" spc="5" dirty="0" smtClean="0">
                <a:solidFill>
                  <a:srgbClr val="FF9900"/>
                </a:solidFill>
                <a:latin typeface="Times New Roman"/>
                <a:cs typeface="Times New Roman"/>
              </a:rPr>
              <a:t>/7/</a:t>
            </a:r>
            <a:r>
              <a:rPr sz="2800" b="1" spc="-15" dirty="0" smtClean="0">
                <a:solidFill>
                  <a:srgbClr val="FF9900"/>
                </a:solidFill>
                <a:latin typeface="Times New Roman"/>
                <a:cs typeface="Times New Roman"/>
              </a:rPr>
              <a:t>2</a:t>
            </a:r>
            <a:r>
              <a:rPr sz="2800" b="1" spc="5" dirty="0" smtClean="0">
                <a:solidFill>
                  <a:srgbClr val="FF9900"/>
                </a:solidFill>
                <a:latin typeface="Times New Roman"/>
                <a:cs typeface="Times New Roman"/>
              </a:rPr>
              <a:t>0</a:t>
            </a:r>
            <a:r>
              <a:rPr sz="2800" b="1" spc="-15" dirty="0" smtClean="0">
                <a:solidFill>
                  <a:srgbClr val="FF9900"/>
                </a:solidFill>
                <a:latin typeface="Times New Roman"/>
                <a:cs typeface="Times New Roman"/>
              </a:rPr>
              <a:t>1</a:t>
            </a:r>
            <a:r>
              <a:rPr sz="2800" b="1" spc="0" dirty="0" smtClean="0">
                <a:solidFill>
                  <a:srgbClr val="FF9900"/>
                </a:solidFill>
                <a:latin typeface="Times New Roman"/>
                <a:cs typeface="Times New Roman"/>
              </a:rPr>
              <a:t>4</a:t>
            </a:r>
            <a:endParaRPr sz="2800" dirty="0">
              <a:latin typeface="Times New Roman"/>
              <a:cs typeface="Times New Roman"/>
            </a:endParaRPr>
          </a:p>
        </p:txBody>
      </p:sp>
      <p:sp>
        <p:nvSpPr>
          <p:cNvPr id="15" name="object 15"/>
          <p:cNvSpPr txBox="1"/>
          <p:nvPr/>
        </p:nvSpPr>
        <p:spPr>
          <a:xfrm>
            <a:off x="1797811" y="5673344"/>
            <a:ext cx="7681595" cy="1291590"/>
          </a:xfrm>
          <a:prstGeom prst="rect">
            <a:avLst/>
          </a:prstGeom>
        </p:spPr>
        <p:txBody>
          <a:bodyPr vert="horz" wrap="square" lIns="0" tIns="0" rIns="0" bIns="0" rtlCol="0">
            <a:noAutofit/>
          </a:bodyPr>
          <a:lstStyle/>
          <a:p>
            <a:pPr marR="1270" algn="r">
              <a:lnSpc>
                <a:spcPct val="100000"/>
              </a:lnSpc>
            </a:pPr>
            <a:r>
              <a:rPr sz="2800" b="1" spc="-5" dirty="0" err="1" smtClean="0">
                <a:solidFill>
                  <a:srgbClr val="FFFF00"/>
                </a:solidFill>
                <a:latin typeface="Times New Roman"/>
                <a:cs typeface="Times New Roman"/>
              </a:rPr>
              <a:t>L</a:t>
            </a:r>
            <a:r>
              <a:rPr lang="en-US" sz="2800" b="1" dirty="0" err="1">
                <a:solidFill>
                  <a:srgbClr val="FFFF00"/>
                </a:solidFill>
                <a:latin typeface="Times New Roman"/>
                <a:cs typeface="Times New Roman"/>
              </a:rPr>
              <a:t>ê</a:t>
            </a:r>
            <a:r>
              <a:rPr sz="2800" b="1" spc="-5" dirty="0" smtClean="0">
                <a:solidFill>
                  <a:srgbClr val="FFFF00"/>
                </a:solidFill>
                <a:latin typeface="Times New Roman"/>
                <a:cs typeface="Times New Roman"/>
              </a:rPr>
              <a:t> </a:t>
            </a:r>
            <a:r>
              <a:rPr sz="2800" b="1" spc="-5" dirty="0" err="1" smtClean="0">
                <a:solidFill>
                  <a:srgbClr val="FFFF00"/>
                </a:solidFill>
                <a:latin typeface="Times New Roman"/>
                <a:cs typeface="Times New Roman"/>
              </a:rPr>
              <a:t>Q</a:t>
            </a:r>
            <a:r>
              <a:rPr sz="2800" b="1" spc="-30" dirty="0" err="1" smtClean="0">
                <a:solidFill>
                  <a:srgbClr val="FFFF00"/>
                </a:solidFill>
                <a:latin typeface="Times New Roman"/>
                <a:cs typeface="Times New Roman"/>
              </a:rPr>
              <a:t>u</a:t>
            </a:r>
            <a:r>
              <a:rPr sz="2800" b="1" spc="5" dirty="0" err="1" smtClean="0">
                <a:solidFill>
                  <a:srgbClr val="FFFF00"/>
                </a:solidFill>
                <a:latin typeface="Times New Roman"/>
                <a:cs typeface="Times New Roman"/>
              </a:rPr>
              <a:t>a</a:t>
            </a:r>
            <a:r>
              <a:rPr sz="2800" b="1" spc="-5" dirty="0" err="1" smtClean="0">
                <a:solidFill>
                  <a:srgbClr val="FFFF00"/>
                </a:solidFill>
                <a:latin typeface="Times New Roman"/>
                <a:cs typeface="Times New Roman"/>
              </a:rPr>
              <a:t>n</a:t>
            </a:r>
            <a:r>
              <a:rPr sz="2800" b="1" spc="0" dirty="0" err="1" smtClean="0">
                <a:solidFill>
                  <a:srgbClr val="FFFF00"/>
                </a:solidFill>
                <a:latin typeface="Times New Roman"/>
                <a:cs typeface="Times New Roman"/>
              </a:rPr>
              <a:t>g</a:t>
            </a:r>
            <a:r>
              <a:rPr sz="2800" b="1" spc="5" dirty="0" smtClean="0">
                <a:solidFill>
                  <a:srgbClr val="FFFF00"/>
                </a:solidFill>
                <a:latin typeface="Times New Roman"/>
                <a:cs typeface="Times New Roman"/>
              </a:rPr>
              <a:t> </a:t>
            </a:r>
            <a:r>
              <a:rPr sz="2800" b="1" spc="-30" dirty="0" err="1" smtClean="0">
                <a:solidFill>
                  <a:srgbClr val="FFFF00"/>
                </a:solidFill>
                <a:latin typeface="Times New Roman"/>
                <a:cs typeface="Times New Roman"/>
              </a:rPr>
              <a:t>H</a:t>
            </a:r>
            <a:r>
              <a:rPr sz="2800" b="1" spc="-25" dirty="0" err="1" smtClean="0">
                <a:solidFill>
                  <a:srgbClr val="FFFF00"/>
                </a:solidFill>
                <a:latin typeface="Times New Roman"/>
                <a:cs typeface="Times New Roman"/>
              </a:rPr>
              <a:t>i</a:t>
            </a:r>
            <a:r>
              <a:rPr lang="en-US" sz="2800" b="1" dirty="0" err="1" smtClean="0">
                <a:solidFill>
                  <a:srgbClr val="FFFF00"/>
                </a:solidFill>
                <a:latin typeface="Times New Roman"/>
                <a:cs typeface="Times New Roman"/>
              </a:rPr>
              <a:t>ệ</a:t>
            </a:r>
            <a:r>
              <a:rPr sz="2800" b="1" spc="0" dirty="0" err="1" smtClean="0">
                <a:solidFill>
                  <a:srgbClr val="FFFF00"/>
                </a:solidFill>
                <a:latin typeface="Times New Roman"/>
                <a:cs typeface="Times New Roman"/>
              </a:rPr>
              <a:t>p</a:t>
            </a:r>
            <a:endParaRPr sz="2800" dirty="0">
              <a:latin typeface="Times New Roman"/>
              <a:cs typeface="Times New Roman"/>
            </a:endParaRPr>
          </a:p>
          <a:p>
            <a:pPr marL="12700" marR="12700" indent="0" algn="r">
              <a:lnSpc>
                <a:spcPct val="100000"/>
              </a:lnSpc>
            </a:pPr>
            <a:r>
              <a:rPr lang="en-US" sz="2800" b="1" spc="-15" dirty="0" err="1" smtClean="0">
                <a:solidFill>
                  <a:srgbClr val="FFFF00"/>
                </a:solidFill>
                <a:latin typeface="Times New Roman"/>
                <a:cs typeface="Times New Roman"/>
              </a:rPr>
              <a:t>Cục</a:t>
            </a:r>
            <a:r>
              <a:rPr lang="en-US" sz="2800" b="1" spc="-15" dirty="0" smtClean="0">
                <a:solidFill>
                  <a:srgbClr val="FFFF00"/>
                </a:solidFill>
                <a:latin typeface="Times New Roman"/>
                <a:cs typeface="Times New Roman"/>
              </a:rPr>
              <a:t> ATBXHN </a:t>
            </a:r>
            <a:endParaRPr sz="2800" dirty="0">
              <a:latin typeface="Times New Roman"/>
              <a:cs typeface="Times New Roman"/>
            </a:endParaRPr>
          </a:p>
        </p:txBody>
      </p:sp>
      <p:sp>
        <p:nvSpPr>
          <p:cNvPr id="16" name="object 16"/>
          <p:cNvSpPr txBox="1"/>
          <p:nvPr/>
        </p:nvSpPr>
        <p:spPr>
          <a:xfrm>
            <a:off x="2346451" y="2824479"/>
            <a:ext cx="6507480" cy="986155"/>
          </a:xfrm>
          <a:prstGeom prst="rect">
            <a:avLst/>
          </a:prstGeom>
        </p:spPr>
        <p:txBody>
          <a:bodyPr vert="horz" wrap="square" lIns="0" tIns="0" rIns="0" bIns="0" rtlCol="0">
            <a:noAutofit/>
          </a:bodyPr>
          <a:lstStyle/>
          <a:p>
            <a:pPr marL="725805" marR="12700" indent="-713740" algn="just">
              <a:lnSpc>
                <a:spcPct val="100000"/>
              </a:lnSpc>
            </a:pPr>
            <a:r>
              <a:rPr lang="en-US" sz="2800" b="1" i="1" spc="-45" dirty="0" smtClean="0">
                <a:solidFill>
                  <a:srgbClr val="FFFFFF"/>
                </a:solidFill>
                <a:latin typeface="Times New Roman"/>
                <a:cs typeface="Times New Roman"/>
              </a:rPr>
              <a:t>TỔNG QUAN HỆ THỐNG VBQPPL</a:t>
            </a:r>
          </a:p>
          <a:p>
            <a:pPr marL="725805" marR="12700" indent="-713740" algn="just">
              <a:lnSpc>
                <a:spcPct val="100000"/>
              </a:lnSpc>
            </a:pPr>
            <a:r>
              <a:rPr lang="en-US" sz="2800" b="1" i="1" spc="-45" dirty="0" smtClean="0">
                <a:solidFill>
                  <a:srgbClr val="FFFFFF"/>
                </a:solidFill>
                <a:latin typeface="Times New Roman"/>
                <a:cs typeface="Times New Roman"/>
              </a:rPr>
              <a:t>TRONG LĨNH VỰC NLNT</a:t>
            </a:r>
          </a:p>
          <a:p>
            <a:pPr marL="725805" marR="12700" indent="-713740" algn="just">
              <a:lnSpc>
                <a:spcPct val="100000"/>
              </a:lnSpc>
            </a:pPr>
            <a:r>
              <a:rPr lang="en-US" sz="2800" b="1" i="1" spc="-45" dirty="0" smtClean="0">
                <a:solidFill>
                  <a:srgbClr val="FFFFFF"/>
                </a:solidFill>
                <a:latin typeface="Times New Roman"/>
                <a:cs typeface="Times New Roman"/>
              </a:rPr>
              <a:t>ĐỊNH HƯỚNG  KẾ HOẠCH 2018-2020. </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chiến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lược</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Trong</a:t>
            </a:r>
            <a:r>
              <a:rPr lang="en-US" altLang="en-US" sz="2400" b="1" kern="0" dirty="0" smtClean="0">
                <a:solidFill>
                  <a:schemeClr val="accent6"/>
                </a:solidFill>
                <a:latin typeface="Times New Roman" pitchFamily="18" charset="0"/>
                <a:cs typeface="Times New Roman" pitchFamily="18" charset="0"/>
              </a:rPr>
              <a:t> Y </a:t>
            </a:r>
            <a:r>
              <a:rPr lang="en-US" altLang="en-US" sz="2400" b="1" kern="0" dirty="0" err="1" smtClean="0">
                <a:solidFill>
                  <a:schemeClr val="accent6"/>
                </a:solidFill>
                <a:latin typeface="Times New Roman" pitchFamily="18" charset="0"/>
                <a:cs typeface="Times New Roman" pitchFamily="18" charset="0"/>
              </a:rPr>
              <a:t>tế</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smtClean="0">
                <a:solidFill>
                  <a:srgbClr val="FFFFFF"/>
                </a:solidFill>
                <a:latin typeface="Times New Roman" pitchFamily="18" charset="0"/>
                <a:cs typeface="Times New Roman" pitchFamily="18" charset="0"/>
              </a:rPr>
              <a:t>M</a:t>
            </a:r>
            <a:r>
              <a:rPr lang="vi-VN" altLang="en-US" sz="2400" kern="0" dirty="0" smtClean="0">
                <a:solidFill>
                  <a:srgbClr val="FFFFFF"/>
                </a:solidFill>
                <a:latin typeface="Times New Roman" pitchFamily="18" charset="0"/>
                <a:cs typeface="Times New Roman" pitchFamily="18" charset="0"/>
              </a:rPr>
              <a:t>ỗi bệnh viện tỉnh có ít nhất 01 </a:t>
            </a:r>
            <a:r>
              <a:rPr lang="en-US" altLang="en-US" sz="2400" kern="0" dirty="0" err="1" smtClean="0">
                <a:solidFill>
                  <a:srgbClr val="FFFFFF"/>
                </a:solidFill>
                <a:latin typeface="Times New Roman" pitchFamily="18" charset="0"/>
                <a:cs typeface="Times New Roman" pitchFamily="18" charset="0"/>
              </a:rPr>
              <a:t>máy</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SPECT.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a:solidFill>
                  <a:srgbClr val="FFFFFF"/>
                </a:solidFill>
                <a:latin typeface="Times New Roman" pitchFamily="18" charset="0"/>
                <a:cs typeface="Times New Roman" pitchFamily="18" charset="0"/>
              </a:rPr>
              <a:t>Đ</a:t>
            </a:r>
            <a:r>
              <a:rPr lang="vi-VN" altLang="en-US" sz="2400" kern="0" dirty="0" smtClean="0">
                <a:solidFill>
                  <a:srgbClr val="FFFFFF"/>
                </a:solidFill>
                <a:latin typeface="Times New Roman" pitchFamily="18" charset="0"/>
                <a:cs typeface="Times New Roman" pitchFamily="18" charset="0"/>
              </a:rPr>
              <a:t>ạt tỷ lệ ít nhất 01 thiết bị</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chiếu xạ trên 1 triệu dân</a:t>
            </a:r>
            <a:r>
              <a:rPr lang="en-US" altLang="en-US" sz="2400" kern="0" dirty="0" smtClean="0">
                <a:solidFill>
                  <a:srgbClr val="FFFFFF"/>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smtClean="0">
                <a:solidFill>
                  <a:srgbClr val="FFFFFF"/>
                </a:solidFill>
                <a:latin typeface="Times New Roman" pitchFamily="18" charset="0"/>
                <a:cs typeface="Times New Roman" pitchFamily="18" charset="0"/>
              </a:rPr>
              <a:t>M</a:t>
            </a:r>
            <a:r>
              <a:rPr lang="vi-VN" altLang="en-US" sz="2400" kern="0" dirty="0" smtClean="0">
                <a:solidFill>
                  <a:srgbClr val="FFFFFF"/>
                </a:solidFill>
                <a:latin typeface="Times New Roman" pitchFamily="18" charset="0"/>
                <a:cs typeface="Times New Roman" pitchFamily="18" charset="0"/>
              </a:rPr>
              <a:t>ỗi tỉnh có ít nhất</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một cơ sở y học hạt nhân và xạ trị</a:t>
            </a:r>
            <a:r>
              <a:rPr lang="en-US" altLang="en-US" sz="2400" kern="0" dirty="0" smtClean="0">
                <a:solidFill>
                  <a:srgbClr val="FFFFFF"/>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vi-VN" altLang="en-US" sz="2400" kern="0" dirty="0" smtClean="0">
                <a:solidFill>
                  <a:srgbClr val="FFFFFF"/>
                </a:solidFill>
                <a:latin typeface="Times New Roman" pitchFamily="18" charset="0"/>
                <a:cs typeface="Times New Roman" pitchFamily="18" charset="0"/>
              </a:rPr>
              <a:t>Xây dựng một trung tâm quốc gia về y học hạt nhân, xạ trị và điều trị các bệnh</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về phóng xạ </a:t>
            </a:r>
            <a:endParaRPr lang="en-US" altLang="en-US" sz="2400" kern="0" dirty="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96495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Trong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công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nghiệp</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và</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các</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ngành</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kinh</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tế</a:t>
            </a:r>
            <a:r>
              <a:rPr lang="en-US" altLang="en-US" sz="2400" b="1" kern="0" dirty="0" smtClean="0">
                <a:solidFill>
                  <a:schemeClr val="accent6"/>
                </a:solidFill>
                <a:latin typeface="Times New Roman" pitchFamily="18" charset="0"/>
                <a:cs typeface="Times New Roman" pitchFamily="18" charset="0"/>
              </a:rPr>
              <a:t> - </a:t>
            </a:r>
            <a:r>
              <a:rPr lang="en-US" altLang="en-US" sz="2400" b="1" kern="0" dirty="0" err="1" smtClean="0">
                <a:solidFill>
                  <a:schemeClr val="accent6"/>
                </a:solidFill>
                <a:latin typeface="Times New Roman" pitchFamily="18" charset="0"/>
                <a:cs typeface="Times New Roman" pitchFamily="18" charset="0"/>
              </a:rPr>
              <a:t>kỹ</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thuật</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khác</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Sử</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dụng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và</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phát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triển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công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nghệ</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bức</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xạ</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ngành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dầu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khí</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hóa</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chất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giao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xây</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dựng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năng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lượng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xử</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lý</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chất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thải</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phóng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it-IT" altLang="en-US" sz="2400" kern="0" dirty="0" smtClean="0">
                <a:solidFill>
                  <a:srgbClr val="FFC000"/>
                </a:solidFill>
                <a:latin typeface="Times New Roman" pitchFamily="18" charset="0"/>
                <a:cs typeface="Times New Roman" pitchFamily="18" charset="0"/>
              </a:rPr>
              <a:t>Xây dựng các trung tâm công nghệ cao </a:t>
            </a:r>
            <a:r>
              <a:rPr lang="it-IT" altLang="en-US" sz="2400" kern="0" dirty="0" smtClean="0">
                <a:solidFill>
                  <a:srgbClr val="FFFFFF"/>
                </a:solidFill>
                <a:latin typeface="Times New Roman" pitchFamily="18" charset="0"/>
                <a:cs typeface="Times New Roman" pitchFamily="18" charset="0"/>
              </a:rPr>
              <a:t>trong lĩnh vực NDT, hệ điều khiển hạt nhân tự động, đánh dấu đồng vị phóng xạ, xử lý bức xạ, phân tích hạt nhân làm đầu mối chuyển giao công nghệ. </a:t>
            </a: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6682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Trong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khí</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tượng-thủy</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văn</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và</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địa</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chất-khoáng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sản</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Sử</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dụng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và</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phát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triển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công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nghệ</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bức</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xạ</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điều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tra</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thăm dò</a:t>
            </a:r>
            <a:r>
              <a:rPr lang="en-US" altLang="en-US" sz="2400" kern="0" dirty="0" smtClean="0">
                <a:solidFill>
                  <a:srgbClr val="FFFFFF"/>
                </a:solidFill>
                <a:latin typeface="Times New Roman" pitchFamily="18" charset="0"/>
                <a:cs typeface="Times New Roman" pitchFamily="18" charset="0"/>
              </a:rPr>
              <a:t>,</a:t>
            </a:r>
            <a:r>
              <a:rPr lang="vi-VN"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đánh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giá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vi-VN" altLang="en-US" sz="2400" kern="0" dirty="0" smtClean="0">
                <a:solidFill>
                  <a:srgbClr val="FFFFFF"/>
                </a:solidFill>
                <a:latin typeface="Times New Roman" pitchFamily="18" charset="0"/>
                <a:cs typeface="Times New Roman" pitchFamily="18" charset="0"/>
              </a:rPr>
              <a:t>khai </a:t>
            </a:r>
            <a:r>
              <a:rPr lang="vi-VN" altLang="en-US" sz="2400" kern="0" dirty="0">
                <a:solidFill>
                  <a:srgbClr val="FFFFFF"/>
                </a:solidFill>
                <a:latin typeface="Times New Roman" pitchFamily="18" charset="0"/>
                <a:cs typeface="Times New Roman" pitchFamily="18" charset="0"/>
              </a:rPr>
              <a:t>thác khoáng </a:t>
            </a:r>
            <a:r>
              <a:rPr lang="vi-VN" altLang="en-US" sz="2400" kern="0" dirty="0" smtClean="0">
                <a:solidFill>
                  <a:srgbClr val="FFFFFF"/>
                </a:solidFill>
                <a:latin typeface="Times New Roman" pitchFamily="18" charset="0"/>
                <a:cs typeface="Times New Roman" pitchFamily="18" charset="0"/>
              </a:rPr>
              <a:t>sản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quản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lý</a:t>
            </a:r>
            <a:r>
              <a:rPr lang="en-US" altLang="en-US" sz="2400" kern="0" dirty="0" smtClean="0">
                <a:solidFill>
                  <a:srgbClr val="FFFFFF"/>
                </a:solidFill>
                <a:latin typeface="Times New Roman" pitchFamily="18" charset="0"/>
                <a:cs typeface="Times New Roman" pitchFamily="18" charset="0"/>
              </a:rPr>
              <a:t> </a:t>
            </a:r>
            <a:r>
              <a:rPr lang="en-US" altLang="en-US" sz="2400" kern="0" dirty="0" err="1">
                <a:solidFill>
                  <a:srgbClr val="FFFFFF"/>
                </a:solidFill>
                <a:latin typeface="Times New Roman" pitchFamily="18" charset="0"/>
                <a:cs typeface="Times New Roman" pitchFamily="18" charset="0"/>
              </a:rPr>
              <a:t>tài</a:t>
            </a:r>
            <a:r>
              <a:rPr lang="en-US" altLang="en-US" sz="2400" kern="0" dirty="0">
                <a:solidFill>
                  <a:srgbClr val="FFFFFF"/>
                </a:solidFill>
                <a:latin typeface="Times New Roman" pitchFamily="18" charset="0"/>
                <a:cs typeface="Times New Roman" pitchFamily="18" charset="0"/>
              </a:rPr>
              <a:t> </a:t>
            </a:r>
            <a:r>
              <a:rPr lang="en-US" altLang="en-US" sz="2400" kern="0" dirty="0" err="1">
                <a:solidFill>
                  <a:srgbClr val="FFFFFF"/>
                </a:solidFill>
                <a:latin typeface="Times New Roman" pitchFamily="18" charset="0"/>
                <a:cs typeface="Times New Roman" pitchFamily="18" charset="0"/>
              </a:rPr>
              <a:t>nguyên</a:t>
            </a:r>
            <a:r>
              <a:rPr lang="en-US" altLang="en-US" sz="2400" kern="0" dirty="0">
                <a:solidFill>
                  <a:srgbClr val="FFFFFF"/>
                </a:solidFill>
                <a:latin typeface="Times New Roman" pitchFamily="18" charset="0"/>
                <a:cs typeface="Times New Roman" pitchFamily="18" charset="0"/>
              </a:rPr>
              <a:t> </a:t>
            </a:r>
            <a:r>
              <a:rPr lang="en-US" altLang="en-US" sz="2400" kern="0" dirty="0" err="1">
                <a:solidFill>
                  <a:srgbClr val="FFFFFF"/>
                </a:solidFill>
                <a:latin typeface="Times New Roman" pitchFamily="18" charset="0"/>
                <a:cs typeface="Times New Roman" pitchFamily="18" charset="0"/>
              </a:rPr>
              <a:t>nước</a:t>
            </a:r>
            <a:r>
              <a:rPr lang="en-US" altLang="en-US" sz="2400" kern="0" dirty="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nước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ngầm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nghiên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cứu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sa</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bồi</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eaLnBrk="0" fontAlgn="base" hangingPunct="0">
              <a:spcBef>
                <a:spcPct val="20000"/>
              </a:spcBef>
              <a:spcAft>
                <a:spcPct val="0"/>
              </a:spcAft>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94306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Trong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nông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nghiệp</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và</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công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nghệ</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sinh</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học</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Đẩy</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mạnh</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nghiên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cứu</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đột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biến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phóng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xạ</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để</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tạo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giống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cây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trồng</a:t>
            </a:r>
            <a:r>
              <a:rPr lang="en-US" altLang="en-US" sz="2400" kern="0" dirty="0" smtClean="0">
                <a:solidFill>
                  <a:srgbClr val="FFC000"/>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Ứng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dụng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kỹ</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thuật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đánh</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dấu</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đồng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vị</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phóng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xạ</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để</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nghiên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cứu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trong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tác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điều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tra</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thăm dò</a:t>
            </a:r>
            <a:r>
              <a:rPr lang="en-US" altLang="en-US" sz="2400" kern="0" dirty="0" smtClean="0">
                <a:solidFill>
                  <a:schemeClr val="bg1"/>
                </a:solidFill>
                <a:latin typeface="Times New Roman" pitchFamily="18" charset="0"/>
                <a:cs typeface="Times New Roman" pitchFamily="18" charset="0"/>
              </a:rPr>
              <a:t>,</a:t>
            </a:r>
            <a:r>
              <a:rPr lang="vi-VN"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đánh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khai </a:t>
            </a:r>
            <a:r>
              <a:rPr lang="vi-VN" altLang="en-US" sz="2400" kern="0" dirty="0">
                <a:solidFill>
                  <a:schemeClr val="bg1"/>
                </a:solidFill>
                <a:latin typeface="Times New Roman" pitchFamily="18" charset="0"/>
                <a:cs typeface="Times New Roman" pitchFamily="18" charset="0"/>
              </a:rPr>
              <a:t>thác khoáng </a:t>
            </a:r>
            <a:r>
              <a:rPr lang="vi-VN" altLang="en-US" sz="2400" kern="0" dirty="0" smtClean="0">
                <a:solidFill>
                  <a:schemeClr val="bg1"/>
                </a:solidFill>
                <a:latin typeface="Times New Roman" pitchFamily="18" charset="0"/>
                <a:cs typeface="Times New Roman" pitchFamily="18" charset="0"/>
              </a:rPr>
              <a:t>sản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a:solidFill>
                  <a:schemeClr val="bg1"/>
                </a:solidFill>
                <a:latin typeface="Times New Roman" pitchFamily="18" charset="0"/>
                <a:cs typeface="Times New Roman" pitchFamily="18" charset="0"/>
              </a:rPr>
              <a:t>tài</a:t>
            </a:r>
            <a:r>
              <a:rPr lang="en-US" altLang="en-US" sz="2400" kern="0" dirty="0">
                <a:solidFill>
                  <a:schemeClr val="bg1"/>
                </a:solidFill>
                <a:latin typeface="Times New Roman" pitchFamily="18" charset="0"/>
                <a:cs typeface="Times New Roman" pitchFamily="18" charset="0"/>
              </a:rPr>
              <a:t> </a:t>
            </a:r>
            <a:r>
              <a:rPr lang="en-US" altLang="en-US" sz="2400" kern="0" dirty="0" err="1">
                <a:solidFill>
                  <a:srgbClr val="FFFFFF"/>
                </a:solidFill>
                <a:latin typeface="Times New Roman" pitchFamily="18" charset="0"/>
                <a:cs typeface="Times New Roman" pitchFamily="18" charset="0"/>
              </a:rPr>
              <a:t>nguyên</a:t>
            </a:r>
            <a:r>
              <a:rPr lang="en-US" altLang="en-US" sz="2400" kern="0" dirty="0">
                <a:solidFill>
                  <a:srgbClr val="FFFFFF"/>
                </a:solidFill>
                <a:latin typeface="Times New Roman" pitchFamily="18" charset="0"/>
                <a:cs typeface="Times New Roman" pitchFamily="18" charset="0"/>
              </a:rPr>
              <a:t> </a:t>
            </a:r>
            <a:r>
              <a:rPr lang="en-US" altLang="en-US" sz="2400" kern="0" dirty="0" err="1">
                <a:solidFill>
                  <a:srgbClr val="FFFFFF"/>
                </a:solidFill>
                <a:latin typeface="Times New Roman" pitchFamily="18" charset="0"/>
                <a:cs typeface="Times New Roman" pitchFamily="18" charset="0"/>
              </a:rPr>
              <a:t>nước</a:t>
            </a:r>
            <a:r>
              <a:rPr lang="en-US" altLang="en-US" sz="2400" kern="0" dirty="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nước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ngầm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nghiên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cứu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sa</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bồi</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it-IT" altLang="en-US" sz="2400" kern="0" dirty="0" smtClean="0">
                <a:solidFill>
                  <a:srgbClr val="FFC000"/>
                </a:solidFill>
                <a:latin typeface="Times New Roman" pitchFamily="18" charset="0"/>
                <a:cs typeface="Times New Roman" pitchFamily="18" charset="0"/>
              </a:rPr>
              <a:t>Xây dựng các trung tâm công nghệ cao </a:t>
            </a:r>
            <a:r>
              <a:rPr lang="it-IT" altLang="en-US" sz="2400" kern="0" dirty="0" smtClean="0">
                <a:solidFill>
                  <a:srgbClr val="FFFFFF"/>
                </a:solidFill>
                <a:latin typeface="Times New Roman" pitchFamily="18" charset="0"/>
                <a:cs typeface="Times New Roman" pitchFamily="18" charset="0"/>
              </a:rPr>
              <a:t>trong lĩnh vực NDT, hệ điều khiển hạt nhân tự động, đánh dấu đồng vị phóng xạ, xử lý bức xạ, phân tích hạt nhân để làm đầu mối chuyển giao công nghệ. </a:t>
            </a: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80813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Trong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bảo</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vệ</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môi</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trường</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Sử</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dụng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các</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kỹ</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thuật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phân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tích</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hạt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nhân</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để</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đánh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giá</a:t>
            </a:r>
            <a:r>
              <a:rPr lang="en-US" altLang="en-US" sz="2400" kern="0" dirty="0" smtClean="0">
                <a:solidFill>
                  <a:schemeClr val="bg1"/>
                </a:solidFill>
                <a:latin typeface="Times New Roman" pitchFamily="18" charset="0"/>
                <a:cs typeface="Times New Roman" pitchFamily="18" charset="0"/>
              </a:rPr>
              <a:t> ô </a:t>
            </a:r>
            <a:r>
              <a:rPr lang="en-US" altLang="en-US" sz="2400" kern="0" dirty="0" err="1" smtClean="0">
                <a:solidFill>
                  <a:schemeClr val="bg1"/>
                </a:solidFill>
                <a:latin typeface="Times New Roman" pitchFamily="18" charset="0"/>
                <a:cs typeface="Times New Roman" pitchFamily="18" charset="0"/>
              </a:rPr>
              <a:t>nhiễm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môi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trường</a:t>
            </a:r>
            <a:r>
              <a:rPr lang="en-US" altLang="en-US" sz="2400" kern="0" dirty="0" smtClean="0">
                <a:solidFill>
                  <a:srgbClr val="FFC000"/>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err="1" smtClean="0">
                <a:solidFill>
                  <a:srgbClr val="FFC000"/>
                </a:solidFill>
                <a:latin typeface="Times New Roman" pitchFamily="18" charset="0"/>
                <a:cs typeface="Times New Roman" pitchFamily="18" charset="0"/>
              </a:rPr>
              <a:t>Xử</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lý</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chất</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thải</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phóng</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rgbClr val="FFC000"/>
                </a:solidFill>
                <a:latin typeface="Times New Roman" pitchFamily="18" charset="0"/>
                <a:cs typeface="Times New Roman" pitchFamily="18" charset="0"/>
              </a:rPr>
              <a:t>xạ</a:t>
            </a:r>
            <a:r>
              <a:rPr lang="en-US" altLang="en-US" sz="2400" kern="0" dirty="0" smtClean="0">
                <a:solidFill>
                  <a:srgbClr val="FFC000"/>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bằng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chiếu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xạ</a:t>
            </a:r>
            <a:r>
              <a:rPr lang="en-US" altLang="en-US" sz="2400" kern="0" dirty="0" smtClean="0">
                <a:solidFill>
                  <a:schemeClr val="bg1"/>
                </a:solidFill>
                <a:latin typeface="Times New Roman" pitchFamily="18" charset="0"/>
                <a:cs typeface="Times New Roman" pitchFamily="18" charset="0"/>
              </a:rPr>
              <a:t> gamma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chùm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điện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tử</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tốc</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it-IT" altLang="en-US" sz="2400" kern="0" dirty="0" smtClean="0">
                <a:solidFill>
                  <a:srgbClr val="FFC000"/>
                </a:solidFill>
                <a:latin typeface="Times New Roman" pitchFamily="18" charset="0"/>
                <a:cs typeface="Times New Roman" pitchFamily="18" charset="0"/>
              </a:rPr>
              <a:t>Dò phá bom, mìn </a:t>
            </a:r>
            <a:r>
              <a:rPr lang="it-IT" altLang="en-US" sz="2400" kern="0" dirty="0" smtClean="0">
                <a:solidFill>
                  <a:srgbClr val="FFFFFF"/>
                </a:solidFill>
                <a:latin typeface="Times New Roman" pitchFamily="18" charset="0"/>
                <a:cs typeface="Times New Roman" pitchFamily="18" charset="0"/>
              </a:rPr>
              <a:t>bằng kỹ thuật hạt nhân.  </a:t>
            </a: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56248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Nội</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địa</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hóa</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một</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số</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công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nghê</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và</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sản</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phẩm</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chemeClr val="bg1"/>
                </a:solidFill>
                <a:latin typeface="Times New Roman" pitchFamily="18" charset="0"/>
                <a:cs typeface="Times New Roman" pitchFamily="18" charset="0"/>
              </a:rPr>
              <a:t>Thiết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bị</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ghi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err="1" smtClean="0">
                <a:solidFill>
                  <a:schemeClr val="bg1"/>
                </a:solidFill>
                <a:latin typeface="Times New Roman" pitchFamily="18" charset="0"/>
                <a:cs typeface="Times New Roman" pitchFamily="18" charset="0"/>
              </a:rPr>
              <a:t>Công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máy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tốc</a:t>
            </a:r>
            <a:r>
              <a:rPr lang="en-US" altLang="en-US" sz="2400" kern="0" dirty="0" smtClean="0">
                <a:solidFill>
                  <a:schemeClr val="bg1"/>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it-IT" altLang="en-US" sz="2400" kern="0" dirty="0" smtClean="0">
                <a:solidFill>
                  <a:schemeClr val="bg1"/>
                </a:solidFill>
                <a:latin typeface="Times New Roman" pitchFamily="18" charset="0"/>
                <a:cs typeface="Times New Roman" pitchFamily="18" charset="0"/>
              </a:rPr>
              <a:t>Thiết bị cộng hưởng từ hạt nhân dùng trong y tế. </a:t>
            </a:r>
          </a:p>
          <a:p>
            <a:pPr marL="342900" indent="-342900" eaLnBrk="0" fontAlgn="base" hangingPunct="0">
              <a:spcBef>
                <a:spcPct val="20000"/>
              </a:spcBef>
              <a:spcAft>
                <a:spcPct val="0"/>
              </a:spcAft>
              <a:buFontTx/>
              <a:buChar char="•"/>
            </a:pPr>
            <a:r>
              <a:rPr lang="it-IT" altLang="en-US" sz="2400" kern="0" dirty="0" smtClean="0">
                <a:solidFill>
                  <a:schemeClr val="bg1"/>
                </a:solidFill>
                <a:latin typeface="Times New Roman" pitchFamily="18" charset="0"/>
                <a:cs typeface="Times New Roman" pitchFamily="18" charset="0"/>
              </a:rPr>
              <a:t>Công nghệ laser rắn và sản phẩm laser đặc chủng.</a:t>
            </a:r>
          </a:p>
          <a:p>
            <a:pPr marL="342900" indent="-342900" eaLnBrk="0" fontAlgn="base" hangingPunct="0">
              <a:spcBef>
                <a:spcPct val="20000"/>
              </a:spcBef>
              <a:spcAft>
                <a:spcPct val="0"/>
              </a:spcAft>
              <a:buFontTx/>
              <a:buChar char="•"/>
            </a:pPr>
            <a:r>
              <a:rPr lang="it-IT" altLang="en-US" sz="2400" kern="0" dirty="0" smtClean="0">
                <a:solidFill>
                  <a:schemeClr val="bg1"/>
                </a:solidFill>
                <a:latin typeface="Times New Roman" pitchFamily="18" charset="0"/>
                <a:cs typeface="Times New Roman" pitchFamily="18" charset="0"/>
              </a:rPr>
              <a:t>Dược chất phóng xạ.</a:t>
            </a:r>
          </a:p>
          <a:p>
            <a:pPr marL="342900" indent="-342900" eaLnBrk="0" fontAlgn="base" hangingPunct="0">
              <a:spcBef>
                <a:spcPct val="20000"/>
              </a:spcBef>
              <a:spcAft>
                <a:spcPct val="0"/>
              </a:spcAft>
              <a:buFontTx/>
              <a:buChar char="•"/>
            </a:pPr>
            <a:r>
              <a:rPr lang="it-IT" altLang="en-US" sz="2400" kern="0" dirty="0" smtClean="0">
                <a:solidFill>
                  <a:schemeClr val="bg1"/>
                </a:solidFill>
                <a:latin typeface="Times New Roman" pitchFamily="18" charset="0"/>
                <a:cs typeface="Times New Roman" pitchFamily="18" charset="0"/>
              </a:rPr>
              <a:t>Giống cây trồng có giá trị kinh tế cao.</a:t>
            </a:r>
          </a:p>
          <a:p>
            <a:pPr marL="342900" indent="-342900" eaLnBrk="0" fontAlgn="base" hangingPunct="0">
              <a:spcBef>
                <a:spcPct val="20000"/>
              </a:spcBef>
              <a:spcAft>
                <a:spcPct val="0"/>
              </a:spcAft>
              <a:buFontTx/>
              <a:buChar char="•"/>
            </a:pPr>
            <a:r>
              <a:rPr lang="it-IT" altLang="en-US" sz="2400" kern="0" dirty="0" smtClean="0">
                <a:solidFill>
                  <a:schemeClr val="bg1"/>
                </a:solidFill>
                <a:latin typeface="Times New Roman" pitchFamily="18" charset="0"/>
                <a:cs typeface="Times New Roman" pitchFamily="18" charset="0"/>
              </a:rPr>
              <a:t>Vật liệu mới. </a:t>
            </a:r>
          </a:p>
          <a:p>
            <a:pPr eaLnBrk="0" fontAlgn="base" hangingPunct="0">
              <a:spcBef>
                <a:spcPct val="20000"/>
              </a:spcBef>
              <a:spcAft>
                <a:spcPct val="0"/>
              </a:spcAft>
            </a:pPr>
            <a:r>
              <a:rPr lang="it-IT" altLang="en-US" sz="2400" kern="0" dirty="0" smtClean="0">
                <a:solidFill>
                  <a:schemeClr val="bg1"/>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68882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Phát</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triển</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điện</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hạt</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nhân</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chemeClr val="bg1"/>
                </a:solidFill>
                <a:latin typeface="Times New Roman" pitchFamily="18" charset="0"/>
                <a:cs typeface="Times New Roman" pitchFamily="18" charset="0"/>
              </a:rPr>
              <a:t>Thực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hiện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chương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trình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dài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hạn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về</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triển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điện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it-IT" altLang="en-US" sz="2400" kern="0" dirty="0" smtClean="0">
                <a:solidFill>
                  <a:srgbClr val="FFFFFF"/>
                </a:solidFill>
                <a:latin typeface="Times New Roman" pitchFamily="18" charset="0"/>
                <a:cs typeface="Times New Roman" pitchFamily="18" charset="0"/>
              </a:rPr>
              <a:t>Triển khai dự án xây dựng dự án nhà máy điện hạt nhân đầu tiên. </a:t>
            </a: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743468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cụ</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của</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eaLnBrk="0" fontAlgn="base" hangingPunct="0">
              <a:spcBef>
                <a:spcPct val="20000"/>
              </a:spcBef>
              <a:spcAft>
                <a:spcPct val="0"/>
              </a:spcAft>
            </a:pPr>
            <a:r>
              <a:rPr lang="en-US" altLang="en-US" sz="2400" b="1" kern="0" dirty="0" err="1" smtClean="0">
                <a:solidFill>
                  <a:schemeClr val="accent6"/>
                </a:solidFill>
                <a:latin typeface="Times New Roman" pitchFamily="18" charset="0"/>
                <a:cs typeface="Times New Roman" pitchFamily="18" charset="0"/>
              </a:rPr>
              <a:t>Xây</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dựng</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và</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phát</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triển</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tiềm</a:t>
            </a:r>
            <a:r>
              <a:rPr lang="en-US" altLang="en-US" sz="2400" b="1" kern="0" dirty="0" smtClean="0">
                <a:solidFill>
                  <a:schemeClr val="accent6"/>
                </a:solidFill>
                <a:latin typeface="Times New Roman" pitchFamily="18" charset="0"/>
                <a:cs typeface="Times New Roman" pitchFamily="18" charset="0"/>
              </a:rPr>
              <a:t> </a:t>
            </a:r>
            <a:r>
              <a:rPr lang="en-US" altLang="en-US" sz="2400" b="1" kern="0" dirty="0" err="1" smtClean="0">
                <a:solidFill>
                  <a:schemeClr val="accent6"/>
                </a:solidFill>
                <a:latin typeface="Times New Roman" pitchFamily="18" charset="0"/>
                <a:cs typeface="Times New Roman" pitchFamily="18" charset="0"/>
              </a:rPr>
              <a:t>lực</a:t>
            </a:r>
            <a:endParaRPr lang="vi-VN" altLang="en-US" sz="2400" b="1" kern="0" dirty="0">
              <a:solidFill>
                <a:schemeClr val="accent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chemeClr val="bg1"/>
                </a:solidFill>
                <a:latin typeface="Times New Roman" pitchFamily="18" charset="0"/>
                <a:cs typeface="Times New Roman" pitchFamily="18" charset="0"/>
              </a:rPr>
              <a:t>Cơ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sở</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vật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chất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kỹ</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thuật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bảo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đảm</a:t>
            </a:r>
            <a:r>
              <a:rPr lang="en-US" altLang="en-US" sz="2400" kern="0" dirty="0" smtClean="0">
                <a:solidFill>
                  <a:schemeClr val="bg1"/>
                </a:solidFill>
                <a:latin typeface="Times New Roman" pitchFamily="18" charset="0"/>
                <a:cs typeface="Times New Roman" pitchFamily="18" charset="0"/>
              </a:rPr>
              <a:t> an </a:t>
            </a:r>
            <a:r>
              <a:rPr lang="en-US" altLang="en-US" sz="2400" kern="0" dirty="0" err="1" smtClean="0">
                <a:solidFill>
                  <a:schemeClr val="bg1"/>
                </a:solidFill>
                <a:latin typeface="Times New Roman" pitchFamily="18" charset="0"/>
                <a:cs typeface="Times New Roman" pitchFamily="18" charset="0"/>
              </a:rPr>
              <a:t>toàn</a:t>
            </a:r>
            <a:r>
              <a:rPr lang="en-US" altLang="en-US" sz="2400" kern="0" dirty="0" smtClean="0">
                <a:solidFill>
                  <a:schemeClr val="bg1"/>
                </a:solidFill>
                <a:latin typeface="Times New Roman" pitchFamily="18" charset="0"/>
                <a:cs typeface="Times New Roman" pitchFamily="18" charset="0"/>
              </a:rPr>
              <a:t>, an </a:t>
            </a:r>
            <a:r>
              <a:rPr lang="en-US" altLang="en-US" sz="2400" kern="0" dirty="0" err="1" smtClean="0">
                <a:solidFill>
                  <a:schemeClr val="bg1"/>
                </a:solidFill>
                <a:latin typeface="Times New Roman" pitchFamily="18" charset="0"/>
                <a:cs typeface="Times New Roman" pitchFamily="18" charset="0"/>
              </a:rPr>
              <a:t>ninh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chất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thải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phóng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xạ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ứng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phó</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sự</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cố</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nghiên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cứu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khoa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học</a:t>
            </a:r>
            <a:r>
              <a:rPr lang="en-US" altLang="en-US" sz="2400" kern="0" dirty="0" smtClean="0">
                <a:solidFill>
                  <a:schemeClr val="bg1"/>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it-IT" altLang="en-US" sz="2400" kern="0" dirty="0" smtClean="0">
                <a:solidFill>
                  <a:srgbClr val="FFFFFF"/>
                </a:solidFill>
                <a:latin typeface="Times New Roman" pitchFamily="18" charset="0"/>
                <a:cs typeface="Times New Roman" pitchFamily="18" charset="0"/>
              </a:rPr>
              <a:t>Nguồn nhân lực.  </a:t>
            </a: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4033782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smtClean="0">
                <a:solidFill>
                  <a:srgbClr val="FFFFFF"/>
                </a:solidFill>
                <a:latin typeface="Times New Roman" pitchFamily="18" charset="0"/>
                <a:cs typeface="Times New Roman" pitchFamily="18" charset="0"/>
              </a:rPr>
              <a:t>Quy hoạch tổng thể phát triển, ứng dụng năng lượng nguyên tử</a:t>
            </a:r>
            <a:r>
              <a:rPr lang="it-IT" altLang="en-US" sz="2400" kern="0" dirty="0" smtClean="0">
                <a:solidFill>
                  <a:srgbClr val="FFFFFF"/>
                </a:solidFill>
                <a:latin typeface="Times New Roman" pitchFamily="18" charset="0"/>
                <a:cs typeface="Times New Roman" pitchFamily="18" charset="0"/>
              </a:rPr>
              <a:t> </a:t>
            </a:r>
            <a:r>
              <a:rPr lang="it-IT" altLang="en-US" sz="2400" b="1" kern="0" dirty="0" smtClean="0">
                <a:solidFill>
                  <a:srgbClr val="FFFFFF"/>
                </a:solidFill>
                <a:latin typeface="Times New Roman" pitchFamily="18" charset="0"/>
                <a:cs typeface="Times New Roman" pitchFamily="18" charset="0"/>
              </a:rPr>
              <a:t>vì mục đích hòa bình đến năm 2020 </a:t>
            </a:r>
            <a:r>
              <a:rPr lang="it-IT" altLang="en-US" sz="2400" kern="0" dirty="0">
                <a:solidFill>
                  <a:srgbClr val="FFFFFF"/>
                </a:solidFill>
                <a:latin typeface="Times New Roman" pitchFamily="18" charset="0"/>
                <a:cs typeface="Times New Roman" pitchFamily="18" charset="0"/>
              </a:rPr>
              <a:t>ban hành kèm theo Quyết định số </a:t>
            </a:r>
            <a:r>
              <a:rPr lang="it-IT" altLang="en-US" sz="2400" kern="0" dirty="0" smtClean="0">
                <a:solidFill>
                  <a:srgbClr val="FFFFFF"/>
                </a:solidFill>
                <a:latin typeface="Times New Roman" pitchFamily="18" charset="0"/>
                <a:cs typeface="Times New Roman" pitchFamily="18" charset="0"/>
              </a:rPr>
              <a:t>957/QĐ-TTg </a:t>
            </a:r>
            <a:r>
              <a:rPr lang="it-IT" altLang="en-US" sz="2400" kern="0" dirty="0">
                <a:solidFill>
                  <a:srgbClr val="FFFFFF"/>
                </a:solidFill>
                <a:latin typeface="Times New Roman" pitchFamily="18" charset="0"/>
                <a:cs typeface="Times New Roman" pitchFamily="18" charset="0"/>
              </a:rPr>
              <a:t>của Thủ tướng Chính phủ ngày  </a:t>
            </a:r>
            <a:r>
              <a:rPr lang="en-US" altLang="en-US" sz="2400" kern="0" dirty="0" smtClean="0">
                <a:solidFill>
                  <a:srgbClr val="FFFFFF"/>
                </a:solidFill>
                <a:latin typeface="Times New Roman" pitchFamily="18" charset="0"/>
                <a:cs typeface="Times New Roman" pitchFamily="18" charset="0"/>
              </a:rPr>
              <a:t>24</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tháng </a:t>
            </a:r>
            <a:r>
              <a:rPr lang="en-US" altLang="en-US" sz="2400" kern="0" dirty="0" smtClean="0">
                <a:solidFill>
                  <a:srgbClr val="FFFFFF"/>
                </a:solidFill>
                <a:latin typeface="Times New Roman" pitchFamily="18" charset="0"/>
                <a:cs typeface="Times New Roman" pitchFamily="18" charset="0"/>
              </a:rPr>
              <a:t>6</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năm </a:t>
            </a:r>
            <a:r>
              <a:rPr lang="vi-VN" altLang="en-US" sz="2400" kern="0" dirty="0" smtClean="0">
                <a:solidFill>
                  <a:srgbClr val="FFFFFF"/>
                </a:solidFill>
                <a:latin typeface="Times New Roman" pitchFamily="18" charset="0"/>
                <a:cs typeface="Times New Roman" pitchFamily="18" charset="0"/>
              </a:rPr>
              <a:t>20</a:t>
            </a:r>
            <a:r>
              <a:rPr lang="en-US" altLang="en-US" sz="2400" kern="0" dirty="0" smtClean="0">
                <a:solidFill>
                  <a:srgbClr val="FFFFFF"/>
                </a:solidFill>
                <a:latin typeface="Times New Roman" pitchFamily="18" charset="0"/>
                <a:cs typeface="Times New Roman" pitchFamily="18" charset="0"/>
              </a:rPr>
              <a:t>10. </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791645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tổng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endParaRPr lang="en-US" altLang="en-US" sz="2400" b="1" kern="0" dirty="0" smtClean="0">
              <a:solidFill>
                <a:srgbClr val="FFFF00"/>
              </a:solidFill>
              <a:latin typeface="Times New Roman" pitchFamily="18" charset="0"/>
              <a:cs typeface="Times New Roman" pitchFamily="18" charset="0"/>
            </a:endParaRPr>
          </a:p>
          <a:p>
            <a:pPr lvl="0" eaLnBrk="0" fontAlgn="base" hangingPunct="0">
              <a:spcBef>
                <a:spcPct val="20000"/>
              </a:spcBef>
              <a:spcAft>
                <a:spcPct val="0"/>
              </a:spcAft>
            </a:pPr>
            <a:r>
              <a:rPr lang="en-US" altLang="en-US" sz="2400" b="1" kern="0" dirty="0" err="1">
                <a:solidFill>
                  <a:srgbClr val="F79646"/>
                </a:solidFill>
                <a:latin typeface="Times New Roman" pitchFamily="18" charset="0"/>
                <a:cs typeface="Times New Roman" pitchFamily="18" charset="0"/>
              </a:rPr>
              <a:t>Trong</a:t>
            </a:r>
            <a:r>
              <a:rPr lang="en-US" altLang="en-US" sz="2400" b="1" kern="0" dirty="0">
                <a:solidFill>
                  <a:srgbClr val="F79646"/>
                </a:solidFill>
                <a:latin typeface="Times New Roman" pitchFamily="18" charset="0"/>
                <a:cs typeface="Times New Roman" pitchFamily="18" charset="0"/>
              </a:rPr>
              <a:t> Y </a:t>
            </a:r>
            <a:r>
              <a:rPr lang="en-US" altLang="en-US" sz="2400" b="1" kern="0" dirty="0" err="1">
                <a:solidFill>
                  <a:srgbClr val="F79646"/>
                </a:solidFill>
                <a:latin typeface="Times New Roman" pitchFamily="18" charset="0"/>
                <a:cs typeface="Times New Roman" pitchFamily="18" charset="0"/>
              </a:rPr>
              <a:t>tế</a:t>
            </a:r>
            <a:endParaRPr lang="vi-VN" altLang="en-US" sz="2400" b="1" kern="0" dirty="0">
              <a:solidFill>
                <a:srgbClr val="F7964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Đến</a:t>
            </a:r>
            <a:r>
              <a:rPr lang="en-US" altLang="en-US" sz="2400" kern="0" dirty="0" smtClean="0">
                <a:solidFill>
                  <a:srgbClr val="FFFFFF"/>
                </a:solidFill>
                <a:latin typeface="Times New Roman" pitchFamily="18" charset="0"/>
                <a:cs typeface="Times New Roman" pitchFamily="18" charset="0"/>
              </a:rPr>
              <a:t> 2020, 80% </a:t>
            </a:r>
            <a:r>
              <a:rPr lang="en-US" altLang="en-US" sz="2400" kern="0" dirty="0" err="1" smtClean="0">
                <a:solidFill>
                  <a:srgbClr val="FFFFFF"/>
                </a:solidFill>
                <a:latin typeface="Times New Roman" pitchFamily="18" charset="0"/>
                <a:cs typeface="Times New Roman" pitchFamily="18" charset="0"/>
              </a:rPr>
              <a:t>tỉnh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thành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phố</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trực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thuộc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trung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ương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có</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sở</a:t>
            </a:r>
            <a:r>
              <a:rPr lang="en-US" altLang="en-US" sz="2400" kern="0" dirty="0" smtClean="0">
                <a:solidFill>
                  <a:srgbClr val="FFFFFF"/>
                </a:solidFill>
                <a:latin typeface="Times New Roman" pitchFamily="18" charset="0"/>
                <a:cs typeface="Times New Roman" pitchFamily="18" charset="0"/>
              </a:rPr>
              <a:t> YHHN,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trị</a:t>
            </a:r>
            <a:r>
              <a:rPr lang="en-US" altLang="en-US" sz="24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Triển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khai</a:t>
            </a:r>
            <a:r>
              <a:rPr lang="en-US" altLang="en-US" sz="2400" kern="0" dirty="0" smtClean="0">
                <a:solidFill>
                  <a:srgbClr val="FFFFFF"/>
                </a:solidFill>
                <a:latin typeface="Times New Roman" pitchFamily="18" charset="0"/>
                <a:cs typeface="Times New Roman" pitchFamily="18" charset="0"/>
              </a:rPr>
              <a:t> X </a:t>
            </a:r>
            <a:r>
              <a:rPr lang="en-US" altLang="en-US" sz="2400" kern="0" dirty="0" err="1" smtClean="0">
                <a:solidFill>
                  <a:srgbClr val="FFFFFF"/>
                </a:solidFill>
                <a:latin typeface="Times New Roman" pitchFamily="18" charset="0"/>
                <a:cs typeface="Times New Roman" pitchFamily="18" charset="0"/>
              </a:rPr>
              <a:t>quang</a:t>
            </a:r>
            <a:r>
              <a:rPr lang="en-US" altLang="en-US" sz="2400" kern="0" dirty="0" smtClean="0">
                <a:solidFill>
                  <a:srgbClr val="FFFFFF"/>
                </a:solidFill>
                <a:latin typeface="Times New Roman" pitchFamily="18" charset="0"/>
                <a:cs typeface="Times New Roman" pitchFamily="18" charset="0"/>
              </a:rPr>
              <a:t> can </a:t>
            </a:r>
            <a:r>
              <a:rPr lang="en-US" altLang="en-US" sz="2400" kern="0" dirty="0" err="1" smtClean="0">
                <a:solidFill>
                  <a:srgbClr val="FFFFFF"/>
                </a:solidFill>
                <a:latin typeface="Times New Roman" pitchFamily="18" charset="0"/>
                <a:cs typeface="Times New Roman" pitchFamily="18" charset="0"/>
              </a:rPr>
              <a:t>thiệp</a:t>
            </a:r>
            <a:r>
              <a:rPr lang="en-US" altLang="en-US" sz="2400" kern="0" dirty="0" smtClean="0">
                <a:solidFill>
                  <a:srgbClr val="FFFFFF"/>
                </a:solidFill>
                <a:latin typeface="Times New Roman" pitchFamily="18" charset="0"/>
                <a:cs typeface="Times New Roman" pitchFamily="18" charset="0"/>
              </a:rPr>
              <a:t> ở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bệnh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viện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tỉnh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trung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tâm</a:t>
            </a:r>
            <a:r>
              <a:rPr lang="en-US" altLang="en-US" sz="2400" kern="0" dirty="0" smtClean="0">
                <a:solidFill>
                  <a:srgbClr val="FFFFFF"/>
                </a:solidFill>
                <a:latin typeface="Times New Roman" pitchFamily="18" charset="0"/>
                <a:cs typeface="Times New Roman" pitchFamily="18" charset="0"/>
              </a:rPr>
              <a:t> y </a:t>
            </a:r>
            <a:r>
              <a:rPr lang="en-US" altLang="en-US" sz="2400" kern="0" dirty="0" err="1" smtClean="0">
                <a:solidFill>
                  <a:srgbClr val="FFFFFF"/>
                </a:solidFill>
                <a:latin typeface="Times New Roman" pitchFamily="18" charset="0"/>
                <a:cs typeface="Times New Roman" pitchFamily="18" charset="0"/>
              </a:rPr>
              <a:t>tế</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lớn</a:t>
            </a:r>
            <a:r>
              <a:rPr lang="en-US" altLang="en-US" sz="2400" kern="0" dirty="0" smtClean="0">
                <a:solidFill>
                  <a:srgbClr val="FFFFFF"/>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Trang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X </a:t>
            </a:r>
            <a:r>
              <a:rPr lang="en-US" altLang="en-US" sz="2400" kern="0" dirty="0" err="1" smtClean="0">
                <a:solidFill>
                  <a:srgbClr val="FFFFFF"/>
                </a:solidFill>
                <a:latin typeface="Times New Roman" pitchFamily="18" charset="0"/>
                <a:cs typeface="Times New Roman" pitchFamily="18" charset="0"/>
              </a:rPr>
              <a:t>quang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cao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tần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bệnh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viện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huyện</a:t>
            </a:r>
            <a:r>
              <a:rPr lang="en-US" altLang="en-US" sz="2400" kern="0" dirty="0" smtClean="0">
                <a:solidFill>
                  <a:srgbClr val="FFFFFF"/>
                </a:solidFill>
                <a:latin typeface="Times New Roman" pitchFamily="18" charset="0"/>
                <a:cs typeface="Times New Roman" pitchFamily="18" charset="0"/>
              </a:rPr>
              <a:t>. </a:t>
            </a:r>
            <a:endParaRPr lang="vi-VN" altLang="en-US" sz="2400" kern="0" dirty="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Đến</a:t>
            </a:r>
            <a:r>
              <a:rPr lang="en-US" altLang="en-US" sz="2400" kern="0" dirty="0" smtClean="0">
                <a:solidFill>
                  <a:srgbClr val="FFFFFF"/>
                </a:solidFill>
                <a:latin typeface="Times New Roman" pitchFamily="18" charset="0"/>
                <a:cs typeface="Times New Roman" pitchFamily="18" charset="0"/>
              </a:rPr>
              <a:t> 2020, </a:t>
            </a:r>
            <a:r>
              <a:rPr lang="en-US" altLang="en-US" sz="2400" kern="0" dirty="0" err="1" smtClean="0">
                <a:solidFill>
                  <a:srgbClr val="FFFFFF"/>
                </a:solidFill>
                <a:latin typeface="Times New Roman" pitchFamily="18" charset="0"/>
                <a:cs typeface="Times New Roman" pitchFamily="18" charset="0"/>
              </a:rPr>
              <a:t>đạt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nhất</a:t>
            </a:r>
            <a:r>
              <a:rPr lang="en-US" altLang="en-US" sz="2400" kern="0" dirty="0" smtClean="0">
                <a:solidFill>
                  <a:srgbClr val="FFFFFF"/>
                </a:solidFill>
                <a:latin typeface="Times New Roman" pitchFamily="18" charset="0"/>
                <a:cs typeface="Times New Roman" pitchFamily="18" charset="0"/>
              </a:rPr>
              <a:t> 01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trị</a:t>
            </a:r>
            <a:r>
              <a:rPr lang="en-US" altLang="en-US" sz="2400" kern="0" dirty="0" smtClean="0">
                <a:solidFill>
                  <a:srgbClr val="FFFFFF"/>
                </a:solidFill>
                <a:latin typeface="Times New Roman" pitchFamily="18" charset="0"/>
                <a:cs typeface="Times New Roman" pitchFamily="18" charset="0"/>
              </a:rPr>
              <a:t>, 01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hình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trên</a:t>
            </a:r>
            <a:r>
              <a:rPr lang="en-US" altLang="en-US" sz="2400" kern="0" dirty="0" smtClean="0">
                <a:solidFill>
                  <a:srgbClr val="FFFFFF"/>
                </a:solidFill>
                <a:latin typeface="Times New Roman" pitchFamily="18" charset="0"/>
                <a:cs typeface="Times New Roman" pitchFamily="18" charset="0"/>
              </a:rPr>
              <a:t> 1 </a:t>
            </a:r>
            <a:r>
              <a:rPr lang="en-US" altLang="en-US" sz="2400" kern="0" dirty="0" err="1" smtClean="0">
                <a:solidFill>
                  <a:srgbClr val="FFFFFF"/>
                </a:solidFill>
                <a:latin typeface="Times New Roman" pitchFamily="18" charset="0"/>
                <a:cs typeface="Times New Roman" pitchFamily="18" charset="0"/>
              </a:rPr>
              <a:t>triệu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dân</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Đến</a:t>
            </a:r>
            <a:r>
              <a:rPr lang="en-US" altLang="en-US" sz="2400" kern="0" dirty="0" smtClean="0">
                <a:solidFill>
                  <a:srgbClr val="FFFFFF"/>
                </a:solidFill>
                <a:latin typeface="Times New Roman" pitchFamily="18" charset="0"/>
                <a:cs typeface="Times New Roman" pitchFamily="18" charset="0"/>
              </a:rPr>
              <a:t> 2020, </a:t>
            </a:r>
            <a:r>
              <a:rPr lang="en-US" altLang="en-US" sz="2400" kern="0" dirty="0" err="1" smtClean="0">
                <a:solidFill>
                  <a:srgbClr val="FFFFFF"/>
                </a:solidFill>
                <a:latin typeface="Times New Roman" pitchFamily="18" charset="0"/>
                <a:cs typeface="Times New Roman" pitchFamily="18" charset="0"/>
              </a:rPr>
              <a:t>bảo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đảm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tự</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sản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xuất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đáp</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ứng</a:t>
            </a:r>
            <a:r>
              <a:rPr lang="en-US" altLang="en-US" sz="2400" kern="0" dirty="0" smtClean="0">
                <a:solidFill>
                  <a:srgbClr val="FFFFFF"/>
                </a:solidFill>
                <a:latin typeface="Times New Roman" pitchFamily="18" charset="0"/>
                <a:cs typeface="Times New Roman" pitchFamily="18" charset="0"/>
              </a:rPr>
              <a:t> 20% </a:t>
            </a:r>
            <a:r>
              <a:rPr lang="en-US" altLang="en-US" sz="2400" kern="0" dirty="0" err="1" smtClean="0">
                <a:solidFill>
                  <a:srgbClr val="FFFFFF"/>
                </a:solidFill>
                <a:latin typeface="Times New Roman" pitchFamily="18" charset="0"/>
                <a:cs typeface="Times New Roman" pitchFamily="18" charset="0"/>
              </a:rPr>
              <a:t>nhu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cầu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y </a:t>
            </a:r>
            <a:r>
              <a:rPr lang="en-US" altLang="en-US" sz="2400" kern="0" dirty="0" err="1" smtClean="0">
                <a:solidFill>
                  <a:srgbClr val="FFFFFF"/>
                </a:solidFill>
                <a:latin typeface="Times New Roman" pitchFamily="18" charset="0"/>
                <a:cs typeface="Times New Roman" pitchFamily="18" charset="0"/>
              </a:rPr>
              <a:t>tế</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nghệ</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cao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70% </a:t>
            </a:r>
            <a:r>
              <a:rPr lang="en-US" altLang="en-US" sz="2400" kern="0" dirty="0" err="1" smtClean="0">
                <a:solidFill>
                  <a:srgbClr val="FFFFFF"/>
                </a:solidFill>
                <a:latin typeface="Times New Roman" pitchFamily="18" charset="0"/>
                <a:cs typeface="Times New Roman" pitchFamily="18" charset="0"/>
              </a:rPr>
              <a:t>nhu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cầu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đồng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dược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chất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phóng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endParaRPr lang="vi-VN"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42637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32815"/>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txBox="1"/>
          <p:nvPr/>
        </p:nvSpPr>
        <p:spPr>
          <a:xfrm>
            <a:off x="1670304" y="885952"/>
            <a:ext cx="7787640" cy="878840"/>
          </a:xfrm>
          <a:prstGeom prst="rect">
            <a:avLst/>
          </a:prstGeom>
        </p:spPr>
        <p:txBody>
          <a:bodyPr vert="horz" wrap="square" lIns="0" tIns="0" rIns="0" bIns="0" rtlCol="0">
            <a:noAutofit/>
          </a:bodyPr>
          <a:lstStyle/>
          <a:p>
            <a:pPr marL="2051050">
              <a:lnSpc>
                <a:spcPct val="100000"/>
              </a:lnSpc>
            </a:pPr>
            <a:r>
              <a:rPr sz="3800" i="1" spc="-25" dirty="0" smtClean="0">
                <a:latin typeface="Times New Roman"/>
                <a:cs typeface="Times New Roman"/>
              </a:rPr>
              <a:t>MAIN</a:t>
            </a:r>
            <a:r>
              <a:rPr sz="3800" i="1" spc="-5" dirty="0" smtClean="0">
                <a:latin typeface="Times New Roman"/>
                <a:cs typeface="Times New Roman"/>
              </a:rPr>
              <a:t> </a:t>
            </a:r>
            <a:r>
              <a:rPr sz="3800" i="1" spc="-45" dirty="0" smtClean="0">
                <a:latin typeface="Times New Roman"/>
                <a:cs typeface="Times New Roman"/>
              </a:rPr>
              <a:t>C</a:t>
            </a:r>
            <a:r>
              <a:rPr sz="3800" i="1" spc="-15" dirty="0" smtClean="0">
                <a:latin typeface="Times New Roman"/>
                <a:cs typeface="Times New Roman"/>
              </a:rPr>
              <a:t>O</a:t>
            </a:r>
            <a:r>
              <a:rPr sz="3800" i="1" spc="-45" dirty="0" smtClean="0">
                <a:latin typeface="Times New Roman"/>
                <a:cs typeface="Times New Roman"/>
              </a:rPr>
              <a:t>N</a:t>
            </a:r>
            <a:r>
              <a:rPr sz="3800" i="1" spc="-25" dirty="0" smtClean="0">
                <a:latin typeface="Times New Roman"/>
                <a:cs typeface="Times New Roman"/>
              </a:rPr>
              <a:t>T</a:t>
            </a:r>
            <a:r>
              <a:rPr sz="3800" i="1" spc="5" dirty="0" smtClean="0">
                <a:latin typeface="Times New Roman"/>
                <a:cs typeface="Times New Roman"/>
              </a:rPr>
              <a:t>E</a:t>
            </a:r>
            <a:r>
              <a:rPr sz="3800" i="1" spc="-45" dirty="0" smtClean="0">
                <a:latin typeface="Times New Roman"/>
                <a:cs typeface="Times New Roman"/>
              </a:rPr>
              <a:t>N</a:t>
            </a:r>
            <a:r>
              <a:rPr sz="3800" i="1" spc="-20" dirty="0" smtClean="0">
                <a:latin typeface="Times New Roman"/>
                <a:cs typeface="Times New Roman"/>
              </a:rPr>
              <a:t>TS</a:t>
            </a:r>
            <a:endParaRPr sz="3800">
              <a:latin typeface="Times New Roman"/>
              <a:cs typeface="Times New Roman"/>
            </a:endParaRPr>
          </a:p>
        </p:txBody>
      </p:sp>
      <p:sp>
        <p:nvSpPr>
          <p:cNvPr id="15" name="object 15"/>
          <p:cNvSpPr/>
          <p:nvPr/>
        </p:nvSpPr>
        <p:spPr>
          <a:xfrm>
            <a:off x="1670304" y="1743455"/>
            <a:ext cx="7787640" cy="21336"/>
          </a:xfrm>
          <a:custGeom>
            <a:avLst/>
            <a:gdLst/>
            <a:ahLst/>
            <a:cxnLst/>
            <a:rect l="l" t="t" r="r" b="b"/>
            <a:pathLst>
              <a:path w="7787640" h="21336">
                <a:moveTo>
                  <a:pt x="0" y="21336"/>
                </a:moveTo>
                <a:lnTo>
                  <a:pt x="7787640" y="21336"/>
                </a:lnTo>
                <a:lnTo>
                  <a:pt x="7787640" y="0"/>
                </a:lnTo>
                <a:lnTo>
                  <a:pt x="0" y="0"/>
                </a:lnTo>
                <a:lnTo>
                  <a:pt x="0" y="21336"/>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1670304" y="621791"/>
            <a:ext cx="7787640" cy="1142999"/>
          </a:xfrm>
          <a:prstGeom prst="rect">
            <a:avLst/>
          </a:prstGeom>
          <a:blipFill>
            <a:blip r:embed="rId8" cstate="print"/>
            <a:stretch>
              <a:fillRect/>
            </a:stretch>
          </a:blipFill>
        </p:spPr>
        <p:txBody>
          <a:bodyPr wrap="square" lIns="0" tIns="0" rIns="0" bIns="0" rtlCol="0">
            <a:noAutofit/>
          </a:bodyPr>
          <a:lstStyle/>
          <a:p>
            <a:endParaRPr/>
          </a:p>
        </p:txBody>
      </p:sp>
      <p:sp>
        <p:nvSpPr>
          <p:cNvPr id="17" name="object 17"/>
          <p:cNvSpPr/>
          <p:nvPr/>
        </p:nvSpPr>
        <p:spPr>
          <a:xfrm>
            <a:off x="1670304" y="600455"/>
            <a:ext cx="7787640" cy="1143000"/>
          </a:xfrm>
          <a:custGeom>
            <a:avLst/>
            <a:gdLst/>
            <a:ahLst/>
            <a:cxnLst/>
            <a:rect l="l" t="t" r="r" b="b"/>
            <a:pathLst>
              <a:path w="7787640" h="1143000">
                <a:moveTo>
                  <a:pt x="0" y="1143000"/>
                </a:moveTo>
                <a:lnTo>
                  <a:pt x="7787640" y="1143000"/>
                </a:lnTo>
                <a:lnTo>
                  <a:pt x="7787640" y="0"/>
                </a:lnTo>
                <a:lnTo>
                  <a:pt x="0" y="0"/>
                </a:lnTo>
                <a:lnTo>
                  <a:pt x="0" y="1143000"/>
                </a:lnTo>
                <a:close/>
              </a:path>
            </a:pathLst>
          </a:custGeom>
          <a:solidFill>
            <a:srgbClr val="006699"/>
          </a:solidFill>
        </p:spPr>
        <p:txBody>
          <a:bodyPr wrap="square" lIns="0" tIns="0" rIns="0" bIns="0" rtlCol="0">
            <a:noAutofit/>
          </a:bodyPr>
          <a:lstStyle/>
          <a:p>
            <a:endParaRPr/>
          </a:p>
        </p:txBody>
      </p:sp>
      <p:sp>
        <p:nvSpPr>
          <p:cNvPr id="18" name="object 18"/>
          <p:cNvSpPr txBox="1"/>
          <p:nvPr/>
        </p:nvSpPr>
        <p:spPr>
          <a:xfrm>
            <a:off x="3708908" y="864615"/>
            <a:ext cx="3713479" cy="589915"/>
          </a:xfrm>
          <a:prstGeom prst="rect">
            <a:avLst/>
          </a:prstGeom>
        </p:spPr>
        <p:txBody>
          <a:bodyPr vert="horz" wrap="square" lIns="0" tIns="0" rIns="0" bIns="0" rtlCol="0">
            <a:noAutofit/>
          </a:bodyPr>
          <a:lstStyle/>
          <a:p>
            <a:pPr marL="12700">
              <a:lnSpc>
                <a:spcPct val="100000"/>
              </a:lnSpc>
            </a:pPr>
            <a:r>
              <a:rPr lang="en-US" sz="3800" b="1" spc="-25" dirty="0" err="1" smtClean="0">
                <a:solidFill>
                  <a:srgbClr val="FFFFFF"/>
                </a:solidFill>
                <a:latin typeface="Times New Roman"/>
                <a:cs typeface="Times New Roman"/>
              </a:rPr>
              <a:t>Nội</a:t>
            </a:r>
            <a:r>
              <a:rPr lang="en-US" sz="3800" b="1" spc="-25" dirty="0" smtClean="0">
                <a:solidFill>
                  <a:srgbClr val="FFFFFF"/>
                </a:solidFill>
                <a:latin typeface="Times New Roman"/>
                <a:cs typeface="Times New Roman"/>
              </a:rPr>
              <a:t> dung </a:t>
            </a:r>
            <a:r>
              <a:rPr lang="en-US" sz="3800" b="1" spc="-25" dirty="0" err="1" smtClean="0">
                <a:solidFill>
                  <a:srgbClr val="FFFFFF"/>
                </a:solidFill>
                <a:latin typeface="Times New Roman"/>
                <a:cs typeface="Times New Roman"/>
              </a:rPr>
              <a:t>chính</a:t>
            </a:r>
            <a:endParaRPr sz="3800" b="1" dirty="0">
              <a:latin typeface="Times New Roman"/>
              <a:cs typeface="Times New Roman"/>
            </a:endParaRPr>
          </a:p>
        </p:txBody>
      </p:sp>
      <p:sp>
        <p:nvSpPr>
          <p:cNvPr id="19" name="object 19"/>
          <p:cNvSpPr/>
          <p:nvPr/>
        </p:nvSpPr>
        <p:spPr>
          <a:xfrm>
            <a:off x="1780032" y="1856232"/>
            <a:ext cx="7467600" cy="530351"/>
          </a:xfrm>
          <a:prstGeom prst="rect">
            <a:avLst/>
          </a:prstGeom>
          <a:blipFill>
            <a:blip r:embed="rId9" cstate="print"/>
            <a:stretch>
              <a:fillRect/>
            </a:stretch>
          </a:blipFill>
        </p:spPr>
        <p:txBody>
          <a:bodyPr wrap="square" lIns="0" tIns="0" rIns="0" bIns="0" rtlCol="0">
            <a:noAutofit/>
          </a:bodyPr>
          <a:lstStyle/>
          <a:p>
            <a:endParaRPr/>
          </a:p>
        </p:txBody>
      </p:sp>
      <p:sp>
        <p:nvSpPr>
          <p:cNvPr id="20" name="object 20"/>
          <p:cNvSpPr/>
          <p:nvPr/>
        </p:nvSpPr>
        <p:spPr>
          <a:xfrm>
            <a:off x="1752600" y="1828800"/>
            <a:ext cx="7467600" cy="530351"/>
          </a:xfrm>
          <a:custGeom>
            <a:avLst/>
            <a:gdLst/>
            <a:ahLst/>
            <a:cxnLst/>
            <a:rect l="l" t="t" r="r" b="b"/>
            <a:pathLst>
              <a:path w="7467600" h="530351">
                <a:moveTo>
                  <a:pt x="7202424" y="0"/>
                </a:moveTo>
                <a:lnTo>
                  <a:pt x="265175" y="0"/>
                </a:lnTo>
                <a:lnTo>
                  <a:pt x="243447" y="880"/>
                </a:lnTo>
                <a:lnTo>
                  <a:pt x="201499" y="7715"/>
                </a:lnTo>
                <a:lnTo>
                  <a:pt x="162020" y="20859"/>
                </a:lnTo>
                <a:lnTo>
                  <a:pt x="125558" y="39764"/>
                </a:lnTo>
                <a:lnTo>
                  <a:pt x="92663" y="63882"/>
                </a:lnTo>
                <a:lnTo>
                  <a:pt x="63882" y="92663"/>
                </a:lnTo>
                <a:lnTo>
                  <a:pt x="39764" y="125558"/>
                </a:lnTo>
                <a:lnTo>
                  <a:pt x="20859" y="162020"/>
                </a:lnTo>
                <a:lnTo>
                  <a:pt x="7715" y="201499"/>
                </a:lnTo>
                <a:lnTo>
                  <a:pt x="880" y="243447"/>
                </a:lnTo>
                <a:lnTo>
                  <a:pt x="0" y="265175"/>
                </a:lnTo>
                <a:lnTo>
                  <a:pt x="880" y="286904"/>
                </a:lnTo>
                <a:lnTo>
                  <a:pt x="7715" y="328852"/>
                </a:lnTo>
                <a:lnTo>
                  <a:pt x="20859" y="368331"/>
                </a:lnTo>
                <a:lnTo>
                  <a:pt x="39764" y="404793"/>
                </a:lnTo>
                <a:lnTo>
                  <a:pt x="63882" y="437688"/>
                </a:lnTo>
                <a:lnTo>
                  <a:pt x="92663" y="466469"/>
                </a:lnTo>
                <a:lnTo>
                  <a:pt x="125558" y="490587"/>
                </a:lnTo>
                <a:lnTo>
                  <a:pt x="162020" y="509492"/>
                </a:lnTo>
                <a:lnTo>
                  <a:pt x="201499" y="522636"/>
                </a:lnTo>
                <a:lnTo>
                  <a:pt x="243447" y="529471"/>
                </a:lnTo>
                <a:lnTo>
                  <a:pt x="265175" y="530351"/>
                </a:lnTo>
                <a:lnTo>
                  <a:pt x="7202424" y="530351"/>
                </a:lnTo>
                <a:lnTo>
                  <a:pt x="7245400" y="526877"/>
                </a:lnTo>
                <a:lnTo>
                  <a:pt x="7286183" y="516818"/>
                </a:lnTo>
                <a:lnTo>
                  <a:pt x="7324222" y="500725"/>
                </a:lnTo>
                <a:lnTo>
                  <a:pt x="7358969" y="479145"/>
                </a:lnTo>
                <a:lnTo>
                  <a:pt x="7389876" y="452627"/>
                </a:lnTo>
                <a:lnTo>
                  <a:pt x="7416393" y="421721"/>
                </a:lnTo>
                <a:lnTo>
                  <a:pt x="7437973" y="386974"/>
                </a:lnTo>
                <a:lnTo>
                  <a:pt x="7454066" y="348935"/>
                </a:lnTo>
                <a:lnTo>
                  <a:pt x="7464125" y="308152"/>
                </a:lnTo>
                <a:lnTo>
                  <a:pt x="7467600" y="265175"/>
                </a:lnTo>
                <a:lnTo>
                  <a:pt x="7466719" y="243447"/>
                </a:lnTo>
                <a:lnTo>
                  <a:pt x="7459884" y="201499"/>
                </a:lnTo>
                <a:lnTo>
                  <a:pt x="7446740" y="162020"/>
                </a:lnTo>
                <a:lnTo>
                  <a:pt x="7427835" y="125558"/>
                </a:lnTo>
                <a:lnTo>
                  <a:pt x="7403717" y="92663"/>
                </a:lnTo>
                <a:lnTo>
                  <a:pt x="7374936" y="63882"/>
                </a:lnTo>
                <a:lnTo>
                  <a:pt x="7342041" y="39764"/>
                </a:lnTo>
                <a:lnTo>
                  <a:pt x="7305579" y="20859"/>
                </a:lnTo>
                <a:lnTo>
                  <a:pt x="7266100" y="7715"/>
                </a:lnTo>
                <a:lnTo>
                  <a:pt x="7224152" y="880"/>
                </a:lnTo>
                <a:lnTo>
                  <a:pt x="7202424" y="0"/>
                </a:lnTo>
                <a:close/>
              </a:path>
            </a:pathLst>
          </a:custGeom>
          <a:solidFill>
            <a:srgbClr val="006FBF"/>
          </a:solidFill>
        </p:spPr>
        <p:txBody>
          <a:bodyPr wrap="square" lIns="0" tIns="0" rIns="0" bIns="0" rtlCol="0">
            <a:noAutofit/>
          </a:bodyPr>
          <a:lstStyle/>
          <a:p>
            <a:endParaRPr/>
          </a:p>
        </p:txBody>
      </p:sp>
      <p:sp>
        <p:nvSpPr>
          <p:cNvPr id="21" name="object 21"/>
          <p:cNvSpPr/>
          <p:nvPr/>
        </p:nvSpPr>
        <p:spPr>
          <a:xfrm>
            <a:off x="1780032" y="2999232"/>
            <a:ext cx="7467600" cy="530351"/>
          </a:xfrm>
          <a:prstGeom prst="rect">
            <a:avLst/>
          </a:prstGeom>
          <a:blipFill>
            <a:blip r:embed="rId10" cstate="print"/>
            <a:stretch>
              <a:fillRect/>
            </a:stretch>
          </a:blipFill>
        </p:spPr>
        <p:txBody>
          <a:bodyPr wrap="square" lIns="0" tIns="0" rIns="0" bIns="0" rtlCol="0">
            <a:noAutofit/>
          </a:bodyPr>
          <a:lstStyle/>
          <a:p>
            <a:endParaRPr/>
          </a:p>
        </p:txBody>
      </p:sp>
      <p:sp>
        <p:nvSpPr>
          <p:cNvPr id="22" name="object 22"/>
          <p:cNvSpPr/>
          <p:nvPr/>
        </p:nvSpPr>
        <p:spPr>
          <a:xfrm>
            <a:off x="1752600" y="2971800"/>
            <a:ext cx="7705344" cy="1371600"/>
          </a:xfrm>
          <a:custGeom>
            <a:avLst/>
            <a:gdLst/>
            <a:ahLst/>
            <a:cxnLst/>
            <a:rect l="l" t="t" r="r" b="b"/>
            <a:pathLst>
              <a:path w="7467600" h="530351">
                <a:moveTo>
                  <a:pt x="7202424" y="0"/>
                </a:moveTo>
                <a:lnTo>
                  <a:pt x="265175" y="0"/>
                </a:lnTo>
                <a:lnTo>
                  <a:pt x="243447" y="880"/>
                </a:lnTo>
                <a:lnTo>
                  <a:pt x="201499" y="7715"/>
                </a:lnTo>
                <a:lnTo>
                  <a:pt x="162020" y="20859"/>
                </a:lnTo>
                <a:lnTo>
                  <a:pt x="125558" y="39764"/>
                </a:lnTo>
                <a:lnTo>
                  <a:pt x="92663" y="63882"/>
                </a:lnTo>
                <a:lnTo>
                  <a:pt x="63882" y="92663"/>
                </a:lnTo>
                <a:lnTo>
                  <a:pt x="39764" y="125558"/>
                </a:lnTo>
                <a:lnTo>
                  <a:pt x="20859" y="162020"/>
                </a:lnTo>
                <a:lnTo>
                  <a:pt x="7715" y="201499"/>
                </a:lnTo>
                <a:lnTo>
                  <a:pt x="880" y="243447"/>
                </a:lnTo>
                <a:lnTo>
                  <a:pt x="0" y="265175"/>
                </a:lnTo>
                <a:lnTo>
                  <a:pt x="880" y="286904"/>
                </a:lnTo>
                <a:lnTo>
                  <a:pt x="7715" y="328852"/>
                </a:lnTo>
                <a:lnTo>
                  <a:pt x="20859" y="368331"/>
                </a:lnTo>
                <a:lnTo>
                  <a:pt x="39764" y="404793"/>
                </a:lnTo>
                <a:lnTo>
                  <a:pt x="63882" y="437688"/>
                </a:lnTo>
                <a:lnTo>
                  <a:pt x="92663" y="466469"/>
                </a:lnTo>
                <a:lnTo>
                  <a:pt x="125558" y="490587"/>
                </a:lnTo>
                <a:lnTo>
                  <a:pt x="162020" y="509492"/>
                </a:lnTo>
                <a:lnTo>
                  <a:pt x="201499" y="522636"/>
                </a:lnTo>
                <a:lnTo>
                  <a:pt x="243447" y="529471"/>
                </a:lnTo>
                <a:lnTo>
                  <a:pt x="265175" y="530351"/>
                </a:lnTo>
                <a:lnTo>
                  <a:pt x="7202424" y="530351"/>
                </a:lnTo>
                <a:lnTo>
                  <a:pt x="7245400" y="526877"/>
                </a:lnTo>
                <a:lnTo>
                  <a:pt x="7286183" y="516818"/>
                </a:lnTo>
                <a:lnTo>
                  <a:pt x="7324222" y="500725"/>
                </a:lnTo>
                <a:lnTo>
                  <a:pt x="7358969" y="479145"/>
                </a:lnTo>
                <a:lnTo>
                  <a:pt x="7389876" y="452627"/>
                </a:lnTo>
                <a:lnTo>
                  <a:pt x="7416393" y="421721"/>
                </a:lnTo>
                <a:lnTo>
                  <a:pt x="7437973" y="386974"/>
                </a:lnTo>
                <a:lnTo>
                  <a:pt x="7454066" y="348935"/>
                </a:lnTo>
                <a:lnTo>
                  <a:pt x="7464125" y="308152"/>
                </a:lnTo>
                <a:lnTo>
                  <a:pt x="7467600" y="265175"/>
                </a:lnTo>
                <a:lnTo>
                  <a:pt x="7466719" y="243447"/>
                </a:lnTo>
                <a:lnTo>
                  <a:pt x="7459884" y="201499"/>
                </a:lnTo>
                <a:lnTo>
                  <a:pt x="7446740" y="162020"/>
                </a:lnTo>
                <a:lnTo>
                  <a:pt x="7427835" y="125558"/>
                </a:lnTo>
                <a:lnTo>
                  <a:pt x="7403717" y="92663"/>
                </a:lnTo>
                <a:lnTo>
                  <a:pt x="7374936" y="63882"/>
                </a:lnTo>
                <a:lnTo>
                  <a:pt x="7342041" y="39764"/>
                </a:lnTo>
                <a:lnTo>
                  <a:pt x="7305579" y="20859"/>
                </a:lnTo>
                <a:lnTo>
                  <a:pt x="7266100" y="7715"/>
                </a:lnTo>
                <a:lnTo>
                  <a:pt x="7224152" y="880"/>
                </a:lnTo>
                <a:lnTo>
                  <a:pt x="7202424" y="0"/>
                </a:lnTo>
                <a:close/>
              </a:path>
            </a:pathLst>
          </a:custGeom>
          <a:solidFill>
            <a:srgbClr val="006FBF"/>
          </a:solidFill>
        </p:spPr>
        <p:txBody>
          <a:bodyPr wrap="square" lIns="0" tIns="0" rIns="0" bIns="0" rtlCol="0">
            <a:noAutofit/>
          </a:bodyPr>
          <a:lstStyle/>
          <a:p>
            <a:endParaRPr/>
          </a:p>
        </p:txBody>
      </p:sp>
      <p:sp>
        <p:nvSpPr>
          <p:cNvPr id="27" name="object 27"/>
          <p:cNvSpPr txBox="1"/>
          <p:nvPr/>
        </p:nvSpPr>
        <p:spPr>
          <a:xfrm>
            <a:off x="1782572" y="1901952"/>
            <a:ext cx="6824980" cy="3423920"/>
          </a:xfrm>
          <a:prstGeom prst="rect">
            <a:avLst/>
          </a:prstGeom>
        </p:spPr>
        <p:txBody>
          <a:bodyPr vert="horz" wrap="square" lIns="0" tIns="0" rIns="0" bIns="0" rtlCol="0">
            <a:noAutofit/>
          </a:bodyPr>
          <a:lstStyle/>
          <a:p>
            <a:pPr marL="603250" indent="-255904" algn="ctr">
              <a:lnSpc>
                <a:spcPct val="100000"/>
              </a:lnSpc>
              <a:buAutoNum type="romanUcPeriod"/>
              <a:tabLst>
                <a:tab pos="603250" algn="l"/>
              </a:tabLst>
            </a:pPr>
            <a:r>
              <a:rPr lang="en-US" sz="2400" b="1" spc="-10" dirty="0" err="1" smtClean="0">
                <a:solidFill>
                  <a:srgbClr val="FFFFFF"/>
                </a:solidFill>
                <a:latin typeface="Arial"/>
                <a:cs typeface="Arial"/>
              </a:rPr>
              <a:t>Văn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bản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quy</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phạm</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pháp</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luật</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hiện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hành</a:t>
            </a:r>
            <a:endParaRPr sz="2400" dirty="0" smtClean="0">
              <a:latin typeface="Arial"/>
              <a:cs typeface="Arial"/>
            </a:endParaRPr>
          </a:p>
          <a:p>
            <a:pPr>
              <a:lnSpc>
                <a:spcPts val="1000"/>
              </a:lnSpc>
              <a:buAutoNum type="romanUcPeriod"/>
            </a:pPr>
            <a:endParaRPr sz="1000" dirty="0" smtClean="0"/>
          </a:p>
          <a:p>
            <a:pPr>
              <a:lnSpc>
                <a:spcPts val="1000"/>
              </a:lnSpc>
              <a:buAutoNum type="romanUcPeriod"/>
            </a:pPr>
            <a:endParaRPr sz="1000" dirty="0" smtClean="0"/>
          </a:p>
          <a:p>
            <a:pPr>
              <a:lnSpc>
                <a:spcPts val="1000"/>
              </a:lnSpc>
              <a:buAutoNum type="romanUcPeriod"/>
            </a:pPr>
            <a:endParaRPr sz="1000" dirty="0" smtClean="0"/>
          </a:p>
          <a:p>
            <a:pPr>
              <a:lnSpc>
                <a:spcPts val="1000"/>
              </a:lnSpc>
              <a:buAutoNum type="romanUcPeriod"/>
            </a:pPr>
            <a:endParaRPr sz="1000" dirty="0" smtClean="0"/>
          </a:p>
          <a:p>
            <a:pPr>
              <a:lnSpc>
                <a:spcPts val="1000"/>
              </a:lnSpc>
              <a:buAutoNum type="romanUcPeriod"/>
            </a:pPr>
            <a:endParaRPr sz="1000" dirty="0" smtClean="0"/>
          </a:p>
          <a:p>
            <a:pPr>
              <a:lnSpc>
                <a:spcPts val="1100"/>
              </a:lnSpc>
              <a:spcBef>
                <a:spcPts val="19"/>
              </a:spcBef>
              <a:buAutoNum type="romanUcPeriod"/>
            </a:pPr>
            <a:endParaRPr sz="1100" dirty="0" smtClean="0"/>
          </a:p>
          <a:p>
            <a:pPr marL="579120" algn="just">
              <a:lnSpc>
                <a:spcPct val="100000"/>
              </a:lnSpc>
              <a:tabLst>
                <a:tab pos="917575" algn="l"/>
              </a:tabLst>
            </a:pPr>
            <a:r>
              <a:rPr lang="en-US" sz="2400" b="1" spc="-10" dirty="0" smtClean="0">
                <a:solidFill>
                  <a:srgbClr val="FFFFFF"/>
                </a:solidFill>
                <a:latin typeface="Arial"/>
                <a:cs typeface="Arial"/>
              </a:rPr>
              <a:t>II. </a:t>
            </a:r>
            <a:r>
              <a:rPr lang="en-US" sz="2400" b="1" spc="-10" dirty="0" err="1" smtClean="0">
                <a:solidFill>
                  <a:srgbClr val="FFFFFF"/>
                </a:solidFill>
                <a:latin typeface="Arial"/>
                <a:cs typeface="Arial"/>
              </a:rPr>
              <a:t>Kế</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hoạch</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hoàn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thiện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hệ</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thống</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văn</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bản</a:t>
            </a:r>
            <a:r>
              <a:rPr lang="en-US" sz="2400" b="1" spc="-10" dirty="0" smtClean="0">
                <a:solidFill>
                  <a:srgbClr val="FFFFFF"/>
                </a:solidFill>
                <a:latin typeface="Arial"/>
                <a:cs typeface="Arial"/>
              </a:rPr>
              <a:t> QPPL </a:t>
            </a:r>
            <a:r>
              <a:rPr lang="en-US" sz="2400" b="1" spc="-10" dirty="0" err="1" smtClean="0">
                <a:solidFill>
                  <a:srgbClr val="FFFFFF"/>
                </a:solidFill>
                <a:latin typeface="Arial"/>
                <a:cs typeface="Arial"/>
              </a:rPr>
              <a:t>trong</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lĩnh</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vực</a:t>
            </a:r>
            <a:r>
              <a:rPr lang="en-US" sz="2400" b="1" spc="-10" dirty="0" smtClean="0">
                <a:solidFill>
                  <a:srgbClr val="FFFFFF"/>
                </a:solidFill>
                <a:latin typeface="Arial"/>
                <a:cs typeface="Arial"/>
              </a:rPr>
              <a:t> NLNT </a:t>
            </a:r>
            <a:r>
              <a:rPr lang="en-US" sz="2400" b="1" spc="-10" dirty="0" err="1" smtClean="0">
                <a:solidFill>
                  <a:srgbClr val="FFFFFF"/>
                </a:solidFill>
                <a:latin typeface="Arial"/>
                <a:cs typeface="Arial"/>
              </a:rPr>
              <a:t>giai</a:t>
            </a:r>
            <a:r>
              <a:rPr lang="en-US" sz="2400" b="1" spc="-10" dirty="0" smtClean="0">
                <a:solidFill>
                  <a:srgbClr val="FFFFFF"/>
                </a:solidFill>
                <a:latin typeface="Arial"/>
                <a:cs typeface="Arial"/>
              </a:rPr>
              <a:t> </a:t>
            </a:r>
            <a:r>
              <a:rPr lang="en-US" sz="2400" b="1" spc="-10" dirty="0" err="1" smtClean="0">
                <a:solidFill>
                  <a:srgbClr val="FFFFFF"/>
                </a:solidFill>
                <a:latin typeface="Arial"/>
                <a:cs typeface="Arial"/>
              </a:rPr>
              <a:t>đoạn</a:t>
            </a:r>
            <a:r>
              <a:rPr lang="en-US" sz="2400" b="1" spc="-10" dirty="0" smtClean="0">
                <a:solidFill>
                  <a:srgbClr val="FFFFFF"/>
                </a:solidFill>
                <a:latin typeface="Arial"/>
                <a:cs typeface="Arial"/>
              </a:rPr>
              <a:t> 2018 - 2020</a:t>
            </a:r>
            <a:endParaRPr sz="2400" dirty="0" smtClean="0">
              <a:latin typeface="Arial"/>
              <a:cs typeface="Arial"/>
            </a:endParaRPr>
          </a:p>
          <a:p>
            <a:pPr>
              <a:lnSpc>
                <a:spcPts val="1000"/>
              </a:lnSpc>
              <a:buAutoNum type="romanUcPeriod"/>
            </a:pPr>
            <a:endParaRPr sz="1000" dirty="0"/>
          </a:p>
          <a:p>
            <a:pPr>
              <a:lnSpc>
                <a:spcPts val="1000"/>
              </a:lnSpc>
              <a:buAutoNum type="romanUcPeriod"/>
            </a:pPr>
            <a:endParaRPr sz="1000" dirty="0"/>
          </a:p>
          <a:p>
            <a:pPr>
              <a:lnSpc>
                <a:spcPts val="1000"/>
              </a:lnSpc>
              <a:buAutoNum type="romanUcPeriod"/>
            </a:pPr>
            <a:endParaRPr sz="1000" dirty="0"/>
          </a:p>
          <a:p>
            <a:pPr>
              <a:lnSpc>
                <a:spcPts val="1300"/>
              </a:lnSpc>
              <a:spcBef>
                <a:spcPts val="19"/>
              </a:spcBef>
              <a:buAutoNum type="romanUcPeriod"/>
            </a:pPr>
            <a:endParaRPr sz="1300" dirty="0"/>
          </a:p>
          <a:p>
            <a:pPr>
              <a:lnSpc>
                <a:spcPts val="900"/>
              </a:lnSpc>
              <a:spcBef>
                <a:spcPts val="19"/>
              </a:spcBef>
              <a:buAutoNum type="romanUcPeriod"/>
            </a:pPr>
            <a:endParaRPr sz="900" dirty="0"/>
          </a:p>
          <a:p>
            <a:pPr>
              <a:lnSpc>
                <a:spcPts val="1000"/>
              </a:lnSpc>
              <a:buAutoNum type="romanUcPeriod"/>
            </a:pPr>
            <a:endParaRPr sz="1000" dirty="0"/>
          </a:p>
          <a:p>
            <a:pPr>
              <a:lnSpc>
                <a:spcPts val="1000"/>
              </a:lnSpc>
              <a:buAutoNum type="romanUcPeriod"/>
            </a:pPr>
            <a:endParaRPr sz="1000" dirty="0"/>
          </a:p>
          <a:p>
            <a:pPr>
              <a:lnSpc>
                <a:spcPts val="1000"/>
              </a:lnSpc>
              <a:buAutoNum type="romanUcPeriod"/>
            </a:pPr>
            <a:endParaRPr sz="1000" dirty="0"/>
          </a:p>
          <a:p>
            <a:pPr>
              <a:lnSpc>
                <a:spcPts val="1000"/>
              </a:lnSpc>
              <a:buAutoNum type="romanUcPeriod"/>
            </a:pPr>
            <a:endParaRPr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tổng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endParaRPr lang="en-US" altLang="en-US" sz="2400" b="1" kern="0" dirty="0" smtClean="0">
              <a:solidFill>
                <a:srgbClr val="FFFF00"/>
              </a:solidFill>
              <a:latin typeface="Times New Roman" pitchFamily="18" charset="0"/>
              <a:cs typeface="Times New Roman" pitchFamily="18" charset="0"/>
            </a:endParaRPr>
          </a:p>
          <a:p>
            <a:pPr lvl="0" eaLnBrk="0" fontAlgn="base" hangingPunct="0">
              <a:spcBef>
                <a:spcPct val="20000"/>
              </a:spcBef>
              <a:spcAft>
                <a:spcPct val="0"/>
              </a:spcAft>
            </a:pPr>
            <a:r>
              <a:rPr lang="en-US" altLang="en-US" sz="2400" b="1" kern="0" dirty="0" err="1">
                <a:solidFill>
                  <a:srgbClr val="F79646"/>
                </a:solidFill>
                <a:latin typeface="Times New Roman" pitchFamily="18" charset="0"/>
                <a:cs typeface="Times New Roman" pitchFamily="18" charset="0"/>
              </a:rPr>
              <a:t>Trong</a:t>
            </a:r>
            <a:r>
              <a:rPr lang="en-US" altLang="en-US" sz="2400" b="1" kern="0" dirty="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Nông</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nghiệp</a:t>
            </a:r>
            <a:endParaRPr lang="vi-VN" altLang="en-US" sz="2400" b="1" kern="0" dirty="0">
              <a:solidFill>
                <a:srgbClr val="F7964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Đến</a:t>
            </a:r>
            <a:r>
              <a:rPr lang="en-US" altLang="en-US" sz="2400" kern="0" dirty="0" smtClean="0">
                <a:solidFill>
                  <a:srgbClr val="FFFFFF"/>
                </a:solidFill>
                <a:latin typeface="Times New Roman" pitchFamily="18" charset="0"/>
                <a:cs typeface="Times New Roman" pitchFamily="18" charset="0"/>
              </a:rPr>
              <a:t> 2020, </a:t>
            </a:r>
            <a:r>
              <a:rPr lang="en-US" altLang="en-US" sz="2400" kern="0" dirty="0" err="1" smtClean="0">
                <a:solidFill>
                  <a:srgbClr val="FFFFFF"/>
                </a:solidFill>
                <a:latin typeface="Times New Roman" pitchFamily="18" charset="0"/>
                <a:cs typeface="Times New Roman" pitchFamily="18" charset="0"/>
              </a:rPr>
              <a:t>có</a:t>
            </a:r>
            <a:r>
              <a:rPr lang="en-US" altLang="en-US" sz="2400" kern="0" dirty="0" smtClean="0">
                <a:solidFill>
                  <a:srgbClr val="FFFFFF"/>
                </a:solidFill>
                <a:latin typeface="Times New Roman" pitchFamily="18" charset="0"/>
                <a:cs typeface="Times New Roman" pitchFamily="18" charset="0"/>
              </a:rPr>
              <a:t> 05 </a:t>
            </a:r>
            <a:r>
              <a:rPr lang="en-US" altLang="en-US" sz="2400" kern="0" dirty="0" err="1" smtClean="0">
                <a:solidFill>
                  <a:srgbClr val="FFFFFF"/>
                </a:solidFill>
                <a:latin typeface="Times New Roman" pitchFamily="18" charset="0"/>
                <a:cs typeface="Times New Roman" pitchFamily="18" charset="0"/>
              </a:rPr>
              <a:t>trung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tâm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nghiệp</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hạt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nhân</a:t>
            </a:r>
            <a:r>
              <a:rPr lang="vi-VN" altLang="en-US" sz="2400" kern="0" dirty="0" smtClean="0">
                <a:solidFill>
                  <a:srgbClr val="FFFFFF"/>
                </a:solidFill>
                <a:latin typeface="Times New Roman" pitchFamily="18" charset="0"/>
                <a:cs typeface="Times New Roman" pitchFamily="18" charset="0"/>
              </a:rPr>
              <a: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Đẩy</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mạnh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ứng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dụng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ứng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dụng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kỹ</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thuật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hạt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nhân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nghiên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cứu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kỹ</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thuật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canh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thổ</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nhưỡng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cây</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trồng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nuôi</a:t>
            </a:r>
            <a:r>
              <a:rPr lang="en-US" altLang="en-US" sz="2400" kern="0" dirty="0" smtClean="0">
                <a:solidFill>
                  <a:srgbClr val="FFFFFF"/>
                </a:solidFill>
                <a:latin typeface="Times New Roman" pitchFamily="18" charset="0"/>
                <a:cs typeface="Times New Roman" pitchFamily="18" charset="0"/>
              </a:rPr>
              <a:t>, ô </a:t>
            </a:r>
            <a:r>
              <a:rPr lang="en-US" altLang="en-US" sz="2400" kern="0" dirty="0" err="1" smtClean="0">
                <a:solidFill>
                  <a:srgbClr val="FFFFFF"/>
                </a:solidFill>
                <a:latin typeface="Times New Roman" pitchFamily="18" charset="0"/>
                <a:cs typeface="Times New Roman" pitchFamily="18" charset="0"/>
              </a:rPr>
              <a:t>nhiễm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đất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canh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tác</a:t>
            </a:r>
            <a:r>
              <a:rPr lang="en-US" altLang="en-US" sz="2400" kern="0" dirty="0" smtClean="0">
                <a:solidFill>
                  <a:srgbClr val="FFFFFF"/>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Đến</a:t>
            </a:r>
            <a:r>
              <a:rPr lang="en-US" altLang="en-US" sz="2400" kern="0" dirty="0" smtClean="0">
                <a:solidFill>
                  <a:srgbClr val="FFFFFF"/>
                </a:solidFill>
                <a:latin typeface="Times New Roman" pitchFamily="18" charset="0"/>
                <a:cs typeface="Times New Roman" pitchFamily="18" charset="0"/>
              </a:rPr>
              <a:t> 2020, </a:t>
            </a:r>
            <a:r>
              <a:rPr lang="en-US" altLang="en-US" sz="2400" kern="0" dirty="0" err="1" smtClean="0">
                <a:solidFill>
                  <a:srgbClr val="FFFFFF"/>
                </a:solidFill>
                <a:latin typeface="Times New Roman" pitchFamily="18" charset="0"/>
                <a:cs typeface="Times New Roman" pitchFamily="18" charset="0"/>
              </a:rPr>
              <a:t>xây</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dựng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được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nhất</a:t>
            </a:r>
            <a:r>
              <a:rPr lang="en-US" altLang="en-US" sz="2400" kern="0" dirty="0" smtClean="0">
                <a:solidFill>
                  <a:srgbClr val="FFFFFF"/>
                </a:solidFill>
                <a:latin typeface="Times New Roman" pitchFamily="18" charset="0"/>
                <a:cs typeface="Times New Roman" pitchFamily="18" charset="0"/>
              </a:rPr>
              <a:t> 01 </a:t>
            </a:r>
            <a:r>
              <a:rPr lang="en-US" altLang="en-US" sz="2400" kern="0" dirty="0" err="1" smtClean="0">
                <a:solidFill>
                  <a:srgbClr val="FFFFFF"/>
                </a:solidFill>
                <a:latin typeface="Times New Roman" pitchFamily="18" charset="0"/>
                <a:cs typeface="Times New Roman" pitchFamily="18" charset="0"/>
              </a:rPr>
              <a:t>cơ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sở</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chiếu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tiệt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sinh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trùng</a:t>
            </a:r>
            <a:r>
              <a:rPr lang="en-US" altLang="en-US" sz="2400" kern="0" dirty="0" smtClean="0">
                <a:solidFill>
                  <a:srgbClr val="FFFFFF"/>
                </a:solidFill>
                <a:latin typeface="Times New Roman" pitchFamily="18" charset="0"/>
                <a:cs typeface="Times New Roman" pitchFamily="18" charset="0"/>
              </a:rPr>
              <a:t>.   </a:t>
            </a:r>
            <a:endParaRPr lang="vi-VN"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400192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tổng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thể</a:t>
            </a:r>
            <a:endParaRPr lang="en-US" altLang="en-US" sz="2400" b="1" kern="0" dirty="0" smtClean="0">
              <a:solidFill>
                <a:srgbClr val="FFFF00"/>
              </a:solidFill>
              <a:latin typeface="Times New Roman" pitchFamily="18" charset="0"/>
              <a:cs typeface="Times New Roman" pitchFamily="18" charset="0"/>
            </a:endParaRPr>
          </a:p>
          <a:p>
            <a:pPr lvl="0" eaLnBrk="0" fontAlgn="base" hangingPunct="0">
              <a:spcBef>
                <a:spcPct val="20000"/>
              </a:spcBef>
              <a:spcAft>
                <a:spcPct val="0"/>
              </a:spcAft>
            </a:pPr>
            <a:r>
              <a:rPr lang="en-US" altLang="en-US" sz="2400" b="1" kern="0" dirty="0" err="1">
                <a:solidFill>
                  <a:srgbClr val="F79646"/>
                </a:solidFill>
                <a:latin typeface="Times New Roman" pitchFamily="18" charset="0"/>
                <a:cs typeface="Times New Roman" pitchFamily="18" charset="0"/>
              </a:rPr>
              <a:t>Trong</a:t>
            </a:r>
            <a:r>
              <a:rPr lang="en-US" altLang="en-US" sz="2400" b="1" kern="0" dirty="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công</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nghiệp</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và</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các</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ngành</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kinh</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tế</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kỹ</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thuật</a:t>
            </a:r>
            <a:r>
              <a:rPr lang="en-US" altLang="en-US" sz="2400" b="1" kern="0" dirty="0" smtClean="0">
                <a:solidFill>
                  <a:srgbClr val="F79646"/>
                </a:solidFill>
                <a:latin typeface="Times New Roman" pitchFamily="18" charset="0"/>
                <a:cs typeface="Times New Roman" pitchFamily="18" charset="0"/>
              </a:rPr>
              <a:t> </a:t>
            </a:r>
            <a:r>
              <a:rPr lang="en-US" altLang="en-US" sz="2400" b="1" kern="0" dirty="0" err="1" smtClean="0">
                <a:solidFill>
                  <a:srgbClr val="F79646"/>
                </a:solidFill>
                <a:latin typeface="Times New Roman" pitchFamily="18" charset="0"/>
                <a:cs typeface="Times New Roman" pitchFamily="18" charset="0"/>
              </a:rPr>
              <a:t>khác</a:t>
            </a:r>
            <a:endParaRPr lang="vi-VN" altLang="en-US" sz="2400" b="1" kern="0" dirty="0">
              <a:solidFill>
                <a:srgbClr val="F79646"/>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Tiếp</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chuyển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giao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ứng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dụng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nghệ</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bức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tiên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tiến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các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ngành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nghiệp</a:t>
            </a:r>
            <a:r>
              <a:rPr lang="en-US" altLang="en-US" sz="2400" kern="0" dirty="0" smtClean="0">
                <a:solidFill>
                  <a:srgbClr val="FFFFFF"/>
                </a:solidFill>
                <a:latin typeface="Times New Roman" pitchFamily="18" charset="0"/>
                <a:cs typeface="Times New Roman" pitchFamily="18" charset="0"/>
              </a:rPr>
              <a:t>: NDT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kiểm</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tra</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trình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máy</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điện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hạt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nhân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công</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nghệ</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xử</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lý</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bức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trong</a:t>
            </a:r>
            <a:r>
              <a:rPr lang="en-US" altLang="en-US" sz="2400" kern="0" dirty="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lĩnh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vực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vật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liệu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hóa</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chất</a:t>
            </a:r>
            <a:endParaRPr lang="en-US" altLang="en-US" sz="24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kế</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chế</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tạo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ghi</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đo</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bức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điều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khiển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hạt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nhân</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thiết</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bị</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bức</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xạ</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có</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nhu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cầu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và</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hiệu</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quả</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kinh</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tế</a:t>
            </a:r>
            <a:r>
              <a:rPr lang="en-US" altLang="en-US" sz="2400" kern="0" dirty="0" smtClean="0">
                <a:solidFill>
                  <a:srgbClr val="FFFFFF"/>
                </a:solidFill>
                <a:latin typeface="Times New Roman" pitchFamily="18" charset="0"/>
                <a:cs typeface="Times New Roman" pitchFamily="18" charset="0"/>
              </a:rPr>
              <a:t> </a:t>
            </a:r>
            <a:r>
              <a:rPr lang="en-US" altLang="en-US" sz="2400" kern="0" dirty="0" err="1" smtClean="0">
                <a:solidFill>
                  <a:srgbClr val="FFFFFF"/>
                </a:solidFill>
                <a:latin typeface="Times New Roman" pitchFamily="18" charset="0"/>
                <a:cs typeface="Times New Roman" pitchFamily="18" charset="0"/>
              </a:rPr>
              <a:t>cao</a:t>
            </a:r>
            <a:endParaRPr lang="en-US" altLang="en-US" sz="2400" kern="0" dirty="0" smtClean="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313979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smtClean="0">
                <a:solidFill>
                  <a:srgbClr val="FFFFFF"/>
                </a:solidFill>
                <a:latin typeface="Times New Roman" pitchFamily="18" charset="0"/>
                <a:cs typeface="Times New Roman" pitchFamily="18" charset="0"/>
              </a:rPr>
              <a:t>Quy hoạch chi tiết phát triển, ứng dụng bức xạ trong nông nghiệp đến năm 2020 </a:t>
            </a:r>
            <a:r>
              <a:rPr lang="it-IT" altLang="en-US" sz="2400" kern="0" dirty="0">
                <a:solidFill>
                  <a:srgbClr val="FFFFFF"/>
                </a:solidFill>
                <a:latin typeface="Times New Roman" pitchFamily="18" charset="0"/>
                <a:cs typeface="Times New Roman" pitchFamily="18" charset="0"/>
              </a:rPr>
              <a:t>ban hành kèm theo Quyết định số </a:t>
            </a:r>
            <a:r>
              <a:rPr lang="it-IT" altLang="en-US" sz="2400" kern="0" dirty="0" smtClean="0">
                <a:solidFill>
                  <a:srgbClr val="FFFFFF"/>
                </a:solidFill>
                <a:latin typeface="Times New Roman" pitchFamily="18" charset="0"/>
                <a:cs typeface="Times New Roman" pitchFamily="18" charset="0"/>
              </a:rPr>
              <a:t>775/QĐ-TTg </a:t>
            </a:r>
            <a:r>
              <a:rPr lang="it-IT" altLang="en-US" sz="2400" kern="0" dirty="0">
                <a:solidFill>
                  <a:srgbClr val="FFFFFF"/>
                </a:solidFill>
                <a:latin typeface="Times New Roman" pitchFamily="18" charset="0"/>
                <a:cs typeface="Times New Roman" pitchFamily="18" charset="0"/>
              </a:rPr>
              <a:t>của Thủ tướng Chính phủ ngày  </a:t>
            </a:r>
            <a:r>
              <a:rPr lang="en-US" altLang="en-US" sz="2400" kern="0" dirty="0" smtClean="0">
                <a:solidFill>
                  <a:srgbClr val="FFFFFF"/>
                </a:solidFill>
                <a:latin typeface="Times New Roman" pitchFamily="18" charset="0"/>
                <a:cs typeface="Times New Roman" pitchFamily="18" charset="0"/>
              </a:rPr>
              <a:t>02</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tháng </a:t>
            </a:r>
            <a:r>
              <a:rPr lang="en-US" altLang="en-US" sz="2400" kern="0" dirty="0" smtClean="0">
                <a:solidFill>
                  <a:srgbClr val="FFFFFF"/>
                </a:solidFill>
                <a:latin typeface="Times New Roman" pitchFamily="18" charset="0"/>
                <a:cs typeface="Times New Roman" pitchFamily="18" charset="0"/>
              </a:rPr>
              <a:t>6</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năm </a:t>
            </a:r>
            <a:r>
              <a:rPr lang="vi-VN" altLang="en-US" sz="2400" kern="0" dirty="0" smtClean="0">
                <a:solidFill>
                  <a:srgbClr val="FFFFFF"/>
                </a:solidFill>
                <a:latin typeface="Times New Roman" pitchFamily="18" charset="0"/>
                <a:cs typeface="Times New Roman" pitchFamily="18" charset="0"/>
              </a:rPr>
              <a:t>20</a:t>
            </a:r>
            <a:r>
              <a:rPr lang="en-US" altLang="en-US" sz="2400" kern="0" dirty="0" smtClean="0">
                <a:solidFill>
                  <a:srgbClr val="FFFFFF"/>
                </a:solidFill>
                <a:latin typeface="Times New Roman" pitchFamily="18" charset="0"/>
                <a:cs typeface="Times New Roman" pitchFamily="18" charset="0"/>
              </a:rPr>
              <a:t>10. </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719467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Nông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nghiệp</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phương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pháp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đột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biến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lĩnh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chọn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giống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vi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bức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để</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sự</a:t>
            </a:r>
            <a:r>
              <a:rPr lang="en-US" altLang="en-US" sz="2200" kern="0" dirty="0" smtClean="0">
                <a:solidFill>
                  <a:srgbClr val="FFFFFF"/>
                </a:solidFill>
                <a:latin typeface="Times New Roman" pitchFamily="18" charset="0"/>
                <a:cs typeface="Times New Roman" pitchFamily="18" charset="0"/>
              </a:rPr>
              <a:t> di </a:t>
            </a:r>
            <a:r>
              <a:rPr lang="en-US" altLang="en-US" sz="2200" kern="0" dirty="0" err="1" smtClean="0">
                <a:solidFill>
                  <a:srgbClr val="FFFFFF"/>
                </a:solidFill>
                <a:latin typeface="Times New Roman" pitchFamily="18" charset="0"/>
                <a:cs typeface="Times New Roman" pitchFamily="18" charset="0"/>
              </a:rPr>
              <a:t>chuyển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của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tồn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dư</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thuốc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bảo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vệ</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phẩm</a:t>
            </a: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Sử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lý</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dưỡng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xói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mòn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đ</a:t>
            </a:r>
            <a:r>
              <a:rPr lang="en-US" altLang="en-US" sz="2200" kern="0" dirty="0" err="1" smtClean="0">
                <a:solidFill>
                  <a:srgbClr val="FFFFFF"/>
                </a:solidFill>
                <a:latin typeface="Times New Roman" pitchFamily="18" charset="0"/>
                <a:cs typeface="Times New Roman" pitchFamily="18" charset="0"/>
              </a:rPr>
              <a:t>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liệu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học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cải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đất</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Sử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kỹ</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bức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để</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chủng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vắc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xin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bệnh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diệt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ấu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ký</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bức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để</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đánh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tồn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dư</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kim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loại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năng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nuôi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thủy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đánh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giá</a:t>
            </a:r>
            <a:r>
              <a:rPr lang="en-US" altLang="en-US" sz="2200" kern="0" dirty="0" smtClean="0">
                <a:solidFill>
                  <a:srgbClr val="FFFFFF"/>
                </a:solidFill>
                <a:latin typeface="Times New Roman" pitchFamily="18" charset="0"/>
                <a:cs typeface="Times New Roman" pitchFamily="18" charset="0"/>
              </a:rPr>
              <a:t> ô </a:t>
            </a:r>
            <a:r>
              <a:rPr lang="en-US" altLang="en-US" sz="2200" kern="0" dirty="0" err="1" smtClean="0">
                <a:solidFill>
                  <a:srgbClr val="FFFFFF"/>
                </a:solidFill>
                <a:latin typeface="Times New Roman" pitchFamily="18" charset="0"/>
                <a:cs typeface="Times New Roman" pitchFamily="18" charset="0"/>
              </a:rPr>
              <a:t>nhiễm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môi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trường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nuôi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thủy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tập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bức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bảo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chế</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biến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phẩm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780940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Nông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nghiệp</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Đến</a:t>
            </a:r>
            <a:r>
              <a:rPr lang="en-US" altLang="en-US" sz="2200" kern="0" dirty="0" smtClean="0">
                <a:solidFill>
                  <a:srgbClr val="FFFFFF"/>
                </a:solidFill>
                <a:latin typeface="Times New Roman" pitchFamily="18" charset="0"/>
                <a:cs typeface="Times New Roman" pitchFamily="18" charset="0"/>
              </a:rPr>
              <a:t> 2020, </a:t>
            </a:r>
            <a:r>
              <a:rPr lang="en-US" altLang="en-US" sz="2200" kern="0" dirty="0" err="1" smtClean="0">
                <a:solidFill>
                  <a:srgbClr val="FFFFFF"/>
                </a:solidFill>
                <a:latin typeface="Times New Roman" pitchFamily="18" charset="0"/>
                <a:cs typeface="Times New Roman" pitchFamily="18" charset="0"/>
              </a:rPr>
              <a:t>nâng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cấp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hai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đã</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có</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thành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kỹ</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hạt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nhân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chọn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giống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vi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Di </a:t>
            </a:r>
            <a:r>
              <a:rPr lang="en-US" altLang="en-US" sz="2200" kern="0" dirty="0" err="1" smtClean="0">
                <a:solidFill>
                  <a:srgbClr val="FFFFFF"/>
                </a:solidFill>
                <a:latin typeface="Times New Roman" pitchFamily="18" charset="0"/>
                <a:cs typeface="Times New Roman" pitchFamily="18" charset="0"/>
              </a:rPr>
              <a:t>truyền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Năng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lượng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nguyên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Việt</a:t>
            </a:r>
            <a:r>
              <a:rPr lang="en-US" altLang="en-US" sz="2200" kern="0" dirty="0" smtClean="0">
                <a:solidFill>
                  <a:srgbClr val="FFFFFF"/>
                </a:solidFill>
                <a:latin typeface="Times New Roman" pitchFamily="18" charset="0"/>
                <a:cs typeface="Times New Roman" pitchFamily="18" charset="0"/>
              </a:rPr>
              <a:t> Nam </a:t>
            </a:r>
            <a:r>
              <a:rPr lang="en-US" altLang="en-US" sz="2200" kern="0" dirty="0" err="1" smtClean="0">
                <a:solidFill>
                  <a:srgbClr val="FFFFFF"/>
                </a:solidFill>
                <a:latin typeface="Times New Roman" pitchFamily="18" charset="0"/>
                <a:cs typeface="Times New Roman" pitchFamily="18" charset="0"/>
              </a:rPr>
              <a:t>đủ</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năng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giải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quyết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vấn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đề</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của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02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kỹ</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tiệt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(SIT)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Bảo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vệ</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Lúa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Cửu</a:t>
            </a:r>
            <a:r>
              <a:rPr lang="en-US" altLang="en-US" sz="2200" kern="0" dirty="0" smtClean="0">
                <a:solidFill>
                  <a:srgbClr val="FFFFFF"/>
                </a:solidFill>
                <a:latin typeface="Times New Roman" pitchFamily="18" charset="0"/>
                <a:cs typeface="Times New Roman" pitchFamily="18" charset="0"/>
              </a:rPr>
              <a:t> Long.</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02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phân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tích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lĩnh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thổ</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nhưỡng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Thổ</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nhưỡng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KHKT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miền</a:t>
            </a:r>
            <a:r>
              <a:rPr lang="en-US" altLang="en-US" sz="2200" kern="0" dirty="0" smtClean="0">
                <a:solidFill>
                  <a:srgbClr val="FFFFFF"/>
                </a:solidFill>
                <a:latin typeface="Times New Roman" pitchFamily="18" charset="0"/>
                <a:cs typeface="Times New Roman" pitchFamily="18" charset="0"/>
              </a:rPr>
              <a:t> Nam.</a:t>
            </a:r>
          </a:p>
          <a:p>
            <a:pPr marL="342900" indent="-342900" eaLnBrk="0" fontAlgn="base" hangingPunct="0">
              <a:spcBef>
                <a:spcPct val="20000"/>
              </a:spcBef>
              <a:spcAft>
                <a:spcPct val="0"/>
              </a:spcAft>
              <a:buFontTx/>
              <a:buChar char="•"/>
            </a:pPr>
            <a:r>
              <a:rPr lang="en-US" altLang="en-US" sz="2200" kern="0" dirty="0" smtClean="0">
                <a:solidFill>
                  <a:srgbClr val="FFFFFF"/>
                </a:solidFill>
                <a:latin typeface="Times New Roman" pitchFamily="18" charset="0"/>
                <a:cs typeface="Times New Roman" pitchFamily="18" charset="0"/>
              </a:rPr>
              <a:t> </a:t>
            </a:r>
            <a:r>
              <a:rPr lang="vi-VN" altLang="en-US" sz="2200" kern="0" dirty="0">
                <a:solidFill>
                  <a:srgbClr val="FFFFFF"/>
                </a:solidFill>
                <a:latin typeface="Times New Roman" pitchFamily="18" charset="0"/>
                <a:cs typeface="Times New Roman" pitchFamily="18" charset="0"/>
              </a:rPr>
              <a:t>Xây dựng </a:t>
            </a:r>
            <a:r>
              <a:rPr lang="en-US" altLang="en-US" sz="2200" kern="0" dirty="0" smtClean="0">
                <a:solidFill>
                  <a:srgbClr val="FFFFFF"/>
                </a:solidFill>
                <a:latin typeface="Times New Roman" pitchFamily="18" charset="0"/>
                <a:cs typeface="Times New Roman" pitchFamily="18" charset="0"/>
              </a:rPr>
              <a:t>02</a:t>
            </a:r>
            <a:r>
              <a:rPr lang="vi-VN" altLang="en-US" sz="2200" kern="0" dirty="0" smtClean="0">
                <a:solidFill>
                  <a:srgbClr val="FFFFFF"/>
                </a:solidFill>
                <a:latin typeface="Times New Roman" pitchFamily="18" charset="0"/>
                <a:cs typeface="Times New Roman" pitchFamily="18" charset="0"/>
              </a:rPr>
              <a:t> </a:t>
            </a:r>
            <a:r>
              <a:rPr lang="vi-VN" altLang="en-US" sz="2200" kern="0" dirty="0">
                <a:solidFill>
                  <a:srgbClr val="FFFFFF"/>
                </a:solidFill>
                <a:latin typeface="Times New Roman" pitchFamily="18" charset="0"/>
                <a:cs typeface="Times New Roman" pitchFamily="18" charset="0"/>
              </a:rPr>
              <a:t>phòng thí nghiệm phân tích đồng vị phóng xạ trong lĩnh vực </a:t>
            </a:r>
            <a:r>
              <a:rPr lang="en-US" altLang="en-US" sz="2200" kern="0" dirty="0" err="1" smtClean="0">
                <a:solidFill>
                  <a:srgbClr val="FFFFFF"/>
                </a:solidFill>
                <a:latin typeface="Times New Roman" pitchFamily="18" charset="0"/>
                <a:cs typeface="Times New Roman" pitchFamily="18" charset="0"/>
              </a:rPr>
              <a:t>chăn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nuôi</a:t>
            </a:r>
            <a:r>
              <a:rPr lang="vi-VN" altLang="en-US" sz="2200" kern="0" dirty="0" smtClean="0">
                <a:solidFill>
                  <a:srgbClr val="FFFFFF"/>
                </a:solidFill>
                <a:latin typeface="Times New Roman" pitchFamily="18" charset="0"/>
                <a:cs typeface="Times New Roman" pitchFamily="18" charset="0"/>
              </a:rPr>
              <a:t>, th</a:t>
            </a:r>
            <a:r>
              <a:rPr lang="en-US" altLang="en-US" sz="2200" kern="0" dirty="0" smtClean="0">
                <a:solidFill>
                  <a:srgbClr val="FFFFFF"/>
                </a:solidFill>
                <a:latin typeface="Times New Roman" pitchFamily="18" charset="0"/>
                <a:cs typeface="Times New Roman" pitchFamily="18" charset="0"/>
              </a:rPr>
              <a:t>ú y</a:t>
            </a:r>
            <a:r>
              <a:rPr lang="vi-VN" altLang="en-US" sz="2200" kern="0" dirty="0" smtClean="0">
                <a:solidFill>
                  <a:srgbClr val="FFFFFF"/>
                </a:solidFill>
                <a:latin typeface="Times New Roman" pitchFamily="18" charset="0"/>
                <a:cs typeface="Times New Roman" pitchFamily="18" charset="0"/>
              </a:rPr>
              <a:t> </a:t>
            </a:r>
            <a:r>
              <a:rPr lang="vi-VN" altLang="en-US" sz="2200" kern="0" dirty="0">
                <a:solidFill>
                  <a:srgbClr val="FFFFFF"/>
                </a:solidFill>
                <a:latin typeface="Times New Roman" pitchFamily="18" charset="0"/>
                <a:cs typeface="Times New Roman" pitchFamily="18" charset="0"/>
              </a:rPr>
              <a:t>tại Viện </a:t>
            </a:r>
            <a:r>
              <a:rPr lang="vi-VN" altLang="en-US" sz="2200" kern="0" dirty="0" smtClean="0">
                <a:solidFill>
                  <a:srgbClr val="FFFFFF"/>
                </a:solidFill>
                <a:latin typeface="Times New Roman" pitchFamily="18" charset="0"/>
                <a:cs typeface="Times New Roman" pitchFamily="18" charset="0"/>
              </a:rPr>
              <a:t>T</a:t>
            </a:r>
            <a:r>
              <a:rPr lang="en-US" altLang="en-US" sz="2200" kern="0" dirty="0" err="1" smtClean="0">
                <a:solidFill>
                  <a:srgbClr val="FFFFFF"/>
                </a:solidFill>
                <a:latin typeface="Times New Roman" pitchFamily="18" charset="0"/>
                <a:cs typeface="Times New Roman" pitchFamily="18" charset="0"/>
              </a:rPr>
              <a:t>hú</a:t>
            </a:r>
            <a:r>
              <a:rPr lang="en-US" altLang="en-US" sz="2200" kern="0" dirty="0" smtClean="0">
                <a:solidFill>
                  <a:srgbClr val="FFFFFF"/>
                </a:solidFill>
                <a:latin typeface="Times New Roman" pitchFamily="18" charset="0"/>
                <a:cs typeface="Times New Roman" pitchFamily="18" charset="0"/>
              </a:rPr>
              <a:t> y</a:t>
            </a:r>
            <a:r>
              <a:rPr lang="vi-VN" altLang="en-US" sz="2200" kern="0" dirty="0" smtClean="0">
                <a:solidFill>
                  <a:srgbClr val="FFFFFF"/>
                </a:solidFill>
                <a:latin typeface="Times New Roman" pitchFamily="18" charset="0"/>
                <a:cs typeface="Times New Roman" pitchFamily="18" charset="0"/>
              </a:rPr>
              <a:t> </a:t>
            </a:r>
            <a:r>
              <a:rPr lang="vi-VN" altLang="en-US" sz="2200" kern="0" dirty="0">
                <a:solidFill>
                  <a:srgbClr val="FFFFFF"/>
                </a:solidFill>
                <a:latin typeface="Times New Roman" pitchFamily="18" charset="0"/>
                <a:cs typeface="Times New Roman" pitchFamily="18" charset="0"/>
              </a:rPr>
              <a:t>và Viện KHKT Nông nghiệp </a:t>
            </a:r>
            <a:r>
              <a:rPr lang="vi-VN" altLang="en-US" sz="2200" kern="0" dirty="0" smtClean="0">
                <a:solidFill>
                  <a:srgbClr val="FFFFFF"/>
                </a:solidFill>
                <a:latin typeface="Times New Roman" pitchFamily="18" charset="0"/>
                <a:cs typeface="Times New Roman" pitchFamily="18" charset="0"/>
              </a:rPr>
              <a:t>mi</a:t>
            </a:r>
            <a:r>
              <a:rPr lang="en-US" altLang="en-US" sz="2200" kern="0" dirty="0" smtClean="0">
                <a:solidFill>
                  <a:srgbClr val="FFFFFF"/>
                </a:solidFill>
                <a:latin typeface="Times New Roman" pitchFamily="18" charset="0"/>
                <a:cs typeface="Times New Roman" pitchFamily="18" charset="0"/>
              </a:rPr>
              <a:t>ề</a:t>
            </a:r>
            <a:r>
              <a:rPr lang="vi-VN" altLang="en-US" sz="2200" kern="0" dirty="0" smtClean="0">
                <a:solidFill>
                  <a:srgbClr val="FFFFFF"/>
                </a:solidFill>
                <a:latin typeface="Times New Roman" pitchFamily="18" charset="0"/>
                <a:cs typeface="Times New Roman" pitchFamily="18" charset="0"/>
              </a:rPr>
              <a:t>n </a:t>
            </a:r>
            <a:r>
              <a:rPr lang="vi-VN" altLang="en-US" sz="2200" kern="0" dirty="0">
                <a:solidFill>
                  <a:srgbClr val="FFFFFF"/>
                </a:solidFill>
                <a:latin typeface="Times New Roman" pitchFamily="18" charset="0"/>
                <a:cs typeface="Times New Roman" pitchFamily="18" charset="0"/>
              </a:rPr>
              <a:t>Nam </a:t>
            </a:r>
          </a:p>
          <a:p>
            <a:pPr marL="342900" indent="-342900" eaLnBrk="0" fontAlgn="base" hangingPunct="0">
              <a:spcBef>
                <a:spcPct val="20000"/>
              </a:spcBef>
              <a:spcAft>
                <a:spcPct val="0"/>
              </a:spcAft>
              <a:buFontTx/>
              <a:buChar char="•"/>
            </a:pP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257276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Nông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nghiệp</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vi-VN" altLang="en-US" sz="2200" kern="0" dirty="0" smtClean="0">
                <a:solidFill>
                  <a:srgbClr val="FFFFFF"/>
                </a:solidFill>
                <a:latin typeface="Times New Roman" pitchFamily="18" charset="0"/>
                <a:cs typeface="Times New Roman" pitchFamily="18" charset="0"/>
              </a:rPr>
              <a:t>Xây </a:t>
            </a:r>
            <a:r>
              <a:rPr lang="vi-VN" altLang="en-US" sz="2200" kern="0" dirty="0">
                <a:solidFill>
                  <a:srgbClr val="FFFFFF"/>
                </a:solidFill>
                <a:latin typeface="Times New Roman" pitchFamily="18" charset="0"/>
                <a:cs typeface="Times New Roman" pitchFamily="18" charset="0"/>
              </a:rPr>
              <a:t>dựng </a:t>
            </a:r>
            <a:r>
              <a:rPr lang="en-US" altLang="en-US" sz="2200" kern="0" dirty="0" smtClean="0">
                <a:solidFill>
                  <a:srgbClr val="FFFFFF"/>
                </a:solidFill>
                <a:latin typeface="Times New Roman" pitchFamily="18" charset="0"/>
                <a:cs typeface="Times New Roman" pitchFamily="18" charset="0"/>
              </a:rPr>
              <a:t>02</a:t>
            </a:r>
            <a:r>
              <a:rPr lang="vi-VN" altLang="en-US" sz="2200" kern="0" dirty="0" smtClean="0">
                <a:solidFill>
                  <a:srgbClr val="FFFFFF"/>
                </a:solidFill>
                <a:latin typeface="Times New Roman" pitchFamily="18" charset="0"/>
                <a:cs typeface="Times New Roman" pitchFamily="18" charset="0"/>
              </a:rPr>
              <a:t> </a:t>
            </a:r>
            <a:r>
              <a:rPr lang="vi-VN" altLang="en-US" sz="2200" kern="0" dirty="0">
                <a:solidFill>
                  <a:srgbClr val="FFFFFF"/>
                </a:solidFill>
                <a:latin typeface="Times New Roman" pitchFamily="18" charset="0"/>
                <a:cs typeface="Times New Roman" pitchFamily="18" charset="0"/>
              </a:rPr>
              <a:t>phòng thí nghiệm phân tích đồng vị phóng xạ trong lĩnh vực </a:t>
            </a:r>
            <a:r>
              <a:rPr lang="en-US" altLang="en-US" sz="2200" kern="0" dirty="0" err="1" smtClean="0">
                <a:solidFill>
                  <a:srgbClr val="FFFFFF"/>
                </a:solidFill>
                <a:latin typeface="Times New Roman" pitchFamily="18" charset="0"/>
                <a:cs typeface="Times New Roman" pitchFamily="18" charset="0"/>
              </a:rPr>
              <a:t>thủy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vi-VN" altLang="en-US" sz="2200" kern="0" dirty="0" smtClean="0">
                <a:solidFill>
                  <a:srgbClr val="FFFFFF"/>
                </a:solidFill>
                <a:latin typeface="Times New Roman" pitchFamily="18" charset="0"/>
                <a:cs typeface="Times New Roman" pitchFamily="18" charset="0"/>
              </a:rPr>
              <a:t>tại </a:t>
            </a:r>
            <a:r>
              <a:rPr lang="vi-VN" altLang="en-US" sz="2200" kern="0" dirty="0">
                <a:solidFill>
                  <a:srgbClr val="FFFFFF"/>
                </a:solidFill>
                <a:latin typeface="Times New Roman" pitchFamily="18" charset="0"/>
                <a:cs typeface="Times New Roman" pitchFamily="18" charset="0"/>
              </a:rPr>
              <a:t>Viện </a:t>
            </a:r>
            <a:r>
              <a:rPr lang="en-US" altLang="en-US" sz="2200" kern="0" dirty="0" smtClean="0">
                <a:solidFill>
                  <a:srgbClr val="FFFFFF"/>
                </a:solidFill>
                <a:latin typeface="Times New Roman" pitchFamily="18" charset="0"/>
                <a:cs typeface="Times New Roman" pitchFamily="18" charset="0"/>
              </a:rPr>
              <a:t>NC </a:t>
            </a:r>
            <a:r>
              <a:rPr lang="en-US" altLang="en-US" sz="2200" kern="0" dirty="0" err="1" smtClean="0">
                <a:solidFill>
                  <a:srgbClr val="FFFFFF"/>
                </a:solidFill>
                <a:latin typeface="Times New Roman" pitchFamily="18" charset="0"/>
                <a:cs typeface="Times New Roman" pitchFamily="18" charset="0"/>
              </a:rPr>
              <a:t>nuôi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thủy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I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vi-VN" altLang="en-US" sz="2200" kern="0" dirty="0" smtClean="0">
                <a:solidFill>
                  <a:srgbClr val="FFFFFF"/>
                </a:solidFill>
                <a:latin typeface="Times New Roman" pitchFamily="18" charset="0"/>
                <a:cs typeface="Times New Roman" pitchFamily="18" charset="0"/>
              </a:rPr>
              <a:t> </a:t>
            </a:r>
            <a:r>
              <a:rPr lang="en-US" altLang="en-US" sz="2200" kern="0" dirty="0" smtClean="0">
                <a:solidFill>
                  <a:srgbClr val="FFFFFF"/>
                </a:solidFill>
                <a:latin typeface="Times New Roman" pitchFamily="18" charset="0"/>
                <a:cs typeface="Times New Roman" pitchFamily="18" charset="0"/>
              </a:rPr>
              <a:t>III.</a:t>
            </a:r>
          </a:p>
          <a:p>
            <a:pPr marL="342900" indent="-342900" eaLnBrk="0" fontAlgn="base" hangingPunct="0">
              <a:spcBef>
                <a:spcPct val="20000"/>
              </a:spcBef>
              <a:spcAft>
                <a:spcPct val="0"/>
              </a:spcAft>
              <a:buFontTx/>
              <a:buChar char="•"/>
            </a:pPr>
            <a:r>
              <a:rPr lang="vi-VN" altLang="en-US" sz="2200" kern="0" dirty="0">
                <a:solidFill>
                  <a:srgbClr val="FFFFFF"/>
                </a:solidFill>
                <a:latin typeface="Times New Roman" pitchFamily="18" charset="0"/>
                <a:cs typeface="Times New Roman" pitchFamily="18" charset="0"/>
              </a:rPr>
              <a:t>Xây dựng </a:t>
            </a:r>
            <a:r>
              <a:rPr lang="en-US" altLang="en-US" sz="2200" kern="0" dirty="0" smtClean="0">
                <a:solidFill>
                  <a:srgbClr val="FFFFFF"/>
                </a:solidFill>
                <a:latin typeface="Times New Roman" pitchFamily="18" charset="0"/>
                <a:cs typeface="Times New Roman" pitchFamily="18" charset="0"/>
              </a:rPr>
              <a:t>02 </a:t>
            </a:r>
            <a:r>
              <a:rPr lang="vi-VN" altLang="en-US" sz="2200" kern="0" dirty="0" smtClean="0">
                <a:solidFill>
                  <a:srgbClr val="FFFFFF"/>
                </a:solidFill>
                <a:latin typeface="Times New Roman" pitchFamily="18" charset="0"/>
                <a:cs typeface="Times New Roman" pitchFamily="18" charset="0"/>
              </a:rPr>
              <a:t>phòng </a:t>
            </a:r>
            <a:r>
              <a:rPr lang="vi-VN" altLang="en-US" sz="2200" kern="0" dirty="0">
                <a:solidFill>
                  <a:srgbClr val="FFFFFF"/>
                </a:solidFill>
                <a:latin typeface="Times New Roman" pitchFamily="18" charset="0"/>
                <a:cs typeface="Times New Roman" pitchFamily="18" charset="0"/>
              </a:rPr>
              <a:t>thí nghiệm </a:t>
            </a:r>
            <a:r>
              <a:rPr lang="en-US" altLang="en-US" sz="2200" kern="0" dirty="0" err="1" smtClean="0">
                <a:solidFill>
                  <a:srgbClr val="FFFFFF"/>
                </a:solidFill>
                <a:latin typeface="Times New Roman" pitchFamily="18" charset="0"/>
                <a:cs typeface="Times New Roman" pitchFamily="18" charset="0"/>
              </a:rPr>
              <a:t>kiểm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thực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phẩm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đã</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lý</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điện</a:t>
            </a:r>
            <a:r>
              <a:rPr lang="en-US" altLang="en-US" sz="2200" kern="0" dirty="0" smtClean="0">
                <a:solidFill>
                  <a:srgbClr val="FFFFFF"/>
                </a:solidFill>
                <a:latin typeface="Times New Roman" pitchFamily="18" charset="0"/>
                <a:cs typeface="Times New Roman" pitchFamily="18" charset="0"/>
              </a:rPr>
              <a:t> NN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CN </a:t>
            </a:r>
            <a:r>
              <a:rPr lang="en-US" altLang="en-US" sz="2200" kern="0" dirty="0" err="1" smtClean="0">
                <a:solidFill>
                  <a:srgbClr val="FFFFFF"/>
                </a:solidFill>
                <a:latin typeface="Times New Roman" pitchFamily="18" charset="0"/>
                <a:cs typeface="Times New Roman" pitchFamily="18" charset="0"/>
              </a:rPr>
              <a:t>sau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hoạch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Phân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Cơ</a:t>
            </a:r>
            <a:r>
              <a:rPr lang="en-US" altLang="en-US" sz="2200" kern="0" dirty="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điện</a:t>
            </a:r>
            <a:r>
              <a:rPr lang="en-US" altLang="en-US" sz="2200" kern="0" dirty="0">
                <a:solidFill>
                  <a:srgbClr val="FFFFFF"/>
                </a:solidFill>
                <a:latin typeface="Times New Roman" pitchFamily="18" charset="0"/>
                <a:cs typeface="Times New Roman" pitchFamily="18" charset="0"/>
              </a:rPr>
              <a:t> </a:t>
            </a:r>
            <a:r>
              <a:rPr lang="en-US" altLang="en-US" sz="2200" kern="0" dirty="0" smtClean="0">
                <a:solidFill>
                  <a:srgbClr val="FFFFFF"/>
                </a:solidFill>
                <a:latin typeface="Times New Roman" pitchFamily="18" charset="0"/>
                <a:cs typeface="Times New Roman" pitchFamily="18" charset="0"/>
              </a:rPr>
              <a:t>NN </a:t>
            </a:r>
            <a:r>
              <a:rPr lang="en-US" altLang="en-US" sz="2200" kern="0" dirty="0" err="1">
                <a:solidFill>
                  <a:srgbClr val="FFFFFF"/>
                </a:solidFill>
                <a:latin typeface="Times New Roman" pitchFamily="18" charset="0"/>
                <a:cs typeface="Times New Roman" pitchFamily="18" charset="0"/>
              </a:rPr>
              <a:t>và</a:t>
            </a:r>
            <a:r>
              <a:rPr lang="en-US" altLang="en-US" sz="2200" kern="0" dirty="0">
                <a:solidFill>
                  <a:srgbClr val="FFFFFF"/>
                </a:solidFill>
                <a:latin typeface="Times New Roman" pitchFamily="18" charset="0"/>
                <a:cs typeface="Times New Roman" pitchFamily="18" charset="0"/>
              </a:rPr>
              <a:t> </a:t>
            </a:r>
            <a:r>
              <a:rPr lang="en-US" altLang="en-US" sz="2200" kern="0" dirty="0" smtClean="0">
                <a:solidFill>
                  <a:srgbClr val="FFFFFF"/>
                </a:solidFill>
                <a:latin typeface="Times New Roman" pitchFamily="18" charset="0"/>
                <a:cs typeface="Times New Roman" pitchFamily="18" charset="0"/>
              </a:rPr>
              <a:t>CN </a:t>
            </a:r>
            <a:r>
              <a:rPr lang="en-US" altLang="en-US" sz="2200" kern="0" dirty="0" err="1" smtClean="0">
                <a:solidFill>
                  <a:srgbClr val="FFFFFF"/>
                </a:solidFill>
                <a:latin typeface="Times New Roman" pitchFamily="18" charset="0"/>
                <a:cs typeface="Times New Roman" pitchFamily="18" charset="0"/>
              </a:rPr>
              <a:t>sau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thu</a:t>
            </a:r>
            <a:r>
              <a:rPr lang="en-US" altLang="en-US" sz="2200" kern="0" dirty="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hoạch</a:t>
            </a:r>
            <a:r>
              <a:rPr lang="en-US" altLang="en-US" sz="2200" kern="0" dirty="0" smtClean="0">
                <a:solidFill>
                  <a:srgbClr val="FFFFFF"/>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Giai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đoạn</a:t>
            </a:r>
            <a:r>
              <a:rPr lang="en-US" altLang="en-US" sz="2200" kern="0" dirty="0" smtClean="0">
                <a:solidFill>
                  <a:srgbClr val="FFFFFF"/>
                </a:solidFill>
                <a:latin typeface="Times New Roman" pitchFamily="18" charset="0"/>
                <a:cs typeface="Times New Roman" pitchFamily="18" charset="0"/>
              </a:rPr>
              <a:t> 2010 - 2015, </a:t>
            </a:r>
            <a:r>
              <a:rPr lang="en-US" altLang="en-US" sz="2200" kern="0" dirty="0" err="1" smtClean="0">
                <a:solidFill>
                  <a:srgbClr val="FFFFFF"/>
                </a:solidFill>
                <a:latin typeface="Times New Roman" pitchFamily="18" charset="0"/>
                <a:cs typeface="Times New Roman" pitchFamily="18" charset="0"/>
              </a:rPr>
              <a:t>trang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15 – 17 </a:t>
            </a:r>
            <a:r>
              <a:rPr lang="en-US" altLang="en-US" sz="2200" kern="0" dirty="0" err="1" smtClean="0">
                <a:solidFill>
                  <a:srgbClr val="FFFFFF"/>
                </a:solidFill>
                <a:latin typeface="Times New Roman" pitchFamily="18" charset="0"/>
                <a:cs typeface="Times New Roman" pitchFamily="18" charset="0"/>
              </a:rPr>
              <a:t>buồng</a:t>
            </a:r>
            <a:r>
              <a:rPr lang="en-US" altLang="en-US" sz="2200" kern="0" dirty="0" smtClean="0">
                <a:solidFill>
                  <a:srgbClr val="FFFFFF"/>
                </a:solidFill>
                <a:latin typeface="Times New Roman" pitchFamily="18" charset="0"/>
                <a:cs typeface="Times New Roman" pitchFamily="18" charset="0"/>
              </a:rPr>
              <a:t> gamma </a:t>
            </a:r>
            <a:r>
              <a:rPr lang="en-US" altLang="en-US" sz="2200" kern="0" dirty="0" err="1" smtClean="0">
                <a:solidFill>
                  <a:srgbClr val="FFFFFF"/>
                </a:solidFill>
                <a:latin typeface="Times New Roman" pitchFamily="18" charset="0"/>
                <a:cs typeface="Times New Roman" pitchFamily="18" charset="0"/>
              </a:rPr>
              <a:t>cho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về</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chọn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giống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trồng</a:t>
            </a:r>
            <a:r>
              <a:rPr lang="en-US" altLang="en-US" sz="2200" kern="0" dirty="0" smtClean="0">
                <a:solidFill>
                  <a:srgbClr val="FFFFFF"/>
                </a:solidFill>
                <a:latin typeface="Times New Roman" pitchFamily="18" charset="0"/>
                <a:cs typeface="Times New Roman" pitchFamily="18" charset="0"/>
              </a:rPr>
              <a:t>, vi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trường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học</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Đến</a:t>
            </a:r>
            <a:r>
              <a:rPr lang="en-US" altLang="en-US" sz="2200" kern="0" dirty="0" smtClean="0">
                <a:solidFill>
                  <a:srgbClr val="FFFFFF"/>
                </a:solidFill>
                <a:latin typeface="Times New Roman" pitchFamily="18" charset="0"/>
                <a:cs typeface="Times New Roman" pitchFamily="18" charset="0"/>
              </a:rPr>
              <a:t> 2020,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2-3 </a:t>
            </a:r>
            <a:r>
              <a:rPr lang="en-US" altLang="en-US" sz="2200" kern="0" dirty="0" err="1" smtClean="0">
                <a:solidFill>
                  <a:srgbClr val="FFFFFF"/>
                </a:solidFill>
                <a:latin typeface="Times New Roman" pitchFamily="18" charset="0"/>
                <a:cs typeface="Times New Roman" pitchFamily="18" charset="0"/>
              </a:rPr>
              <a:t>nhà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máy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các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loài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tiệt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sinh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phục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vụ</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Chương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trình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lý</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dịch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tổng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hợp</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an </a:t>
            </a:r>
            <a:r>
              <a:rPr lang="en-US" altLang="en-US" sz="2200" kern="0" dirty="0" err="1" smtClean="0">
                <a:solidFill>
                  <a:srgbClr val="FFFFFF"/>
                </a:solidFill>
                <a:latin typeface="Times New Roman" pitchFamily="18" charset="0"/>
                <a:cs typeface="Times New Roman" pitchFamily="18" charset="0"/>
              </a:rPr>
              <a:t>toàn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Đến</a:t>
            </a:r>
            <a:r>
              <a:rPr lang="en-US" altLang="en-US" sz="2200" kern="0" dirty="0" smtClean="0">
                <a:solidFill>
                  <a:srgbClr val="FFFFFF"/>
                </a:solidFill>
                <a:latin typeface="Times New Roman" pitchFamily="18" charset="0"/>
                <a:cs typeface="Times New Roman" pitchFamily="18" charset="0"/>
              </a:rPr>
              <a:t> 2020,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3-4 </a:t>
            </a:r>
            <a:r>
              <a:rPr lang="en-US" altLang="en-US" sz="2200" kern="0" dirty="0" err="1" smtClean="0">
                <a:solidFill>
                  <a:srgbClr val="FFFFFF"/>
                </a:solidFill>
                <a:latin typeface="Times New Roman" pitchFamily="18" charset="0"/>
                <a:cs typeface="Times New Roman" pitchFamily="18" charset="0"/>
              </a:rPr>
              <a:t>cơ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sở</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mô</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ở </a:t>
            </a:r>
            <a:r>
              <a:rPr lang="en-US" altLang="en-US" sz="2200" kern="0" dirty="0" err="1" smtClean="0">
                <a:solidFill>
                  <a:srgbClr val="FFFFFF"/>
                </a:solidFill>
                <a:latin typeface="Times New Roman" pitchFamily="18" charset="0"/>
                <a:cs typeface="Times New Roman" pitchFamily="18" charset="0"/>
              </a:rPr>
              <a:t>mỗi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B</a:t>
            </a:r>
            <a:r>
              <a:rPr lang="en-US" altLang="en-US" sz="2200" kern="0" dirty="0" err="1" smtClean="0">
                <a:solidFill>
                  <a:srgbClr val="FFFFFF"/>
                </a:solidFill>
                <a:latin typeface="Times New Roman" pitchFamily="18" charset="0"/>
                <a:cs typeface="Times New Roman" pitchFamily="18" charset="0"/>
              </a:rPr>
              <a:t>ắc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Nam.  </a:t>
            </a:r>
            <a:endParaRPr lang="vi-VN" altLang="en-US" sz="2200" kern="0" dirty="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738373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smtClean="0">
                <a:solidFill>
                  <a:srgbClr val="FFFFFF"/>
                </a:solidFill>
                <a:latin typeface="Times New Roman" pitchFamily="18" charset="0"/>
                <a:cs typeface="Times New Roman" pitchFamily="18" charset="0"/>
              </a:rPr>
              <a:t>Quy hoạch chi tiết phát triển, ứng dụng bức xạ trong công nghiệp và các ngành kinh tế kỹ thuật khác đến năm 2020 </a:t>
            </a:r>
            <a:r>
              <a:rPr lang="it-IT" altLang="en-US" sz="2400" kern="0" dirty="0">
                <a:solidFill>
                  <a:srgbClr val="FFFFFF"/>
                </a:solidFill>
                <a:latin typeface="Times New Roman" pitchFamily="18" charset="0"/>
                <a:cs typeface="Times New Roman" pitchFamily="18" charset="0"/>
              </a:rPr>
              <a:t>ban hành kèm theo Quyết định số </a:t>
            </a:r>
            <a:r>
              <a:rPr lang="it-IT" altLang="en-US" sz="2400" kern="0" dirty="0" smtClean="0">
                <a:solidFill>
                  <a:srgbClr val="FFFFFF"/>
                </a:solidFill>
                <a:latin typeface="Times New Roman" pitchFamily="18" charset="0"/>
                <a:cs typeface="Times New Roman" pitchFamily="18" charset="0"/>
              </a:rPr>
              <a:t>127/QĐ-TTg </a:t>
            </a:r>
            <a:r>
              <a:rPr lang="it-IT" altLang="en-US" sz="2400" kern="0" dirty="0">
                <a:solidFill>
                  <a:srgbClr val="FFFFFF"/>
                </a:solidFill>
                <a:latin typeface="Times New Roman" pitchFamily="18" charset="0"/>
                <a:cs typeface="Times New Roman" pitchFamily="18" charset="0"/>
              </a:rPr>
              <a:t>của Thủ tướng Chính phủ ngày  </a:t>
            </a:r>
            <a:r>
              <a:rPr lang="en-US" altLang="en-US" sz="2400" kern="0" dirty="0" smtClean="0">
                <a:solidFill>
                  <a:srgbClr val="FFFFFF"/>
                </a:solidFill>
                <a:latin typeface="Times New Roman" pitchFamily="18" charset="0"/>
                <a:cs typeface="Times New Roman" pitchFamily="18" charset="0"/>
              </a:rPr>
              <a:t>20</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tháng </a:t>
            </a:r>
            <a:r>
              <a:rPr lang="en-US" altLang="en-US" sz="2400" kern="0" dirty="0" smtClean="0">
                <a:solidFill>
                  <a:srgbClr val="FFFFFF"/>
                </a:solidFill>
                <a:latin typeface="Times New Roman" pitchFamily="18" charset="0"/>
                <a:cs typeface="Times New Roman" pitchFamily="18" charset="0"/>
              </a:rPr>
              <a:t>01</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năm </a:t>
            </a:r>
            <a:r>
              <a:rPr lang="vi-VN" altLang="en-US" sz="2400" kern="0" dirty="0" smtClean="0">
                <a:solidFill>
                  <a:srgbClr val="FFFFFF"/>
                </a:solidFill>
                <a:latin typeface="Times New Roman" pitchFamily="18" charset="0"/>
                <a:cs typeface="Times New Roman" pitchFamily="18" charset="0"/>
              </a:rPr>
              <a:t>20</a:t>
            </a:r>
            <a:r>
              <a:rPr lang="en-US" altLang="en-US" sz="2400" kern="0" dirty="0" smtClean="0">
                <a:solidFill>
                  <a:srgbClr val="FFFFFF"/>
                </a:solidFill>
                <a:latin typeface="Times New Roman" pitchFamily="18" charset="0"/>
                <a:cs typeface="Times New Roman" pitchFamily="18" charset="0"/>
              </a:rPr>
              <a:t>11. </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606718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Công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nghiệp</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en-US" altLang="en-US" sz="2200" kern="0" dirty="0" smtClean="0">
                <a:solidFill>
                  <a:srgbClr val="FFC000"/>
                </a:solidFill>
                <a:latin typeface="Times New Roman" pitchFamily="18" charset="0"/>
                <a:cs typeface="Times New Roman" pitchFamily="18" charset="0"/>
              </a:rPr>
              <a:t>NDT:</a:t>
            </a:r>
            <a:r>
              <a:rPr lang="en-US" altLang="en-US" sz="2200" kern="0" dirty="0" smtClean="0">
                <a:solidFill>
                  <a:srgbClr val="FFFFFF"/>
                </a:solidFill>
                <a:latin typeface="Times New Roman" pitchFamily="18" charset="0"/>
                <a:cs typeface="Times New Roman" pitchFamily="18" charset="0"/>
              </a:rPr>
              <a:t> 2016-2020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25%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NC,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NDT </a:t>
            </a:r>
            <a:r>
              <a:rPr lang="en-US" altLang="en-US" sz="2200" kern="0" dirty="0" err="1" smtClean="0">
                <a:solidFill>
                  <a:srgbClr val="FFFFFF"/>
                </a:solidFill>
                <a:latin typeface="Times New Roman" pitchFamily="18" charset="0"/>
                <a:cs typeface="Times New Roman" pitchFamily="18" charset="0"/>
              </a:rPr>
              <a:t>của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Bộ</a:t>
            </a:r>
            <a:r>
              <a:rPr lang="en-US" altLang="en-US" sz="2200" kern="0" dirty="0" smtClean="0">
                <a:solidFill>
                  <a:srgbClr val="FFFFFF"/>
                </a:solidFill>
                <a:latin typeface="Times New Roman" pitchFamily="18" charset="0"/>
                <a:cs typeface="Times New Roman" pitchFamily="18" charset="0"/>
              </a:rPr>
              <a:t> CT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Tp. HCM.</a:t>
            </a:r>
          </a:p>
          <a:p>
            <a:pPr marL="342900" indent="-342900" eaLnBrk="0" fontAlgn="base" hangingPunct="0">
              <a:spcBef>
                <a:spcPct val="20000"/>
              </a:spcBef>
              <a:spcAft>
                <a:spcPct val="0"/>
              </a:spcAft>
              <a:buFontTx/>
              <a:buChar char="•"/>
            </a:pPr>
            <a:r>
              <a:rPr lang="en-US" altLang="en-US" sz="2200" kern="0" dirty="0" err="1" smtClean="0">
                <a:solidFill>
                  <a:srgbClr val="FFC000"/>
                </a:solidFill>
                <a:latin typeface="Times New Roman" pitchFamily="18" charset="0"/>
                <a:cs typeface="Times New Roman" pitchFamily="18" charset="0"/>
              </a:rPr>
              <a:t>Hệ</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điều</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khiển</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hạt</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nhân</a:t>
            </a:r>
            <a:r>
              <a:rPr lang="en-US" altLang="en-US" sz="2200" kern="0" dirty="0" smtClean="0">
                <a:solidFill>
                  <a:srgbClr val="FFC000"/>
                </a:solidFill>
                <a:latin typeface="Times New Roman" pitchFamily="18" charset="0"/>
                <a:cs typeface="Times New Roman" pitchFamily="18" charset="0"/>
              </a:rPr>
              <a:t> NCS:</a:t>
            </a:r>
            <a:r>
              <a:rPr lang="en-US" altLang="en-US" sz="2200" kern="0" dirty="0" smtClean="0">
                <a:solidFill>
                  <a:srgbClr val="FFFFFF"/>
                </a:solidFill>
                <a:latin typeface="Times New Roman" pitchFamily="18" charset="0"/>
                <a:cs typeface="Times New Roman" pitchFamily="18" charset="0"/>
              </a:rPr>
              <a:t> 2016-2020,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40%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10% </a:t>
            </a:r>
            <a:r>
              <a:rPr lang="en-US" altLang="en-US" sz="2200" kern="0" dirty="0" err="1" smtClean="0">
                <a:solidFill>
                  <a:srgbClr val="FFFFFF"/>
                </a:solidFill>
                <a:latin typeface="Times New Roman" pitchFamily="18" charset="0"/>
                <a:cs typeface="Times New Roman" pitchFamily="18" charset="0"/>
              </a:rPr>
              <a:t>nguồn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Phát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triển</a:t>
            </a:r>
            <a:r>
              <a:rPr lang="en-US" altLang="en-US" sz="2200" kern="0" dirty="0" smtClean="0">
                <a:solidFill>
                  <a:srgbClr val="FFFFFF"/>
                </a:solidFill>
                <a:latin typeface="Times New Roman" pitchFamily="18" charset="0"/>
                <a:cs typeface="Times New Roman" pitchFamily="18" charset="0"/>
              </a:rPr>
              <a:t> 02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bảo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dưỡng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sửa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chữa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NCS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Tp. HCM.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NCS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C000"/>
                </a:solidFill>
                <a:latin typeface="Times New Roman" pitchFamily="18" charset="0"/>
                <a:cs typeface="Times New Roman" pitchFamily="18" charset="0"/>
              </a:rPr>
              <a:t>Chiếu</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xạ</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công</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nghiệp</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03 </a:t>
            </a:r>
            <a:r>
              <a:rPr lang="en-US" altLang="en-US" sz="2200" kern="0" dirty="0" err="1" smtClean="0">
                <a:solidFill>
                  <a:srgbClr val="FFFFFF"/>
                </a:solidFill>
                <a:latin typeface="Times New Roman" pitchFamily="18" charset="0"/>
                <a:cs typeface="Times New Roman" pitchFamily="18" charset="0"/>
              </a:rPr>
              <a:t>cơ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sở</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vùng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trọng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điểm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cảng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Hậu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Giang</a:t>
            </a:r>
            <a:r>
              <a:rPr lang="en-US" altLang="en-US" sz="2200" kern="0" dirty="0" smtClean="0">
                <a:solidFill>
                  <a:srgbClr val="FFFFFF"/>
                </a:solidFill>
                <a:latin typeface="Times New Roman" pitchFamily="18" charset="0"/>
                <a:cs typeface="Times New Roman" pitchFamily="18" charset="0"/>
              </a:rPr>
              <a:t>. 2016-2020,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20%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sửa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chữa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bảo</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dưỡng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sản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xuất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chiếu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của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Bộ</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thương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Tp.HCM</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smtClean="0">
                <a:solidFill>
                  <a:srgbClr val="FFC000"/>
                </a:solidFill>
                <a:latin typeface="Times New Roman" pitchFamily="18" charset="0"/>
                <a:cs typeface="Times New Roman" pitchFamily="18" charset="0"/>
              </a:rPr>
              <a:t>Kỹ</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thuật</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đánh</a:t>
            </a:r>
            <a:r>
              <a:rPr lang="en-US" altLang="en-US" sz="2200" kern="0" dirty="0" smtClean="0">
                <a:solidFill>
                  <a:srgbClr val="FFC000"/>
                </a:solidFill>
                <a:latin typeface="Times New Roman" pitchFamily="18" charset="0"/>
                <a:cs typeface="Times New Roman" pitchFamily="18" charset="0"/>
              </a:rPr>
              <a:t> </a:t>
            </a:r>
            <a:r>
              <a:rPr lang="en-US" altLang="en-US" sz="2200" kern="0" dirty="0" err="1" smtClean="0">
                <a:solidFill>
                  <a:srgbClr val="FFC000"/>
                </a:solidFill>
                <a:latin typeface="Times New Roman" pitchFamily="18" charset="0"/>
                <a:cs typeface="Times New Roman" pitchFamily="18" charset="0"/>
              </a:rPr>
              <a:t>dấu</a:t>
            </a:r>
            <a:r>
              <a:rPr lang="en-US" altLang="en-US" sz="2200" kern="0" dirty="0" smtClean="0">
                <a:solidFill>
                  <a:srgbClr val="FFC000"/>
                </a:solidFill>
                <a:latin typeface="Times New Roman" pitchFamily="18" charset="0"/>
                <a:cs typeface="Times New Roman" pitchFamily="18" charset="0"/>
              </a:rPr>
              <a:t>: </a:t>
            </a:r>
            <a:r>
              <a:rPr lang="en-US" altLang="en-US" sz="2200" kern="0" dirty="0" smtClean="0">
                <a:solidFill>
                  <a:srgbClr val="FFFFFF"/>
                </a:solidFill>
                <a:latin typeface="Times New Roman" pitchFamily="18" charset="0"/>
                <a:cs typeface="Times New Roman" pitchFamily="18" charset="0"/>
              </a:rPr>
              <a:t>2016-2020 </a:t>
            </a:r>
            <a:r>
              <a:rPr lang="en-US" altLang="en-US" sz="2200" kern="0" dirty="0" err="1" smtClean="0">
                <a:solidFill>
                  <a:srgbClr val="FFFFFF"/>
                </a:solidFill>
                <a:latin typeface="Times New Roman" pitchFamily="18" charset="0"/>
                <a:cs typeface="Times New Roman" pitchFamily="18" charset="0"/>
              </a:rPr>
              <a:t>nội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hóa</a:t>
            </a:r>
            <a:r>
              <a:rPr lang="en-US" altLang="en-US" sz="2200" kern="0" dirty="0" smtClean="0">
                <a:solidFill>
                  <a:srgbClr val="FFFFFF"/>
                </a:solidFill>
                <a:latin typeface="Times New Roman" pitchFamily="18" charset="0"/>
                <a:cs typeface="Times New Roman" pitchFamily="18" charset="0"/>
              </a:rPr>
              <a:t> 20% </a:t>
            </a:r>
            <a:r>
              <a:rPr lang="en-US" altLang="en-US" sz="2200" kern="0" dirty="0" err="1" smtClean="0">
                <a:solidFill>
                  <a:srgbClr val="FFFFFF"/>
                </a:solidFill>
                <a:latin typeface="Times New Roman" pitchFamily="18" charset="0"/>
                <a:cs typeface="Times New Roman" pitchFamily="18" charset="0"/>
              </a:rPr>
              <a:t>thiết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bị</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và</a:t>
            </a:r>
            <a:r>
              <a:rPr lang="en-US" altLang="en-US" sz="2200" kern="0" dirty="0" smtClean="0">
                <a:solidFill>
                  <a:srgbClr val="FFFFFF"/>
                </a:solidFill>
                <a:latin typeface="Times New Roman" pitchFamily="18" charset="0"/>
                <a:cs typeface="Times New Roman" pitchFamily="18" charset="0"/>
              </a:rPr>
              <a:t> 25% </a:t>
            </a:r>
            <a:r>
              <a:rPr lang="en-US" altLang="en-US" sz="2200" kern="0" dirty="0" err="1" smtClean="0">
                <a:solidFill>
                  <a:srgbClr val="FFFFFF"/>
                </a:solidFill>
                <a:latin typeface="Times New Roman" pitchFamily="18" charset="0"/>
                <a:cs typeface="Times New Roman" pitchFamily="18" charset="0"/>
              </a:rPr>
              <a:t>nguồn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phóng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xạ</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trung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tâm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quốc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gia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về</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kỹ</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a:solidFill>
                  <a:srgbClr val="FFFFFF"/>
                </a:solidFill>
                <a:latin typeface="Times New Roman" pitchFamily="18" charset="0"/>
                <a:cs typeface="Times New Roman" pitchFamily="18" charset="0"/>
              </a:rPr>
              <a:t>đ</a:t>
            </a:r>
            <a:r>
              <a:rPr lang="en-US" altLang="en-US" sz="2200" kern="0" dirty="0" err="1" smtClean="0">
                <a:solidFill>
                  <a:srgbClr val="FFFFFF"/>
                </a:solidFill>
                <a:latin typeface="Times New Roman" pitchFamily="18" charset="0"/>
                <a:cs typeface="Times New Roman" pitchFamily="18" charset="0"/>
              </a:rPr>
              <a:t>ánh</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dấu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trong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công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nghiệp</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831005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smtClean="0">
                <a:solidFill>
                  <a:srgbClr val="FFFFFF"/>
                </a:solidFill>
                <a:latin typeface="Times New Roman" pitchFamily="18" charset="0"/>
                <a:cs typeface="Times New Roman" pitchFamily="18" charset="0"/>
              </a:rPr>
              <a:t>Quy hoạch chi tiết phát triển, ứng dụng bức xạ trong khí tượng, thủy văn, địa chất, khoáng sản và bảo vệ môi trường đến năm 2020 </a:t>
            </a:r>
            <a:r>
              <a:rPr lang="it-IT" altLang="en-US" sz="2400" kern="0" dirty="0">
                <a:solidFill>
                  <a:srgbClr val="FFFFFF"/>
                </a:solidFill>
                <a:latin typeface="Times New Roman" pitchFamily="18" charset="0"/>
                <a:cs typeface="Times New Roman" pitchFamily="18" charset="0"/>
              </a:rPr>
              <a:t>ban hành kèm theo Quyết định số </a:t>
            </a:r>
            <a:r>
              <a:rPr lang="it-IT" altLang="en-US" sz="2400" kern="0" dirty="0" smtClean="0">
                <a:solidFill>
                  <a:srgbClr val="FFFFFF"/>
                </a:solidFill>
                <a:latin typeface="Times New Roman" pitchFamily="18" charset="0"/>
                <a:cs typeface="Times New Roman" pitchFamily="18" charset="0"/>
              </a:rPr>
              <a:t>899/QĐ-TTg </a:t>
            </a:r>
            <a:r>
              <a:rPr lang="it-IT" altLang="en-US" sz="2400" kern="0" dirty="0">
                <a:solidFill>
                  <a:srgbClr val="FFFFFF"/>
                </a:solidFill>
                <a:latin typeface="Times New Roman" pitchFamily="18" charset="0"/>
                <a:cs typeface="Times New Roman" pitchFamily="18" charset="0"/>
              </a:rPr>
              <a:t>của Thủ tướng Chính phủ ngày </a:t>
            </a:r>
            <a:r>
              <a:rPr lang="en-US" altLang="en-US" sz="2400" kern="0" dirty="0" smtClean="0">
                <a:solidFill>
                  <a:srgbClr val="FFFFFF"/>
                </a:solidFill>
                <a:latin typeface="Times New Roman" pitchFamily="18" charset="0"/>
                <a:cs typeface="Times New Roman" pitchFamily="18" charset="0"/>
              </a:rPr>
              <a:t>10</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tháng </a:t>
            </a:r>
            <a:r>
              <a:rPr lang="en-US" altLang="en-US" sz="2400" kern="0" dirty="0" smtClean="0">
                <a:solidFill>
                  <a:srgbClr val="FFFFFF"/>
                </a:solidFill>
                <a:latin typeface="Times New Roman" pitchFamily="18" charset="0"/>
                <a:cs typeface="Times New Roman" pitchFamily="18" charset="0"/>
              </a:rPr>
              <a:t>6</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năm </a:t>
            </a:r>
            <a:r>
              <a:rPr lang="vi-VN" altLang="en-US" sz="2400" kern="0" dirty="0" smtClean="0">
                <a:solidFill>
                  <a:srgbClr val="FFFFFF"/>
                </a:solidFill>
                <a:latin typeface="Times New Roman" pitchFamily="18" charset="0"/>
                <a:cs typeface="Times New Roman" pitchFamily="18" charset="0"/>
              </a:rPr>
              <a:t>20</a:t>
            </a:r>
            <a:r>
              <a:rPr lang="en-US" altLang="en-US" sz="2400" kern="0" dirty="0" smtClean="0">
                <a:solidFill>
                  <a:srgbClr val="FFFFFF"/>
                </a:solidFill>
                <a:latin typeface="Times New Roman" pitchFamily="18" charset="0"/>
                <a:cs typeface="Times New Roman" pitchFamily="18" charset="0"/>
              </a:rPr>
              <a:t>11. </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92541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a:t>
            </a:r>
            <a:r>
              <a:rPr lang="vi-VN" altLang="en-US" sz="2400" b="1" kern="0" dirty="0">
                <a:solidFill>
                  <a:srgbClr val="FFFF00"/>
                </a:solidFill>
                <a:latin typeface="Times New Roman" pitchFamily="18" charset="0"/>
                <a:cs typeface="Times New Roman" pitchFamily="18" charset="0"/>
              </a:rPr>
              <a:t>khí tượng, thủy văn, địa chất, khoáng sản và bảo vệ môi </a:t>
            </a:r>
            <a:r>
              <a:rPr lang="vi-VN" altLang="en-US" sz="2400" b="1" kern="0" dirty="0" smtClean="0">
                <a:solidFill>
                  <a:srgbClr val="FFFF00"/>
                </a:solidFill>
                <a:latin typeface="Times New Roman" pitchFamily="18" charset="0"/>
                <a:cs typeface="Times New Roman" pitchFamily="18" charset="0"/>
              </a:rPr>
              <a:t>trường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en-US" altLang="en-US" sz="2200" kern="0" dirty="0" err="1" smtClean="0">
                <a:solidFill>
                  <a:schemeClr val="bg1"/>
                </a:solidFill>
                <a:latin typeface="Times New Roman" pitchFamily="18" charset="0"/>
                <a:cs typeface="Times New Roman" pitchFamily="18" charset="0"/>
              </a:rPr>
              <a:t>Xây</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dựng</a:t>
            </a:r>
            <a:r>
              <a:rPr lang="en-US" altLang="en-US" sz="2200" kern="0" dirty="0" smtClean="0">
                <a:solidFill>
                  <a:schemeClr val="bg1"/>
                </a:solidFill>
                <a:latin typeface="Times New Roman" pitchFamily="18" charset="0"/>
                <a:cs typeface="Times New Roman" pitchFamily="18" charset="0"/>
              </a:rPr>
              <a:t> 01 </a:t>
            </a:r>
            <a:r>
              <a:rPr lang="en-US" altLang="en-US" sz="2200" kern="0" dirty="0" err="1" smtClean="0">
                <a:solidFill>
                  <a:schemeClr val="bg1"/>
                </a:solidFill>
                <a:latin typeface="Times New Roman" pitchFamily="18" charset="0"/>
                <a:cs typeface="Times New Roman" pitchFamily="18" charset="0"/>
              </a:rPr>
              <a:t>phòng</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thí</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nghiệm</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đồng</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vị</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nghiên</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cứu</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cổ</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khí</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tượng</a:t>
            </a:r>
            <a:r>
              <a:rPr lang="en-US" altLang="en-US" sz="2200" kern="0" dirty="0" smtClean="0">
                <a:solidFill>
                  <a:schemeClr val="bg1"/>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200" kern="0" dirty="0" err="1">
                <a:solidFill>
                  <a:prstClr val="white"/>
                </a:solidFill>
                <a:latin typeface="Times New Roman" pitchFamily="18" charset="0"/>
                <a:cs typeface="Times New Roman" pitchFamily="18" charset="0"/>
              </a:rPr>
              <a:t>Xây</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dựng</a:t>
            </a:r>
            <a:r>
              <a:rPr lang="en-US" altLang="en-US" sz="2200" kern="0" dirty="0">
                <a:solidFill>
                  <a:prstClr val="white"/>
                </a:solidFill>
                <a:latin typeface="Times New Roman" pitchFamily="18" charset="0"/>
                <a:cs typeface="Times New Roman" pitchFamily="18" charset="0"/>
              </a:rPr>
              <a:t> </a:t>
            </a:r>
            <a:r>
              <a:rPr lang="en-US" altLang="en-US" sz="2200" kern="0" dirty="0" smtClean="0">
                <a:solidFill>
                  <a:prstClr val="white"/>
                </a:solidFill>
                <a:latin typeface="Times New Roman" pitchFamily="18" charset="0"/>
                <a:cs typeface="Times New Roman" pitchFamily="18" charset="0"/>
              </a:rPr>
              <a:t>02 </a:t>
            </a:r>
            <a:r>
              <a:rPr lang="en-US" altLang="en-US" sz="2200" kern="0" dirty="0" err="1">
                <a:solidFill>
                  <a:prstClr val="white"/>
                </a:solidFill>
                <a:latin typeface="Times New Roman" pitchFamily="18" charset="0"/>
                <a:cs typeface="Times New Roman" pitchFamily="18" charset="0"/>
              </a:rPr>
              <a:t>phòng</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thí</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nghiệm</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đồng</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vị</a:t>
            </a:r>
            <a:r>
              <a:rPr lang="en-US" altLang="en-US" sz="2200" kern="0" dirty="0">
                <a:solidFill>
                  <a:prstClr val="white"/>
                </a:solidFill>
                <a:latin typeface="Times New Roman" pitchFamily="18" charset="0"/>
                <a:cs typeface="Times New Roman" pitchFamily="18" charset="0"/>
              </a:rPr>
              <a:t> </a:t>
            </a:r>
            <a:r>
              <a:rPr lang="en-US" altLang="en-US" sz="2200" kern="0" dirty="0" smtClean="0">
                <a:solidFill>
                  <a:prstClr val="white"/>
                </a:solidFill>
                <a:latin typeface="Times New Roman" pitchFamily="18" charset="0"/>
                <a:cs typeface="Times New Roman" pitchFamily="18" charset="0"/>
              </a:rPr>
              <a:t>(01 </a:t>
            </a:r>
            <a:r>
              <a:rPr lang="en-US" altLang="en-US" sz="2200" kern="0" dirty="0" err="1" smtClean="0">
                <a:solidFill>
                  <a:prstClr val="white"/>
                </a:solidFill>
                <a:latin typeface="Times New Roman" pitchFamily="18" charset="0"/>
                <a:cs typeface="Times New Roman" pitchFamily="18" charset="0"/>
              </a:rPr>
              <a:t>cho</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khu</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vực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phía</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Bắc</a:t>
            </a:r>
            <a:r>
              <a:rPr lang="en-US" altLang="en-US" sz="2200" kern="0" dirty="0" smtClean="0">
                <a:solidFill>
                  <a:prstClr val="white"/>
                </a:solidFill>
                <a:latin typeface="Times New Roman" pitchFamily="18" charset="0"/>
                <a:cs typeface="Times New Roman" pitchFamily="18" charset="0"/>
              </a:rPr>
              <a:t>, 01 </a:t>
            </a:r>
            <a:r>
              <a:rPr lang="en-US" altLang="en-US" sz="2200" kern="0" dirty="0" err="1" smtClean="0">
                <a:solidFill>
                  <a:prstClr val="white"/>
                </a:solidFill>
                <a:latin typeface="Times New Roman" pitchFamily="18" charset="0"/>
                <a:cs typeface="Times New Roman" pitchFamily="18" charset="0"/>
              </a:rPr>
              <a:t>cho</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khu</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vực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phía</a:t>
            </a:r>
            <a:r>
              <a:rPr lang="en-US" altLang="en-US" sz="2200" kern="0" dirty="0" smtClean="0">
                <a:solidFill>
                  <a:prstClr val="white"/>
                </a:solidFill>
                <a:latin typeface="Times New Roman" pitchFamily="18" charset="0"/>
                <a:cs typeface="Times New Roman" pitchFamily="18" charset="0"/>
              </a:rPr>
              <a:t> Nam) </a:t>
            </a:r>
            <a:r>
              <a:rPr lang="en-US" altLang="en-US" sz="2200" kern="0" dirty="0" err="1" smtClean="0">
                <a:solidFill>
                  <a:prstClr val="white"/>
                </a:solidFill>
                <a:latin typeface="Times New Roman" pitchFamily="18" charset="0"/>
                <a:cs typeface="Times New Roman" pitchFamily="18" charset="0"/>
              </a:rPr>
              <a:t>phục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vụ</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công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tác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điều</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tra</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đánh</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giá</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tài</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nguyên</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nước</a:t>
            </a:r>
            <a:r>
              <a:rPr lang="en-US" altLang="en-US" sz="2200" kern="0" dirty="0" smtClean="0">
                <a:solidFill>
                  <a:prstClr val="white"/>
                </a:solidFill>
                <a:latin typeface="Times New Roman" pitchFamily="18" charset="0"/>
                <a:cs typeface="Times New Roman" pitchFamily="18" charset="0"/>
              </a:rPr>
              <a:t>. </a:t>
            </a: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en-US" altLang="en-US" sz="2200" kern="0" dirty="0" err="1" smtClean="0">
                <a:solidFill>
                  <a:srgbClr val="FFFFFF"/>
                </a:solidFill>
                <a:latin typeface="Times New Roman" pitchFamily="18" charset="0"/>
                <a:cs typeface="Times New Roman" pitchFamily="18" charset="0"/>
              </a:rPr>
              <a:t>Xây</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dựng</a:t>
            </a:r>
            <a:r>
              <a:rPr lang="en-US" altLang="en-US" sz="2200" kern="0" dirty="0" smtClean="0">
                <a:solidFill>
                  <a:srgbClr val="FFFFFF"/>
                </a:solidFill>
                <a:latin typeface="Times New Roman" pitchFamily="18" charset="0"/>
                <a:cs typeface="Times New Roman" pitchFamily="18" charset="0"/>
              </a:rPr>
              <a:t> 02 </a:t>
            </a:r>
            <a:r>
              <a:rPr lang="en-US" altLang="en-US" sz="2200" kern="0" dirty="0" err="1" smtClean="0">
                <a:solidFill>
                  <a:srgbClr val="FFFFFF"/>
                </a:solidFill>
                <a:latin typeface="Times New Roman" pitchFamily="18" charset="0"/>
                <a:cs typeface="Times New Roman" pitchFamily="18" charset="0"/>
              </a:rPr>
              <a:t>phòng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thí</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nghiệm</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ứng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dụng</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kỹ</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thuật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hạt</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nhân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hiện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đại</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phục</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vụ</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nghiên</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cứu</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địa</a:t>
            </a:r>
            <a:r>
              <a:rPr lang="en-US" altLang="en-US" sz="2200" kern="0" dirty="0" smtClean="0">
                <a:solidFill>
                  <a:srgbClr val="FFFFFF"/>
                </a:solidFill>
                <a:latin typeface="Times New Roman" pitchFamily="18" charset="0"/>
                <a:cs typeface="Times New Roman" pitchFamily="18" charset="0"/>
              </a:rPr>
              <a:t> </a:t>
            </a:r>
            <a:r>
              <a:rPr lang="en-US" altLang="en-US" sz="2200" kern="0" dirty="0" err="1" smtClean="0">
                <a:solidFill>
                  <a:srgbClr val="FFFFFF"/>
                </a:solidFill>
                <a:latin typeface="Times New Roman" pitchFamily="18" charset="0"/>
                <a:cs typeface="Times New Roman" pitchFamily="18" charset="0"/>
              </a:rPr>
              <a:t>chất</a:t>
            </a:r>
            <a:r>
              <a:rPr lang="en-US" altLang="en-US" sz="2200" kern="0" dirty="0" smtClean="0">
                <a:solidFill>
                  <a:srgbClr val="FFFFFF"/>
                </a:solidFill>
                <a:latin typeface="Times New Roman" pitchFamily="18" charset="0"/>
                <a:cs typeface="Times New Roman" pitchFamily="18" charset="0"/>
              </a:rPr>
              <a:t>. </a:t>
            </a:r>
          </a:p>
          <a:p>
            <a:pPr marL="342900" indent="-342900" eaLnBrk="0" fontAlgn="base" hangingPunct="0">
              <a:spcBef>
                <a:spcPct val="20000"/>
              </a:spcBef>
              <a:spcAft>
                <a:spcPct val="0"/>
              </a:spcAft>
              <a:buFontTx/>
              <a:buChar char="•"/>
            </a:pPr>
            <a:r>
              <a:rPr lang="en-US" altLang="en-US" sz="2200" kern="0" dirty="0" err="1">
                <a:solidFill>
                  <a:prstClr val="white"/>
                </a:solidFill>
                <a:latin typeface="Times New Roman" pitchFamily="18" charset="0"/>
                <a:cs typeface="Times New Roman" pitchFamily="18" charset="0"/>
              </a:rPr>
              <a:t>Xây</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dựng</a:t>
            </a:r>
            <a:r>
              <a:rPr lang="en-US" altLang="en-US" sz="2200" kern="0" dirty="0">
                <a:solidFill>
                  <a:prstClr val="white"/>
                </a:solidFill>
                <a:latin typeface="Times New Roman" pitchFamily="18" charset="0"/>
                <a:cs typeface="Times New Roman" pitchFamily="18" charset="0"/>
              </a:rPr>
              <a:t> </a:t>
            </a:r>
            <a:r>
              <a:rPr lang="en-US" altLang="en-US" sz="2200" kern="0" dirty="0" smtClean="0">
                <a:solidFill>
                  <a:prstClr val="white"/>
                </a:solidFill>
                <a:latin typeface="Times New Roman" pitchFamily="18" charset="0"/>
                <a:cs typeface="Times New Roman" pitchFamily="18" charset="0"/>
              </a:rPr>
              <a:t>01 </a:t>
            </a:r>
            <a:r>
              <a:rPr lang="en-US" altLang="en-US" sz="2200" kern="0" dirty="0" err="1">
                <a:solidFill>
                  <a:prstClr val="white"/>
                </a:solidFill>
                <a:latin typeface="Times New Roman" pitchFamily="18" charset="0"/>
                <a:cs typeface="Times New Roman" pitchFamily="18" charset="0"/>
              </a:rPr>
              <a:t>phòng</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thí</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nghiệm</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đồng</a:t>
            </a:r>
            <a:r>
              <a:rPr lang="en-US" altLang="en-US" sz="2200" kern="0" dirty="0">
                <a:solidFill>
                  <a:prstClr val="white"/>
                </a:solidFill>
                <a:latin typeface="Times New Roman" pitchFamily="18" charset="0"/>
                <a:cs typeface="Times New Roman" pitchFamily="18" charset="0"/>
              </a:rPr>
              <a:t> </a:t>
            </a:r>
            <a:r>
              <a:rPr lang="en-US" altLang="en-US" sz="2200" kern="0" dirty="0" err="1">
                <a:solidFill>
                  <a:prstClr val="white"/>
                </a:solidFill>
                <a:latin typeface="Times New Roman" pitchFamily="18" charset="0"/>
                <a:cs typeface="Times New Roman" pitchFamily="18" charset="0"/>
              </a:rPr>
              <a:t>vị</a:t>
            </a:r>
            <a:r>
              <a:rPr lang="en-US" altLang="en-US" sz="2200" kern="0" dirty="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phục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vụ</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công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tác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kiểm</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soát</a:t>
            </a:r>
            <a:r>
              <a:rPr lang="en-US" altLang="en-US" sz="2200" kern="0" dirty="0" smtClean="0">
                <a:solidFill>
                  <a:prstClr val="white"/>
                </a:solidFill>
                <a:latin typeface="Times New Roman" pitchFamily="18" charset="0"/>
                <a:cs typeface="Times New Roman" pitchFamily="18" charset="0"/>
              </a:rPr>
              <a:t> ô </a:t>
            </a:r>
            <a:r>
              <a:rPr lang="en-US" altLang="en-US" sz="2200" kern="0" dirty="0" err="1" smtClean="0">
                <a:solidFill>
                  <a:prstClr val="white"/>
                </a:solidFill>
                <a:latin typeface="Times New Roman" pitchFamily="18" charset="0"/>
                <a:cs typeface="Times New Roman" pitchFamily="18" charset="0"/>
              </a:rPr>
              <a:t>nhiễm</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môi</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trường</a:t>
            </a:r>
            <a:r>
              <a:rPr lang="en-US" altLang="en-US" sz="2200" kern="0" dirty="0" smtClean="0">
                <a:solidFill>
                  <a:prstClr val="white"/>
                </a:solidFill>
                <a:latin typeface="Times New Roman" pitchFamily="18" charset="0"/>
                <a:cs typeface="Times New Roman" pitchFamily="18" charset="0"/>
              </a:rPr>
              <a:t>. </a:t>
            </a: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10419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lnSpc>
                <a:spcPct val="100000"/>
              </a:lnSpc>
            </a:pPr>
            <a:r>
              <a:rPr sz="2800" b="1" i="1" spc="-15" dirty="0" smtClean="0">
                <a:latin typeface="Times New Roman"/>
                <a:cs typeface="Times New Roman"/>
              </a:rPr>
              <a:t>P</a:t>
            </a:r>
            <a:r>
              <a:rPr sz="2800" b="1" i="1" spc="5" dirty="0" smtClean="0">
                <a:latin typeface="Times New Roman"/>
                <a:cs typeface="Times New Roman"/>
              </a:rPr>
              <a:t>r</a:t>
            </a:r>
            <a:r>
              <a:rPr sz="2800" b="1" i="1" spc="0" dirty="0" smtClean="0">
                <a:latin typeface="Times New Roman"/>
                <a:cs typeface="Times New Roman"/>
              </a:rPr>
              <a:t>e</a:t>
            </a:r>
            <a:r>
              <a:rPr sz="2800" b="1" i="1" spc="-15" dirty="0" smtClean="0">
                <a:latin typeface="Times New Roman"/>
                <a:cs typeface="Times New Roman"/>
              </a:rPr>
              <a:t>pa</a:t>
            </a:r>
            <a:r>
              <a:rPr sz="2800" b="1" i="1" spc="5" dirty="0" smtClean="0">
                <a:latin typeface="Times New Roman"/>
                <a:cs typeface="Times New Roman"/>
              </a:rPr>
              <a:t>r</a:t>
            </a:r>
            <a:r>
              <a:rPr sz="2800" b="1" i="1" spc="-15" dirty="0" smtClean="0">
                <a:latin typeface="Times New Roman"/>
                <a:cs typeface="Times New Roman"/>
              </a:rPr>
              <a:t>ati</a:t>
            </a:r>
            <a:r>
              <a:rPr sz="2800" b="1" i="1" spc="5" dirty="0" smtClean="0">
                <a:latin typeface="Times New Roman"/>
                <a:cs typeface="Times New Roman"/>
              </a:rPr>
              <a:t>o</a:t>
            </a:r>
            <a:r>
              <a:rPr sz="2800" b="1" i="1" spc="-5" dirty="0" smtClean="0">
                <a:latin typeface="Times New Roman"/>
                <a:cs typeface="Times New Roman"/>
              </a:rPr>
              <a:t>n</a:t>
            </a:r>
            <a:r>
              <a:rPr sz="2800" b="1" i="1" spc="0" dirty="0" smtClean="0">
                <a:latin typeface="Times New Roman"/>
                <a:cs typeface="Times New Roman"/>
              </a:rPr>
              <a:t>s</a:t>
            </a:r>
            <a:r>
              <a:rPr sz="2800" b="1" i="1" spc="5" dirty="0" smtClean="0">
                <a:latin typeface="Times New Roman"/>
                <a:cs typeface="Times New Roman"/>
              </a:rPr>
              <a:t> </a:t>
            </a:r>
            <a:r>
              <a:rPr sz="2800" b="1" i="1" spc="-25" dirty="0" smtClean="0">
                <a:latin typeface="Times New Roman"/>
                <a:cs typeface="Times New Roman"/>
              </a:rPr>
              <a:t>f</a:t>
            </a:r>
            <a:r>
              <a:rPr sz="2800" b="1" i="1" spc="5" dirty="0" smtClean="0">
                <a:latin typeface="Times New Roman"/>
                <a:cs typeface="Times New Roman"/>
              </a:rPr>
              <a:t>o</a:t>
            </a:r>
            <a:r>
              <a:rPr sz="2800" b="1" i="1" spc="0" dirty="0" smtClean="0">
                <a:latin typeface="Times New Roman"/>
                <a:cs typeface="Times New Roman"/>
              </a:rPr>
              <a:t>r</a:t>
            </a:r>
            <a:r>
              <a:rPr sz="2800" b="1" i="1" spc="-20" dirty="0" smtClean="0">
                <a:latin typeface="Times New Roman"/>
                <a:cs typeface="Times New Roman"/>
              </a:rPr>
              <a:t> </a:t>
            </a:r>
            <a:r>
              <a:rPr sz="2800" b="1" i="1" spc="5" dirty="0" smtClean="0">
                <a:latin typeface="Times New Roman"/>
                <a:cs typeface="Times New Roman"/>
              </a:rPr>
              <a:t>i</a:t>
            </a:r>
            <a:r>
              <a:rPr sz="2800" b="1" i="1" spc="-5" dirty="0" smtClean="0">
                <a:latin typeface="Times New Roman"/>
                <a:cs typeface="Times New Roman"/>
              </a:rPr>
              <a:t>n</a:t>
            </a:r>
            <a:r>
              <a:rPr sz="2800" b="1" i="1" spc="-15" dirty="0" smtClean="0">
                <a:latin typeface="Times New Roman"/>
                <a:cs typeface="Times New Roman"/>
              </a:rPr>
              <a:t>tr</a:t>
            </a:r>
            <a:r>
              <a:rPr sz="2800" b="1" i="1" spc="5" dirty="0" smtClean="0">
                <a:latin typeface="Times New Roman"/>
                <a:cs typeface="Times New Roman"/>
              </a:rPr>
              <a:t>od</a:t>
            </a:r>
            <a:r>
              <a:rPr sz="2800" b="1" i="1" spc="-30" dirty="0" smtClean="0">
                <a:latin typeface="Times New Roman"/>
                <a:cs typeface="Times New Roman"/>
              </a:rPr>
              <a:t>u</a:t>
            </a:r>
            <a:r>
              <a:rPr sz="2800" b="1" i="1" spc="0" dirty="0" smtClean="0">
                <a:latin typeface="Times New Roman"/>
                <a:cs typeface="Times New Roman"/>
              </a:rPr>
              <a:t>c</a:t>
            </a:r>
            <a:r>
              <a:rPr sz="2800" b="1" i="1" spc="-15" dirty="0" smtClean="0">
                <a:latin typeface="Times New Roman"/>
                <a:cs typeface="Times New Roman"/>
              </a:rPr>
              <a:t>ti</a:t>
            </a:r>
            <a:r>
              <a:rPr sz="2800" b="1" i="1" spc="5" dirty="0" smtClean="0">
                <a:latin typeface="Times New Roman"/>
                <a:cs typeface="Times New Roman"/>
              </a:rPr>
              <a:t>o</a:t>
            </a:r>
            <a:r>
              <a:rPr sz="2800" b="1" i="1" spc="0" dirty="0" smtClean="0">
                <a:latin typeface="Times New Roman"/>
                <a:cs typeface="Times New Roman"/>
              </a:rPr>
              <a:t>n</a:t>
            </a:r>
            <a:r>
              <a:rPr sz="2800" b="1" i="1" spc="-10" dirty="0" smtClean="0">
                <a:latin typeface="Times New Roman"/>
                <a:cs typeface="Times New Roman"/>
              </a:rPr>
              <a:t> </a:t>
            </a:r>
            <a:r>
              <a:rPr sz="2800" b="1" i="1" spc="5" dirty="0" smtClean="0">
                <a:latin typeface="Times New Roman"/>
                <a:cs typeface="Times New Roman"/>
              </a:rPr>
              <a:t>o</a:t>
            </a:r>
            <a:r>
              <a:rPr sz="2800" b="1" i="1" spc="0" dirty="0" smtClean="0">
                <a:latin typeface="Times New Roman"/>
                <a:cs typeface="Times New Roman"/>
              </a:rPr>
              <a:t>f</a:t>
            </a:r>
            <a:r>
              <a:rPr sz="2800" b="1" i="1" spc="-5" dirty="0" smtClean="0">
                <a:latin typeface="Times New Roman"/>
                <a:cs typeface="Times New Roman"/>
              </a:rPr>
              <a:t> nu</a:t>
            </a:r>
            <a:r>
              <a:rPr sz="2800" b="1" i="1" spc="-25" dirty="0" smtClean="0">
                <a:latin typeface="Times New Roman"/>
                <a:cs typeface="Times New Roman"/>
              </a:rPr>
              <a:t>c</a:t>
            </a:r>
            <a:r>
              <a:rPr sz="2800" b="1" i="1" spc="5" dirty="0" smtClean="0">
                <a:latin typeface="Times New Roman"/>
                <a:cs typeface="Times New Roman"/>
              </a:rPr>
              <a:t>l</a:t>
            </a:r>
            <a:r>
              <a:rPr sz="2800" b="1" i="1" spc="-25" dirty="0" smtClean="0">
                <a:latin typeface="Times New Roman"/>
                <a:cs typeface="Times New Roman"/>
              </a:rPr>
              <a:t>e</a:t>
            </a:r>
            <a:r>
              <a:rPr sz="2800" b="1" i="1" spc="-15" dirty="0" smtClean="0">
                <a:latin typeface="Times New Roman"/>
                <a:cs typeface="Times New Roman"/>
              </a:rPr>
              <a:t>a</a:t>
            </a:r>
            <a:r>
              <a:rPr sz="2800" b="1" i="1" spc="0" dirty="0" smtClean="0">
                <a:latin typeface="Times New Roman"/>
                <a:cs typeface="Times New Roman"/>
              </a:rPr>
              <a:t>r</a:t>
            </a:r>
            <a:r>
              <a:rPr sz="2800" b="1" i="1" spc="5" dirty="0" smtClean="0">
                <a:latin typeface="Times New Roman"/>
                <a:cs typeface="Times New Roman"/>
              </a:rPr>
              <a:t> p</a:t>
            </a:r>
            <a:r>
              <a:rPr sz="2800" b="1" i="1" spc="-15" dirty="0" smtClean="0">
                <a:latin typeface="Times New Roman"/>
                <a:cs typeface="Times New Roman"/>
              </a:rPr>
              <a:t>o</a:t>
            </a:r>
            <a:r>
              <a:rPr sz="2800" b="1" i="1" spc="-5" dirty="0" smtClean="0">
                <a:latin typeface="Times New Roman"/>
                <a:cs typeface="Times New Roman"/>
              </a:rPr>
              <a:t>w</a:t>
            </a:r>
            <a:r>
              <a:rPr sz="2800" b="1" i="1" spc="-25" dirty="0" smtClean="0">
                <a:latin typeface="Times New Roman"/>
                <a:cs typeface="Times New Roman"/>
              </a:rPr>
              <a:t>e</a:t>
            </a:r>
            <a:r>
              <a:rPr sz="2800" b="1" i="1" spc="0" dirty="0" smtClean="0">
                <a:latin typeface="Times New Roman"/>
                <a:cs typeface="Times New Roman"/>
              </a:rPr>
              <a:t>r</a:t>
            </a:r>
            <a:endParaRPr sz="2800">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lnSpc>
                <a:spcPct val="100000"/>
              </a:lnSpc>
            </a:pPr>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smtClean="0">
                <a:solidFill>
                  <a:srgbClr val="FFFF00"/>
                </a:solidFill>
                <a:latin typeface="Times New Roman"/>
                <a:cs typeface="Times New Roman"/>
              </a:rPr>
              <a:t> </a:t>
            </a:r>
            <a:r>
              <a:rPr lang="vi-VN" sz="2800" b="1" i="1" spc="-15" dirty="0" smtClean="0">
                <a:solidFill>
                  <a:srgbClr val="FFFF00"/>
                </a:solidFill>
                <a:latin typeface="Times New Roman"/>
                <a:cs typeface="Times New Roman"/>
              </a:rPr>
              <a:t>trong lĩnh vực NLNT</a:t>
            </a:r>
            <a:endParaRPr sz="2800" dirty="0">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Tx/>
              <a:buChar char="•"/>
            </a:pPr>
            <a:r>
              <a:rPr kumimoji="0" lang="it-IT" altLang="en-US" sz="2400" b="0" i="0" u="none" strike="noStrike" kern="0" cap="none" spc="0" normalizeH="0" baseline="0" noProof="0" dirty="0" smtClean="0">
                <a:ln>
                  <a:noFill/>
                </a:ln>
                <a:solidFill>
                  <a:srgbClr val="FFFFFF"/>
                </a:solidFill>
                <a:effectLst/>
                <a:uLnTx/>
                <a:uFillTx/>
                <a:latin typeface="Times New Roman" pitchFamily="18" charset="0"/>
                <a:ea typeface="+mn-ea"/>
                <a:cs typeface="Times New Roman" pitchFamily="18" charset="0"/>
              </a:rPr>
              <a:t>Hệ thống luật pháp về</a:t>
            </a:r>
            <a:r>
              <a:rPr kumimoji="0" lang="it-IT" altLang="en-US" sz="2400" b="0" i="0" u="none" strike="noStrike" kern="0" cap="none" spc="0" normalizeH="0" noProof="0" dirty="0" smtClean="0">
                <a:ln>
                  <a:noFill/>
                </a:ln>
                <a:solidFill>
                  <a:srgbClr val="FFFFFF"/>
                </a:solidFill>
                <a:effectLst/>
                <a:uLnTx/>
                <a:uFillTx/>
                <a:latin typeface="Times New Roman" pitchFamily="18" charset="0"/>
                <a:ea typeface="+mn-ea"/>
                <a:cs typeface="Times New Roman" pitchFamily="18" charset="0"/>
              </a:rPr>
              <a:t> đẩy mạnh ứng dụng NLNT </a:t>
            </a:r>
            <a:r>
              <a:rPr kumimoji="0" lang="it-IT" altLang="en-US" sz="2400" b="0" i="0" u="none" strike="noStrike" kern="0" cap="none" spc="0" normalizeH="0" baseline="0" noProof="0" dirty="0" smtClean="0">
                <a:ln>
                  <a:noFill/>
                </a:ln>
                <a:solidFill>
                  <a:srgbClr val="FFFFFF"/>
                </a:solidFill>
                <a:effectLst/>
                <a:uLnTx/>
                <a:uFillTx/>
                <a:latin typeface="Times New Roman" pitchFamily="18" charset="0"/>
                <a:ea typeface="+mn-ea"/>
                <a:cs typeface="Times New Roman" pitchFamily="18" charset="0"/>
              </a:rPr>
              <a:t>sẽ quy định các yêu cầu về:</a:t>
            </a:r>
          </a:p>
          <a:p>
            <a:pPr marL="1143000" lvl="2"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Chiến</a:t>
            </a:r>
            <a:r>
              <a:rPr kumimoji="0" lang="it-IT"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lược ứng dụng NLNT vì mục đích hòa bình </a:t>
            </a:r>
            <a:endParaRPr kumimoji="0" lang="it-IT" altLang="en-US" sz="20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endParaRP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Chiến</a:t>
            </a:r>
            <a:r>
              <a:rPr kumimoji="0" lang="it-IT"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lược quốc gia về phát triển </a:t>
            </a:r>
            <a:r>
              <a:rPr kumimoji="0" lang="it-IT" altLang="en-US" sz="2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ứng dụng NLNT</a:t>
            </a:r>
            <a:endPar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a:p>
            <a:pPr marL="1143000" lvl="2"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Quy hoạch</a:t>
            </a:r>
            <a:r>
              <a:rPr kumimoji="0" lang="it-IT"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phát triển, ứng dụng NLNT</a:t>
            </a:r>
            <a:endParaRPr kumimoji="0" lang="it-IT" altLang="en-US" sz="20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endParaRP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Quy hoạch</a:t>
            </a:r>
            <a:r>
              <a:rPr kumimoji="0" lang="it-IT"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tổng thể: Định hướng cơ bản dài hạn và các mục tiêu tổng quát</a:t>
            </a: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vi-VN"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phát triển ứng dụng NLNT vì mục đích hòa bình</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Được</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lập</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trên</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cơ</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sở</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chiến</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lược</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phát</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triển</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kinh</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tế</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xã</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hội</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FF"/>
                </a:solidFill>
                <a:effectLst/>
                <a:uLnTx/>
                <a:uFillTx/>
                <a:latin typeface="Times New Roman" pitchFamily="18" charset="0"/>
                <a:cs typeface="Times New Roman" pitchFamily="18" charset="0"/>
              </a:rPr>
              <a:t>và</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a:t>
            </a:r>
            <a:r>
              <a:rPr kumimoji="0" lang="vi-VN"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Chiến lược ứng dụng NLNT</a:t>
            </a:r>
            <a:r>
              <a:rPr kumimoji="0" lang="en-US"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a:t>
            </a:r>
            <a:endPar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Quy hoạch</a:t>
            </a:r>
            <a:r>
              <a:rPr kumimoji="0" lang="it-IT" altLang="en-US" sz="20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chi tiết: Cho từng lĩnh vực cụ thể Y tế; Khí tượng, thủy văn, địa chất, khoáng sản và bảo vệ môi trường; Nông nghiệp; Công nghiệp và các ngành kinh tế kỹ thuật khác; Điện hạt nhân; thăm dò, khai thác, chế biến và sử dụng quặng phóng xạ; địa điểm chôn cất, lưu giữ chất thải pgongs xạ và nguồn phóng xạ đã qua sử dụng. </a:t>
            </a:r>
            <a:endPar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a:p>
            <a:pPr marL="1143000" lvl="2" indent="-228600" eaLnBrk="0" fontAlgn="base" hangingPunct="0">
              <a:spcBef>
                <a:spcPct val="20000"/>
              </a:spcBef>
              <a:spcAft>
                <a:spcPct val="0"/>
              </a:spcAft>
              <a:buFontTx/>
              <a:buChar char="•"/>
            </a:pPr>
            <a:r>
              <a:rPr kumimoji="0" lang="en-US" altLang="en-US" sz="20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Chính</a:t>
            </a:r>
            <a:r>
              <a:rPr kumimoji="0" lang="en-US"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00"/>
                </a:solidFill>
                <a:effectLst/>
                <a:uLnTx/>
                <a:uFillTx/>
                <a:latin typeface="Times New Roman" pitchFamily="18" charset="0"/>
                <a:cs typeface="Times New Roman" pitchFamily="18" charset="0"/>
              </a:rPr>
              <a:t>sách</a:t>
            </a:r>
            <a:r>
              <a:rPr kumimoji="0" lang="en-US"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a:t>
            </a:r>
            <a:r>
              <a:rPr kumimoji="0" lang="en-US" altLang="en-US" sz="2000" b="0" i="0" u="none" strike="noStrike" kern="0" cap="none" spc="0" normalizeH="0" noProof="0" dirty="0" err="1" smtClean="0">
                <a:ln>
                  <a:noFill/>
                </a:ln>
                <a:solidFill>
                  <a:srgbClr val="FFFF00"/>
                </a:solidFill>
                <a:effectLst/>
                <a:uLnTx/>
                <a:uFillTx/>
                <a:latin typeface="Times New Roman" pitchFamily="18" charset="0"/>
                <a:cs typeface="Times New Roman" pitchFamily="18" charset="0"/>
              </a:rPr>
              <a:t>bảo</a:t>
            </a:r>
            <a:r>
              <a:rPr kumimoji="0" lang="en-US"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đảm</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hạ</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tầng</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quốc</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gia</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để</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phát</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triển</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ứng</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dụng</a:t>
            </a:r>
            <a:r>
              <a:rPr lang="en-US" altLang="en-US" sz="2000" kern="0" dirty="0" smtClean="0">
                <a:solidFill>
                  <a:srgbClr val="FFFF00"/>
                </a:solidFill>
                <a:latin typeface="Times New Roman" pitchFamily="18" charset="0"/>
                <a:cs typeface="Times New Roman" pitchFamily="18" charset="0"/>
              </a:rPr>
              <a:t> NLNT </a:t>
            </a:r>
            <a:r>
              <a:rPr lang="en-US" altLang="en-US" sz="2000" kern="0" dirty="0" err="1" smtClean="0">
                <a:solidFill>
                  <a:srgbClr val="FFFF00"/>
                </a:solidFill>
                <a:latin typeface="Times New Roman" pitchFamily="18" charset="0"/>
                <a:cs typeface="Times New Roman" pitchFamily="18" charset="0"/>
              </a:rPr>
              <a:t>và</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bảo</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đảm</a:t>
            </a:r>
            <a:r>
              <a:rPr lang="en-US" altLang="en-US" sz="2000" kern="0" dirty="0" smtClean="0">
                <a:solidFill>
                  <a:srgbClr val="FFFF00"/>
                </a:solidFill>
                <a:latin typeface="Times New Roman" pitchFamily="18" charset="0"/>
                <a:cs typeface="Times New Roman" pitchFamily="18" charset="0"/>
              </a:rPr>
              <a:t> an </a:t>
            </a:r>
            <a:r>
              <a:rPr lang="en-US" altLang="en-US" sz="2000" kern="0" dirty="0" err="1" smtClean="0">
                <a:solidFill>
                  <a:srgbClr val="FFFF00"/>
                </a:solidFill>
                <a:latin typeface="Times New Roman" pitchFamily="18" charset="0"/>
                <a:cs typeface="Times New Roman" pitchFamily="18" charset="0"/>
              </a:rPr>
              <a:t>toàn</a:t>
            </a:r>
            <a:r>
              <a:rPr lang="en-US" altLang="en-US" sz="2000" kern="0" dirty="0" smtClean="0">
                <a:solidFill>
                  <a:srgbClr val="FFFF00"/>
                </a:solidFill>
                <a:latin typeface="Times New Roman" pitchFamily="18" charset="0"/>
                <a:cs typeface="Times New Roman" pitchFamily="18" charset="0"/>
              </a:rPr>
              <a:t>, an </a:t>
            </a:r>
            <a:r>
              <a:rPr lang="en-US" altLang="en-US" sz="2000" kern="0" dirty="0" err="1" smtClean="0">
                <a:solidFill>
                  <a:srgbClr val="FFFF00"/>
                </a:solidFill>
                <a:latin typeface="Times New Roman" pitchFamily="18" charset="0"/>
                <a:cs typeface="Times New Roman" pitchFamily="18" charset="0"/>
              </a:rPr>
              <a:t>ninh</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trong</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lĩnh</a:t>
            </a:r>
            <a:r>
              <a:rPr lang="en-US" altLang="en-US" sz="2000" kern="0" dirty="0" smtClean="0">
                <a:solidFill>
                  <a:srgbClr val="FFFF00"/>
                </a:solidFill>
                <a:latin typeface="Times New Roman" pitchFamily="18" charset="0"/>
                <a:cs typeface="Times New Roman" pitchFamily="18" charset="0"/>
              </a:rPr>
              <a:t> </a:t>
            </a:r>
            <a:r>
              <a:rPr lang="en-US" altLang="en-US" sz="2000" kern="0" dirty="0" err="1" smtClean="0">
                <a:solidFill>
                  <a:srgbClr val="FFFF00"/>
                </a:solidFill>
                <a:latin typeface="Times New Roman" pitchFamily="18" charset="0"/>
                <a:cs typeface="Times New Roman" pitchFamily="18" charset="0"/>
              </a:rPr>
              <a:t>vực</a:t>
            </a:r>
            <a:r>
              <a:rPr lang="en-US" altLang="en-US" sz="2000" kern="0" dirty="0" smtClean="0">
                <a:solidFill>
                  <a:srgbClr val="FFFF00"/>
                </a:solidFill>
                <a:latin typeface="Times New Roman" pitchFamily="18" charset="0"/>
                <a:cs typeface="Times New Roman" pitchFamily="18" charset="0"/>
              </a:rPr>
              <a:t> NLNT </a:t>
            </a:r>
            <a:r>
              <a:rPr kumimoji="0" lang="en-US" altLang="en-US" sz="2000" b="0" i="0" u="none" strike="noStrike" kern="0" cap="none" spc="0" normalizeH="0" noProof="0" dirty="0" smtClean="0">
                <a:ln>
                  <a:noFill/>
                </a:ln>
                <a:solidFill>
                  <a:srgbClr val="FFFF00"/>
                </a:solidFill>
                <a:effectLst/>
                <a:uLnTx/>
                <a:uFillTx/>
                <a:latin typeface="Times New Roman" pitchFamily="18" charset="0"/>
                <a:cs typeface="Times New Roman" pitchFamily="18" charset="0"/>
              </a:rPr>
              <a:t> </a:t>
            </a:r>
            <a:r>
              <a:rPr lang="en-US" altLang="en-US" sz="2000" kern="0" dirty="0" smtClean="0">
                <a:solidFill>
                  <a:srgbClr val="71B517"/>
                </a:solidFill>
                <a:latin typeface="Times New Roman" pitchFamily="18" charset="0"/>
                <a:cs typeface="Times New Roman" pitchFamily="18" charset="0"/>
              </a:rPr>
              <a:t>. </a:t>
            </a:r>
            <a:endParaRPr kumimoji="0" lang="en-US" altLang="en-US" sz="2000" b="0" i="0" u="none" strike="noStrike" kern="0" cap="none" spc="0" normalizeH="0" baseline="0" noProof="0" dirty="0" smtClean="0">
              <a:ln>
                <a:noFill/>
              </a:ln>
              <a:solidFill>
                <a:srgbClr val="71B517"/>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440160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smtClean="0">
                <a:solidFill>
                  <a:srgbClr val="FFFFFF"/>
                </a:solidFill>
                <a:latin typeface="Times New Roman" pitchFamily="18" charset="0"/>
                <a:cs typeface="Times New Roman" pitchFamily="18" charset="0"/>
              </a:rPr>
              <a:t>Quy hoạch chi tiết phát triển, ứng dụng bức xạ trong y tế đến năm 2020 </a:t>
            </a:r>
            <a:r>
              <a:rPr lang="it-IT" altLang="en-US" sz="2400" kern="0" dirty="0">
                <a:solidFill>
                  <a:srgbClr val="FFFFFF"/>
                </a:solidFill>
                <a:latin typeface="Times New Roman" pitchFamily="18" charset="0"/>
                <a:cs typeface="Times New Roman" pitchFamily="18" charset="0"/>
              </a:rPr>
              <a:t>ban hành kèm theo Quyết định số </a:t>
            </a:r>
            <a:r>
              <a:rPr lang="it-IT" altLang="en-US" sz="2400" kern="0" dirty="0" smtClean="0">
                <a:solidFill>
                  <a:srgbClr val="FFFFFF"/>
                </a:solidFill>
                <a:latin typeface="Times New Roman" pitchFamily="18" charset="0"/>
                <a:cs typeface="Times New Roman" pitchFamily="18" charset="0"/>
              </a:rPr>
              <a:t>1958/QĐ-TTg </a:t>
            </a:r>
            <a:r>
              <a:rPr lang="it-IT" altLang="en-US" sz="2400" kern="0" dirty="0">
                <a:solidFill>
                  <a:srgbClr val="FFFFFF"/>
                </a:solidFill>
                <a:latin typeface="Times New Roman" pitchFamily="18" charset="0"/>
                <a:cs typeface="Times New Roman" pitchFamily="18" charset="0"/>
              </a:rPr>
              <a:t>của Thủ tướng Chính phủ ngày </a:t>
            </a:r>
            <a:r>
              <a:rPr lang="en-US" altLang="en-US" sz="2400" kern="0" dirty="0" smtClean="0">
                <a:solidFill>
                  <a:srgbClr val="FFFFFF"/>
                </a:solidFill>
                <a:latin typeface="Times New Roman" pitchFamily="18" charset="0"/>
                <a:cs typeface="Times New Roman" pitchFamily="18" charset="0"/>
              </a:rPr>
              <a:t>04</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tháng </a:t>
            </a:r>
            <a:r>
              <a:rPr lang="en-US" altLang="en-US" sz="2400" kern="0" dirty="0" smtClean="0">
                <a:solidFill>
                  <a:srgbClr val="FFFFFF"/>
                </a:solidFill>
                <a:latin typeface="Times New Roman" pitchFamily="18" charset="0"/>
                <a:cs typeface="Times New Roman" pitchFamily="18" charset="0"/>
              </a:rPr>
              <a:t>11</a:t>
            </a:r>
            <a:r>
              <a:rPr lang="vi-VN" altLang="en-US" sz="2400" kern="0" dirty="0" smtClean="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năm </a:t>
            </a:r>
            <a:r>
              <a:rPr lang="vi-VN" altLang="en-US" sz="2400" kern="0" dirty="0" smtClean="0">
                <a:solidFill>
                  <a:srgbClr val="FFFFFF"/>
                </a:solidFill>
                <a:latin typeface="Times New Roman" pitchFamily="18" charset="0"/>
                <a:cs typeface="Times New Roman" pitchFamily="18" charset="0"/>
              </a:rPr>
              <a:t>20</a:t>
            </a:r>
            <a:r>
              <a:rPr lang="en-US" altLang="en-US" sz="2400" kern="0" dirty="0" smtClean="0">
                <a:solidFill>
                  <a:srgbClr val="FFFFFF"/>
                </a:solidFill>
                <a:latin typeface="Times New Roman" pitchFamily="18" charset="0"/>
                <a:cs typeface="Times New Roman" pitchFamily="18" charset="0"/>
              </a:rPr>
              <a:t>11. </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608176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FF00"/>
                </a:solidFill>
                <a:latin typeface="Times New Roman" pitchFamily="18" charset="0"/>
                <a:cs typeface="Times New Roman" pitchFamily="18" charset="0"/>
              </a:rPr>
              <a:t>Nội</a:t>
            </a:r>
            <a:r>
              <a:rPr lang="en-US" altLang="en-US" sz="2400" b="1" kern="0" dirty="0" smtClean="0">
                <a:solidFill>
                  <a:srgbClr val="FFFF00"/>
                </a:solidFill>
                <a:latin typeface="Times New Roman" pitchFamily="18" charset="0"/>
                <a:cs typeface="Times New Roman" pitchFamily="18" charset="0"/>
              </a:rPr>
              <a:t> dung</a:t>
            </a:r>
            <a:r>
              <a:rPr lang="vi-VN"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Quy</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hoach</a:t>
            </a:r>
            <a:r>
              <a:rPr lang="en-US" altLang="en-US" sz="2400" b="1" kern="0" dirty="0" smtClean="0">
                <a:solidFill>
                  <a:srgbClr val="FFFF00"/>
                </a:solidFill>
                <a:latin typeface="Times New Roman" pitchFamily="18" charset="0"/>
                <a:cs typeface="Times New Roman" pitchFamily="18" charset="0"/>
              </a:rPr>
              <a:t> chi </a:t>
            </a:r>
            <a:r>
              <a:rPr lang="en-US" altLang="en-US" sz="2400" b="1" kern="0" dirty="0" err="1" smtClean="0">
                <a:solidFill>
                  <a:srgbClr val="FFFF00"/>
                </a:solidFill>
                <a:latin typeface="Times New Roman" pitchFamily="18" charset="0"/>
                <a:cs typeface="Times New Roman" pitchFamily="18" charset="0"/>
              </a:rPr>
              <a:t>tiết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trong</a:t>
            </a:r>
            <a:r>
              <a:rPr lang="en-US" altLang="en-US" sz="2400" b="1" kern="0" dirty="0" smtClean="0">
                <a:solidFill>
                  <a:srgbClr val="FFFF00"/>
                </a:solidFill>
                <a:latin typeface="Times New Roman" pitchFamily="18" charset="0"/>
                <a:cs typeface="Times New Roman" pitchFamily="18" charset="0"/>
              </a:rPr>
              <a:t> y </a:t>
            </a:r>
            <a:r>
              <a:rPr lang="en-US" altLang="en-US" sz="2400" b="1" kern="0" dirty="0" err="1" smtClean="0">
                <a:solidFill>
                  <a:srgbClr val="FFFF00"/>
                </a:solidFill>
                <a:latin typeface="Times New Roman" pitchFamily="18" charset="0"/>
                <a:cs typeface="Times New Roman" pitchFamily="18" charset="0"/>
              </a:rPr>
              <a:t>tế</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đến</a:t>
            </a:r>
            <a:r>
              <a:rPr lang="en-US" altLang="en-US" sz="2400" b="1" kern="0" dirty="0" smtClean="0">
                <a:solidFill>
                  <a:srgbClr val="FFFF00"/>
                </a:solidFill>
                <a:latin typeface="Times New Roman" pitchFamily="18" charset="0"/>
                <a:cs typeface="Times New Roman" pitchFamily="18" charset="0"/>
              </a:rPr>
              <a:t> 2020</a:t>
            </a:r>
          </a:p>
          <a:p>
            <a:pPr marL="342900" indent="-342900" eaLnBrk="0" fontAlgn="base" hangingPunct="0">
              <a:spcBef>
                <a:spcPct val="20000"/>
              </a:spcBef>
              <a:spcAft>
                <a:spcPct val="0"/>
              </a:spcAft>
              <a:buFontTx/>
              <a:buChar char="•"/>
            </a:pPr>
            <a:r>
              <a:rPr lang="en-US" altLang="en-US" sz="2200" kern="0" dirty="0" err="1" smtClean="0">
                <a:solidFill>
                  <a:prstClr val="white"/>
                </a:solidFill>
                <a:latin typeface="Times New Roman" pitchFamily="18" charset="0"/>
                <a:cs typeface="Times New Roman" pitchFamily="18" charset="0"/>
              </a:rPr>
              <a:t>Thành</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lập</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Viện</a:t>
            </a:r>
            <a:r>
              <a:rPr lang="en-US" altLang="en-US" sz="2200" kern="0" dirty="0" smtClean="0">
                <a:solidFill>
                  <a:prstClr val="white"/>
                </a:solidFill>
                <a:latin typeface="Times New Roman" pitchFamily="18" charset="0"/>
                <a:cs typeface="Times New Roman" pitchFamily="18" charset="0"/>
              </a:rPr>
              <a:t> Y </a:t>
            </a:r>
            <a:r>
              <a:rPr lang="en-US" altLang="en-US" sz="2200" kern="0" dirty="0" err="1" smtClean="0">
                <a:solidFill>
                  <a:prstClr val="white"/>
                </a:solidFill>
                <a:latin typeface="Times New Roman" pitchFamily="18" charset="0"/>
                <a:cs typeface="Times New Roman" pitchFamily="18" charset="0"/>
              </a:rPr>
              <a:t>học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bức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xạ</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trung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ương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thuộc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bộ</a:t>
            </a:r>
            <a:r>
              <a:rPr lang="en-US" altLang="en-US" sz="2200" kern="0" dirty="0" smtClean="0">
                <a:solidFill>
                  <a:prstClr val="white"/>
                </a:solidFill>
                <a:latin typeface="Times New Roman" pitchFamily="18" charset="0"/>
                <a:cs typeface="Times New Roman" pitchFamily="18" charset="0"/>
              </a:rPr>
              <a:t> Y </a:t>
            </a:r>
            <a:r>
              <a:rPr lang="en-US" altLang="en-US" sz="2200" kern="0" dirty="0" err="1" smtClean="0">
                <a:solidFill>
                  <a:prstClr val="white"/>
                </a:solidFill>
                <a:latin typeface="Times New Roman" pitchFamily="18" charset="0"/>
                <a:cs typeface="Times New Roman" pitchFamily="18" charset="0"/>
              </a:rPr>
              <a:t>tế</a:t>
            </a:r>
            <a:r>
              <a:rPr lang="en-US" altLang="en-US" sz="2200" kern="0" dirty="0" smtClean="0">
                <a:solidFill>
                  <a:prstClr val="white"/>
                </a:solidFill>
                <a:latin typeface="Times New Roman" pitchFamily="18" charset="0"/>
                <a:cs typeface="Times New Roman" pitchFamily="18" charset="0"/>
              </a:rPr>
              <a:t>.</a:t>
            </a:r>
          </a:p>
          <a:p>
            <a:pPr marL="342900" indent="-342900" eaLnBrk="0" fontAlgn="base" hangingPunct="0">
              <a:spcBef>
                <a:spcPct val="20000"/>
              </a:spcBef>
              <a:spcAft>
                <a:spcPct val="0"/>
              </a:spcAft>
              <a:buFontTx/>
              <a:buChar char="•"/>
            </a:pPr>
            <a:r>
              <a:rPr lang="en-US" altLang="en-US" sz="2200" kern="0" dirty="0" err="1" smtClean="0">
                <a:solidFill>
                  <a:prstClr val="white"/>
                </a:solidFill>
                <a:latin typeface="Times New Roman" pitchFamily="18" charset="0"/>
                <a:cs typeface="Times New Roman" pitchFamily="18" charset="0"/>
              </a:rPr>
              <a:t>Thành</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lập</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Trung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tâm</a:t>
            </a:r>
            <a:r>
              <a:rPr lang="en-US" altLang="en-US" sz="2200" kern="0" dirty="0" smtClean="0">
                <a:solidFill>
                  <a:prstClr val="white"/>
                </a:solidFill>
                <a:latin typeface="Times New Roman" pitchFamily="18" charset="0"/>
                <a:cs typeface="Times New Roman" pitchFamily="18" charset="0"/>
              </a:rPr>
              <a:t> y </a:t>
            </a:r>
            <a:r>
              <a:rPr lang="en-US" altLang="en-US" sz="2200" kern="0" dirty="0" err="1" smtClean="0">
                <a:solidFill>
                  <a:prstClr val="white"/>
                </a:solidFill>
                <a:latin typeface="Times New Roman" pitchFamily="18" charset="0"/>
                <a:cs typeface="Times New Roman" pitchFamily="18" charset="0"/>
              </a:rPr>
              <a:t>tế</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ứng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phó</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sự</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cố</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bức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xạ</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hạt</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nhân</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tại</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Viện</a:t>
            </a:r>
            <a:r>
              <a:rPr lang="en-US" altLang="en-US" sz="2200" kern="0" dirty="0" smtClean="0">
                <a:solidFill>
                  <a:prstClr val="white"/>
                </a:solidFill>
                <a:latin typeface="Times New Roman" pitchFamily="18" charset="0"/>
                <a:cs typeface="Times New Roman" pitchFamily="18" charset="0"/>
              </a:rPr>
              <a:t> Y </a:t>
            </a:r>
            <a:r>
              <a:rPr lang="en-US" altLang="en-US" sz="2200" kern="0" dirty="0" err="1" smtClean="0">
                <a:solidFill>
                  <a:prstClr val="white"/>
                </a:solidFill>
                <a:latin typeface="Times New Roman" pitchFamily="18" charset="0"/>
                <a:cs typeface="Times New Roman" pitchFamily="18" charset="0"/>
              </a:rPr>
              <a:t>học</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phóng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xạ</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và</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Ung</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bướu</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Quân</a:t>
            </a:r>
            <a:r>
              <a:rPr lang="en-US" altLang="en-US" sz="2200" kern="0" dirty="0" smtClean="0">
                <a:solidFill>
                  <a:prstClr val="white"/>
                </a:solidFill>
                <a:latin typeface="Times New Roman" pitchFamily="18" charset="0"/>
                <a:cs typeface="Times New Roman" pitchFamily="18" charset="0"/>
              </a:rPr>
              <a:t> </a:t>
            </a:r>
            <a:r>
              <a:rPr lang="en-US" altLang="en-US" sz="2200" kern="0" dirty="0" err="1" smtClean="0">
                <a:solidFill>
                  <a:prstClr val="white"/>
                </a:solidFill>
                <a:latin typeface="Times New Roman" pitchFamily="18" charset="0"/>
                <a:cs typeface="Times New Roman" pitchFamily="18" charset="0"/>
              </a:rPr>
              <a:t>đội</a:t>
            </a:r>
            <a:r>
              <a:rPr lang="en-US" altLang="en-US" sz="2200" kern="0" dirty="0" smtClean="0">
                <a:solidFill>
                  <a:prstClr val="white"/>
                </a:solidFill>
                <a:latin typeface="Times New Roman" pitchFamily="18" charset="0"/>
                <a:cs typeface="Times New Roman" pitchFamily="18" charset="0"/>
              </a:rPr>
              <a:t>. </a:t>
            </a: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en-US" altLang="en-US" sz="2200"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endParaRPr lang="vi-VN" altLang="en-US" sz="22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948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vi-VN" altLang="en-US" sz="2400" b="1" kern="0" dirty="0" smtClean="0">
                <a:solidFill>
                  <a:srgbClr val="FFFFFF"/>
                </a:solidFill>
                <a:latin typeface="Times New Roman" pitchFamily="18" charset="0"/>
                <a:cs typeface="Times New Roman" pitchFamily="18" charset="0"/>
              </a:rPr>
              <a:t>Quốc </a:t>
            </a:r>
            <a:r>
              <a:rPr lang="vi-VN" altLang="en-US" sz="2400" b="1" kern="0" dirty="0">
                <a:solidFill>
                  <a:srgbClr val="FFFFFF"/>
                </a:solidFill>
                <a:latin typeface="Times New Roman" pitchFamily="18" charset="0"/>
                <a:cs typeface="Times New Roman" pitchFamily="18" charset="0"/>
              </a:rPr>
              <a:t>hội khóa </a:t>
            </a:r>
            <a:r>
              <a:rPr lang="vi-VN" altLang="en-US" sz="2400" b="1" kern="0" dirty="0" smtClean="0">
                <a:solidFill>
                  <a:srgbClr val="FFFFFF"/>
                </a:solidFill>
                <a:latin typeface="Times New Roman" pitchFamily="18" charset="0"/>
                <a:cs typeface="Times New Roman" pitchFamily="18" charset="0"/>
              </a:rPr>
              <a:t>XII </a:t>
            </a:r>
            <a:r>
              <a:rPr lang="vi-VN" altLang="en-US" sz="2400" b="1" kern="0" dirty="0">
                <a:solidFill>
                  <a:srgbClr val="FFFFFF"/>
                </a:solidFill>
                <a:latin typeface="Times New Roman" pitchFamily="18" charset="0"/>
                <a:cs typeface="Times New Roman" pitchFamily="18" charset="0"/>
              </a:rPr>
              <a:t>thông qua ngày 03 tháng 6 năm 2008 và có hiệu lực thi hành kể từ ngày 01 tháng 01 năm 2009. </a:t>
            </a:r>
          </a:p>
          <a:p>
            <a:pPr marL="342900" indent="-342900" eaLnBrk="0" fontAlgn="base" hangingPunct="0">
              <a:spcBef>
                <a:spcPct val="20000"/>
              </a:spcBef>
              <a:spcAft>
                <a:spcPct val="0"/>
              </a:spcAft>
              <a:buFontTx/>
              <a:buChar char="•"/>
            </a:pPr>
            <a:r>
              <a:rPr lang="en-US" altLang="en-US" sz="2400" b="1" kern="0" dirty="0" smtClean="0">
                <a:solidFill>
                  <a:srgbClr val="FFFFFF"/>
                </a:solidFill>
                <a:latin typeface="Times New Roman" pitchFamily="18" charset="0"/>
                <a:cs typeface="Times New Roman" pitchFamily="18" charset="0"/>
              </a:rPr>
              <a:t>B</a:t>
            </a:r>
            <a:r>
              <a:rPr lang="vi-VN" altLang="en-US" sz="2400" b="1" kern="0" dirty="0" smtClean="0">
                <a:solidFill>
                  <a:srgbClr val="FFFFFF"/>
                </a:solidFill>
                <a:latin typeface="Times New Roman" pitchFamily="18" charset="0"/>
                <a:cs typeface="Times New Roman" pitchFamily="18" charset="0"/>
              </a:rPr>
              <a:t>ao </a:t>
            </a:r>
            <a:r>
              <a:rPr lang="vi-VN" altLang="en-US" sz="2400" b="1" kern="0" dirty="0">
                <a:solidFill>
                  <a:srgbClr val="FFFFFF"/>
                </a:solidFill>
                <a:latin typeface="Times New Roman" pitchFamily="18" charset="0"/>
                <a:cs typeface="Times New Roman" pitchFamily="18" charset="0"/>
              </a:rPr>
              <a:t>gồm 11 chương với 93 Điều.</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903242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defRPr/>
            </a:pPr>
            <a:r>
              <a:rPr lang="vi-VN" sz="2800" b="1" kern="0" dirty="0" smtClean="0">
                <a:solidFill>
                  <a:srgbClr val="FFFF00"/>
                </a:solidFill>
                <a:latin typeface="Times New Roman" pitchFamily="18" charset="0"/>
                <a:cs typeface="Times New Roman" pitchFamily="18" charset="0"/>
              </a:rPr>
              <a:t>Các </a:t>
            </a:r>
            <a:r>
              <a:rPr lang="vi-VN" sz="2800" b="1" kern="0" dirty="0">
                <a:solidFill>
                  <a:srgbClr val="FFFF00"/>
                </a:solidFill>
                <a:latin typeface="Times New Roman" pitchFamily="18" charset="0"/>
                <a:cs typeface="Times New Roman" pitchFamily="18" charset="0"/>
              </a:rPr>
              <a:t>đối tượng </a:t>
            </a:r>
            <a:r>
              <a:rPr lang="vi-VN" sz="2800" b="1" kern="0" dirty="0" smtClean="0">
                <a:solidFill>
                  <a:srgbClr val="FFFF00"/>
                </a:solidFill>
                <a:latin typeface="Times New Roman" pitchFamily="18" charset="0"/>
                <a:cs typeface="Times New Roman" pitchFamily="18" charset="0"/>
              </a:rPr>
              <a:t>được </a:t>
            </a:r>
            <a:r>
              <a:rPr lang="vi-VN" sz="2800" b="1" kern="0" dirty="0">
                <a:solidFill>
                  <a:srgbClr val="FFFF00"/>
                </a:solidFill>
                <a:latin typeface="Times New Roman" pitchFamily="18" charset="0"/>
                <a:cs typeface="Times New Roman" pitchFamily="18" charset="0"/>
              </a:rPr>
              <a:t>quản lý:</a:t>
            </a:r>
          </a:p>
          <a:p>
            <a:pPr marL="342900" lvl="0" indent="-342900" eaLnBrk="0" fontAlgn="base" hangingPunct="0">
              <a:spcBef>
                <a:spcPct val="20000"/>
              </a:spcBef>
              <a:spcAft>
                <a:spcPct val="0"/>
              </a:spcAft>
              <a:buFont typeface="Wingdings" pitchFamily="2" charset="2"/>
              <a:buChar char="ü"/>
              <a:defRPr/>
            </a:pPr>
            <a:r>
              <a:rPr lang="en-US" sz="2800" kern="0" dirty="0" err="1">
                <a:solidFill>
                  <a:srgbClr val="FFFFFF"/>
                </a:solidFill>
                <a:latin typeface="Times New Roman" pitchFamily="18" charset="0"/>
                <a:cs typeface="Times New Roman" pitchFamily="18" charset="0"/>
              </a:rPr>
              <a:t>Chất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phóng</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xạ</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Nguồn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phóng</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xạ</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kín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nguồn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phóng</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xạ</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hở</a:t>
            </a:r>
            <a:endParaRPr lang="en-US" sz="2800" kern="0" dirty="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defRPr/>
            </a:pPr>
            <a:r>
              <a:rPr lang="en-US" sz="2800" kern="0" dirty="0" err="1">
                <a:solidFill>
                  <a:srgbClr val="FFFFFF"/>
                </a:solidFill>
                <a:latin typeface="Times New Roman" pitchFamily="18" charset="0"/>
                <a:cs typeface="Times New Roman" pitchFamily="18" charset="0"/>
              </a:rPr>
              <a:t>Thiết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bị</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bức</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xạ</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Thiết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bị</a:t>
            </a:r>
            <a:r>
              <a:rPr lang="en-US" sz="2800" kern="0" dirty="0">
                <a:solidFill>
                  <a:srgbClr val="FFFFFF"/>
                </a:solidFill>
                <a:latin typeface="Times New Roman" pitchFamily="18" charset="0"/>
                <a:cs typeface="Times New Roman" pitchFamily="18" charset="0"/>
              </a:rPr>
              <a:t> X </a:t>
            </a:r>
            <a:r>
              <a:rPr lang="en-US" sz="2800" kern="0" dirty="0" err="1">
                <a:solidFill>
                  <a:srgbClr val="FFFFFF"/>
                </a:solidFill>
                <a:latin typeface="Times New Roman" pitchFamily="18" charset="0"/>
                <a:cs typeface="Times New Roman" pitchFamily="18" charset="0"/>
              </a:rPr>
              <a:t>quang</a:t>
            </a:r>
            <a:r>
              <a:rPr lang="en-US" sz="2800" kern="0" dirty="0">
                <a:solidFill>
                  <a:srgbClr val="FFFFFF"/>
                </a:solidFill>
                <a:latin typeface="Times New Roman" pitchFamily="18" charset="0"/>
                <a:cs typeface="Times New Roman" pitchFamily="18" charset="0"/>
              </a:rPr>
              <a:t>, CT Scanner, </a:t>
            </a:r>
            <a:r>
              <a:rPr lang="en-US" sz="2800" kern="0" dirty="0" err="1">
                <a:solidFill>
                  <a:srgbClr val="FFFFFF"/>
                </a:solidFill>
                <a:latin typeface="Times New Roman" pitchFamily="18" charset="0"/>
                <a:cs typeface="Times New Roman" pitchFamily="18" charset="0"/>
              </a:rPr>
              <a:t>máy</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gia</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tốc</a:t>
            </a:r>
            <a:r>
              <a:rPr lang="en-US" sz="2800" kern="0" dirty="0">
                <a:solidFill>
                  <a:srgbClr val="FFFFFF"/>
                </a:solidFill>
                <a:latin typeface="Times New Roman" pitchFamily="18" charset="0"/>
                <a:cs typeface="Times New Roman" pitchFamily="18" charset="0"/>
              </a:rPr>
              <a:t> …)</a:t>
            </a:r>
          </a:p>
          <a:p>
            <a:pPr marL="342900" lvl="0" indent="-342900" eaLnBrk="0" fontAlgn="base" hangingPunct="0">
              <a:spcBef>
                <a:spcPct val="20000"/>
              </a:spcBef>
              <a:spcAft>
                <a:spcPct val="0"/>
              </a:spcAft>
              <a:buFont typeface="Wingdings" pitchFamily="2" charset="2"/>
              <a:buChar char="ü"/>
              <a:defRPr/>
            </a:pPr>
            <a:r>
              <a:rPr lang="en-US" sz="2800" kern="0" dirty="0" err="1">
                <a:solidFill>
                  <a:srgbClr val="FFFFFF"/>
                </a:solidFill>
                <a:latin typeface="Times New Roman" pitchFamily="18" charset="0"/>
                <a:cs typeface="Times New Roman" pitchFamily="18" charset="0"/>
              </a:rPr>
              <a:t>Vật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liệu</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hạt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nhân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vật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liệu</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hạt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nhân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nguồn</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và</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thiết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bị</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hạt</a:t>
            </a:r>
            <a:r>
              <a:rPr lang="en-US" sz="2800" kern="0" dirty="0">
                <a:solidFill>
                  <a:srgbClr val="FFFFFF"/>
                </a:solidFill>
                <a:latin typeface="Times New Roman" pitchFamily="18" charset="0"/>
                <a:cs typeface="Times New Roman" pitchFamily="18" charset="0"/>
              </a:rPr>
              <a:t> </a:t>
            </a:r>
            <a:r>
              <a:rPr lang="en-US" sz="2800" kern="0" dirty="0" err="1">
                <a:solidFill>
                  <a:srgbClr val="FFFFFF"/>
                </a:solidFill>
                <a:latin typeface="Times New Roman" pitchFamily="18" charset="0"/>
                <a:cs typeface="Times New Roman" pitchFamily="18" charset="0"/>
              </a:rPr>
              <a:t>nhân</a:t>
            </a:r>
            <a:r>
              <a:rPr lang="en-US" sz="2800" kern="0" dirty="0">
                <a:solidFill>
                  <a:srgbClr val="FFFFFF"/>
                </a:solidFill>
                <a:latin typeface="Times New Roman" pitchFamily="18" charset="0"/>
                <a:cs typeface="Times New Roman" pitchFamily="18" charset="0"/>
              </a:rPr>
              <a:t>	</a:t>
            </a:r>
          </a:p>
        </p:txBody>
      </p:sp>
    </p:spTree>
    <p:extLst>
      <p:ext uri="{BB962C8B-B14F-4D97-AF65-F5344CB8AC3E}">
        <p14:creationId xmlns:p14="http://schemas.microsoft.com/office/powerpoint/2010/main" val="1818067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457200" indent="-457200" eaLnBrk="0" fontAlgn="base" hangingPunct="0">
              <a:spcBef>
                <a:spcPct val="20000"/>
              </a:spcBef>
              <a:spcAft>
                <a:spcPct val="0"/>
              </a:spcAft>
              <a:buFont typeface="Wingdings" pitchFamily="2" charset="2"/>
              <a:buChar char="v"/>
            </a:pPr>
            <a:r>
              <a:rPr lang="vi-VN" altLang="en-US" sz="2800" b="1" kern="0" dirty="0">
                <a:solidFill>
                  <a:srgbClr val="FFFF00"/>
                </a:solidFill>
                <a:latin typeface="Times New Roman" pitchFamily="18" charset="0"/>
                <a:cs typeface="Times New Roman" pitchFamily="18" charset="0"/>
              </a:rPr>
              <a:t>Các hoạt động cần quản lý:</a:t>
            </a:r>
          </a:p>
          <a:p>
            <a:pPr marL="342900" lvl="0" indent="-342900" eaLnBrk="0" fontAlgn="base" hangingPunct="0">
              <a:spcBef>
                <a:spcPct val="20000"/>
              </a:spcBef>
              <a:spcAft>
                <a:spcPct val="0"/>
              </a:spcAft>
              <a:buFont typeface="Wingdings" pitchFamily="2" charset="2"/>
              <a:buChar char="ü"/>
            </a:pPr>
            <a:r>
              <a:rPr lang="en-US" altLang="en-US" sz="2800" kern="0" dirty="0" err="1">
                <a:solidFill>
                  <a:schemeClr val="bg1"/>
                </a:solidFill>
                <a:latin typeface="Times New Roman" pitchFamily="18" charset="0"/>
                <a:cs typeface="Times New Roman" pitchFamily="18" charset="0"/>
              </a:rPr>
              <a:t>Sản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xuất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chế</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biến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chất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phóng</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xạ</a:t>
            </a:r>
            <a:endParaRPr lang="en-US" altLang="en-US" sz="28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800" kern="0" dirty="0" err="1">
                <a:solidFill>
                  <a:schemeClr val="bg1"/>
                </a:solidFill>
                <a:latin typeface="Times New Roman" pitchFamily="18" charset="0"/>
                <a:cs typeface="Times New Roman" pitchFamily="18" charset="0"/>
              </a:rPr>
              <a:t>Vận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chuyển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chất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phóng</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xạ</a:t>
            </a:r>
            <a:endParaRPr lang="en-US" altLang="en-US" sz="28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800" kern="0" dirty="0" err="1">
                <a:solidFill>
                  <a:schemeClr val="bg1"/>
                </a:solidFill>
                <a:latin typeface="Times New Roman" pitchFamily="18" charset="0"/>
                <a:cs typeface="Times New Roman" pitchFamily="18" charset="0"/>
              </a:rPr>
              <a:t>Xuất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nhập</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khẩu</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chất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phóng</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xạ</a:t>
            </a:r>
            <a:endParaRPr lang="en-US" altLang="en-US" sz="28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800" kern="0" dirty="0" err="1">
                <a:solidFill>
                  <a:schemeClr val="bg1"/>
                </a:solidFill>
                <a:latin typeface="Times New Roman" pitchFamily="18" charset="0"/>
                <a:cs typeface="Times New Roman" pitchFamily="18" charset="0"/>
              </a:rPr>
              <a:t>Sử</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dụng</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nguồn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phóng</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xạ</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kín</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hở</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và</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các</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thiết</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bị</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bức</a:t>
            </a:r>
            <a:r>
              <a:rPr lang="en-US" altLang="en-US" sz="2800" kern="0" dirty="0">
                <a:solidFill>
                  <a:schemeClr val="bg1"/>
                </a:solidFill>
                <a:latin typeface="Times New Roman" pitchFamily="18" charset="0"/>
                <a:cs typeface="Times New Roman" pitchFamily="18" charset="0"/>
              </a:rPr>
              <a:t> </a:t>
            </a:r>
            <a:r>
              <a:rPr lang="en-US" altLang="en-US" sz="2800" kern="0" dirty="0" err="1">
                <a:solidFill>
                  <a:schemeClr val="bg1"/>
                </a:solidFill>
                <a:latin typeface="Times New Roman" pitchFamily="18" charset="0"/>
                <a:cs typeface="Times New Roman" pitchFamily="18" charset="0"/>
              </a:rPr>
              <a:t>xạ</a:t>
            </a:r>
            <a:endParaRPr lang="en-US" altLang="en-US" sz="28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vi-VN" altLang="en-US" sz="2800" kern="0" dirty="0">
                <a:solidFill>
                  <a:schemeClr val="bg1"/>
                </a:solidFill>
                <a:latin typeface="Times New Roman" pitchFamily="18" charset="0"/>
                <a:cs typeface="Times New Roman" pitchFamily="18" charset="0"/>
              </a:rPr>
              <a:t>Xử lý, lưu giữ, chôn cất chất thải phóng xạ, nguồn phóng xạ đã qua sử dụng</a:t>
            </a:r>
          </a:p>
          <a:p>
            <a:pPr marL="342900" lvl="0" indent="-342900" eaLnBrk="0" fontAlgn="base" hangingPunct="0">
              <a:spcBef>
                <a:spcPct val="20000"/>
              </a:spcBef>
              <a:spcAft>
                <a:spcPct val="0"/>
              </a:spcAft>
              <a:buFont typeface="Wingdings" pitchFamily="2" charset="2"/>
              <a:buChar char="ü"/>
            </a:pPr>
            <a:r>
              <a:rPr lang="vi-VN" altLang="en-US" sz="2800" kern="0" dirty="0">
                <a:solidFill>
                  <a:schemeClr val="bg1"/>
                </a:solidFill>
                <a:latin typeface="Times New Roman" pitchFamily="18" charset="0"/>
                <a:cs typeface="Times New Roman" pitchFamily="18" charset="0"/>
              </a:rPr>
              <a:t>Chấm dứt hoạt động</a:t>
            </a:r>
          </a:p>
          <a:p>
            <a:pPr marL="342900" lvl="0" indent="-342900" eaLnBrk="0" fontAlgn="base" hangingPunct="0">
              <a:spcBef>
                <a:spcPct val="20000"/>
              </a:spcBef>
              <a:spcAft>
                <a:spcPct val="0"/>
              </a:spcAft>
              <a:buFont typeface="Wingdings" pitchFamily="2" charset="2"/>
              <a:buChar char="ü"/>
            </a:pPr>
            <a:r>
              <a:rPr lang="vi-VN" altLang="en-US" sz="2800" kern="0" dirty="0">
                <a:solidFill>
                  <a:schemeClr val="bg1"/>
                </a:solidFill>
                <a:latin typeface="Times New Roman" pitchFamily="18" charset="0"/>
                <a:cs typeface="Times New Roman" pitchFamily="18" charset="0"/>
              </a:rPr>
              <a:t>Thăm dò, khai thác, chế biến quặng phóng xạ </a:t>
            </a:r>
          </a:p>
          <a:p>
            <a:pPr lvl="0" eaLnBrk="0" fontAlgn="base" hangingPunct="0">
              <a:spcBef>
                <a:spcPct val="20000"/>
              </a:spcBef>
              <a:spcAft>
                <a:spcPct val="0"/>
              </a:spcAft>
              <a:defRPr/>
            </a:pPr>
            <a:r>
              <a:rPr lang="en-US" sz="2800" kern="0" dirty="0">
                <a:solidFill>
                  <a:srgbClr val="FFFFFF"/>
                </a:solidFill>
                <a:latin typeface="Times New Roman" pitchFamily="18" charset="0"/>
                <a:cs typeface="Times New Roman" pitchFamily="18" charset="0"/>
              </a:rPr>
              <a:t>	</a:t>
            </a:r>
          </a:p>
        </p:txBody>
      </p:sp>
    </p:spTree>
    <p:extLst>
      <p:ext uri="{BB962C8B-B14F-4D97-AF65-F5344CB8AC3E}">
        <p14:creationId xmlns:p14="http://schemas.microsoft.com/office/powerpoint/2010/main" val="3214550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457200" lvl="0" indent="-457200" eaLnBrk="0" fontAlgn="base" hangingPunct="0">
              <a:spcBef>
                <a:spcPct val="20000"/>
              </a:spcBef>
              <a:spcAft>
                <a:spcPct val="0"/>
              </a:spcAft>
              <a:buFont typeface="Wingdings" pitchFamily="2" charset="2"/>
              <a:buChar char="v"/>
              <a:defRPr/>
            </a:pPr>
            <a:r>
              <a:rPr lang="en-US" sz="2800" b="1" kern="0" dirty="0" err="1">
                <a:solidFill>
                  <a:srgbClr val="FFFF00"/>
                </a:solidFill>
                <a:latin typeface="Times New Roman" pitchFamily="18" charset="0"/>
                <a:cs typeface="Times New Roman" pitchFamily="18" charset="0"/>
              </a:rPr>
              <a:t>Cách</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thức</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quản</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lý</a:t>
            </a:r>
            <a:r>
              <a:rPr lang="en-US" sz="2800" b="1" kern="0" dirty="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Cơ quan quản lý nhà nước ban hành hệ thống văn bản quy phạm pháp luật quy định các yêu cầu để bảo đảm an toàn và an ninh. </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Các hoạt động sử dụng nguồn phóng xạ, thiết bị trên mức miễn trừ phải chịu sự quản lý của Nhà nước. </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Nguồn phóng xạ, thiết bị bức xạ dưới mức miễn trừ sẽ không phải chịu sự quản lý theo quy định của Luật NLNT.</a:t>
            </a:r>
          </a:p>
          <a:p>
            <a:pPr marL="800100" lvl="1" indent="-342900" eaLnBrk="0" fontAlgn="base" hangingPunct="0">
              <a:spcBef>
                <a:spcPct val="20000"/>
              </a:spcBef>
              <a:spcAft>
                <a:spcPct val="0"/>
              </a:spcAft>
              <a:buFont typeface="Courier New" pitchFamily="49" charset="0"/>
              <a:buChar char="o"/>
              <a:defRPr/>
            </a:pPr>
            <a:r>
              <a:rPr lang="vi-VN" sz="2400" kern="0" dirty="0" smtClean="0">
                <a:solidFill>
                  <a:srgbClr val="FFC000"/>
                </a:solidFill>
                <a:latin typeface="Times New Roman" pitchFamily="18" charset="0"/>
                <a:cs typeface="Times New Roman" pitchFamily="18" charset="0"/>
              </a:rPr>
              <a:t>Bộ </a:t>
            </a:r>
            <a:r>
              <a:rPr lang="vi-VN" sz="2400" kern="0" dirty="0">
                <a:solidFill>
                  <a:srgbClr val="FFC000"/>
                </a:solidFill>
                <a:latin typeface="Times New Roman" pitchFamily="18" charset="0"/>
                <a:cs typeface="Times New Roman" pitchFamily="18" charset="0"/>
              </a:rPr>
              <a:t>KHCN ban hành Quy chuẩn kỹ thuật quốc gia về miễn trừ khai báo, cấp giấy phép</a:t>
            </a:r>
            <a:r>
              <a:rPr lang="en-US" sz="2400" kern="0" dirty="0">
                <a:solidFill>
                  <a:srgbClr val="FFC000"/>
                </a:solidFill>
                <a:latin typeface="Times New Roman" pitchFamily="18" charset="0"/>
                <a:cs typeface="Times New Roman" pitchFamily="18" charset="0"/>
              </a:rPr>
              <a:t> - </a:t>
            </a:r>
            <a:r>
              <a:rPr lang="vi-VN" sz="2400" kern="0" dirty="0">
                <a:solidFill>
                  <a:srgbClr val="FFC000"/>
                </a:solidFill>
                <a:latin typeface="Times New Roman" pitchFamily="18" charset="0"/>
                <a:cs typeface="Times New Roman" pitchFamily="18" charset="0"/>
              </a:rPr>
              <a:t>QCVN 5:2010/BKHCN</a:t>
            </a:r>
            <a:endParaRPr lang="en-US" altLang="en-US" sz="2400" kern="0" dirty="0">
              <a:solidFill>
                <a:srgbClr val="FFC000"/>
              </a:solidFill>
              <a:latin typeface="Times New Roman" pitchFamily="18" charset="0"/>
              <a:cs typeface="Times New Roman" pitchFamily="18" charset="0"/>
            </a:endParaRPr>
          </a:p>
          <a:p>
            <a:pPr lvl="0" eaLnBrk="0" fontAlgn="base" hangingPunct="0">
              <a:spcBef>
                <a:spcPct val="20000"/>
              </a:spcBef>
              <a:spcAft>
                <a:spcPct val="0"/>
              </a:spcAft>
              <a:defRPr/>
            </a:pPr>
            <a:r>
              <a:rPr lang="en-US" sz="2800" kern="0" dirty="0">
                <a:solidFill>
                  <a:srgbClr val="FFFFFF"/>
                </a:solidFill>
                <a:latin typeface="Times New Roman" pitchFamily="18" charset="0"/>
                <a:cs typeface="Times New Roman" pitchFamily="18" charset="0"/>
              </a:rPr>
              <a:t>	</a:t>
            </a:r>
          </a:p>
        </p:txBody>
      </p:sp>
    </p:spTree>
    <p:extLst>
      <p:ext uri="{BB962C8B-B14F-4D97-AF65-F5344CB8AC3E}">
        <p14:creationId xmlns:p14="http://schemas.microsoft.com/office/powerpoint/2010/main" val="2674910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457200" lvl="0" indent="-457200" eaLnBrk="0" fontAlgn="base" hangingPunct="0">
              <a:spcBef>
                <a:spcPct val="20000"/>
              </a:spcBef>
              <a:spcAft>
                <a:spcPct val="0"/>
              </a:spcAft>
              <a:buFont typeface="Wingdings" pitchFamily="2" charset="2"/>
              <a:buChar char="v"/>
              <a:defRPr/>
            </a:pPr>
            <a:r>
              <a:rPr lang="en-US" sz="2800" b="1" kern="0" dirty="0" err="1">
                <a:solidFill>
                  <a:srgbClr val="FFFF00"/>
                </a:solidFill>
                <a:latin typeface="Times New Roman" pitchFamily="18" charset="0"/>
                <a:cs typeface="Times New Roman" pitchFamily="18" charset="0"/>
              </a:rPr>
              <a:t>Cách</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thức</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quản</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lý</a:t>
            </a:r>
            <a:r>
              <a:rPr lang="en-US" sz="2800" b="1" kern="0" dirty="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Tổ chức, cá nhân có nguồn phóng xạ, thiết bị bức xạ trên mức miễn trừ phải khai báo với cơ quan quản lý Nhà nước</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Các hoạt động sử dụng nguồn phóng xạ, thiết bị trên mức miễn trừ phải được cơ quan QLNN cấp giấy phép. </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Một số hoạt động do nguy cơ gây mất an toàn thấp sẽ được miễn trừ xin cấp giấy phép.</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Cơ quan QLNN ban hành danh mục công việc bức xạ được miễn trừ xin cấp giấy phép. </a:t>
            </a:r>
          </a:p>
          <a:p>
            <a:pPr lvl="0" eaLnBrk="0" fontAlgn="base" hangingPunct="0">
              <a:spcBef>
                <a:spcPct val="20000"/>
              </a:spcBef>
              <a:spcAft>
                <a:spcPct val="0"/>
              </a:spcAft>
              <a:defRPr/>
            </a:pPr>
            <a:endParaRPr lang="en-US" sz="28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267814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457200" lvl="0" indent="-457200" eaLnBrk="0" fontAlgn="base" hangingPunct="0">
              <a:spcBef>
                <a:spcPct val="20000"/>
              </a:spcBef>
              <a:spcAft>
                <a:spcPct val="0"/>
              </a:spcAft>
              <a:buFont typeface="Wingdings" pitchFamily="2" charset="2"/>
              <a:buChar char="v"/>
              <a:defRPr/>
            </a:pPr>
            <a:r>
              <a:rPr lang="en-US" sz="2800" b="1" kern="0" dirty="0" err="1">
                <a:solidFill>
                  <a:srgbClr val="FFFF00"/>
                </a:solidFill>
                <a:latin typeface="Times New Roman" pitchFamily="18" charset="0"/>
                <a:cs typeface="Times New Roman" pitchFamily="18" charset="0"/>
              </a:rPr>
              <a:t>Cách</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thức</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quản</a:t>
            </a:r>
            <a:r>
              <a:rPr lang="en-US" sz="2800" b="1" kern="0" dirty="0">
                <a:solidFill>
                  <a:srgbClr val="FFFF00"/>
                </a:solidFill>
                <a:latin typeface="Times New Roman" pitchFamily="18" charset="0"/>
                <a:cs typeface="Times New Roman" pitchFamily="18" charset="0"/>
              </a:rPr>
              <a:t> </a:t>
            </a:r>
            <a:r>
              <a:rPr lang="en-US" sz="2800" b="1" kern="0" dirty="0" err="1">
                <a:solidFill>
                  <a:srgbClr val="FFFF00"/>
                </a:solidFill>
                <a:latin typeface="Times New Roman" pitchFamily="18" charset="0"/>
                <a:cs typeface="Times New Roman" pitchFamily="18" charset="0"/>
              </a:rPr>
              <a:t>lý</a:t>
            </a:r>
            <a:r>
              <a:rPr lang="en-US" sz="2800" b="1" kern="0" dirty="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Tổ chức, cá nhân tiến hành công việc bức xạ chỉ </a:t>
            </a:r>
            <a:r>
              <a:rPr lang="vi-VN" sz="2400" kern="0" dirty="0" smtClean="0">
                <a:solidFill>
                  <a:schemeClr val="bg1"/>
                </a:solidFill>
                <a:latin typeface="Times New Roman" pitchFamily="18" charset="0"/>
                <a:cs typeface="Times New Roman" pitchFamily="18" charset="0"/>
              </a:rPr>
              <a:t>đ</a:t>
            </a:r>
            <a:r>
              <a:rPr lang="en-US" sz="2400" kern="0" dirty="0" smtClean="0">
                <a:solidFill>
                  <a:schemeClr val="bg1"/>
                </a:solidFill>
                <a:latin typeface="Times New Roman" pitchFamily="18" charset="0"/>
                <a:cs typeface="Times New Roman" pitchFamily="18" charset="0"/>
              </a:rPr>
              <a:t>ư</a:t>
            </a:r>
            <a:r>
              <a:rPr lang="vi-VN" sz="2400" kern="0" dirty="0" smtClean="0">
                <a:solidFill>
                  <a:schemeClr val="bg1"/>
                </a:solidFill>
                <a:latin typeface="Times New Roman" pitchFamily="18" charset="0"/>
                <a:cs typeface="Times New Roman" pitchFamily="18" charset="0"/>
              </a:rPr>
              <a:t>ợc </a:t>
            </a:r>
            <a:r>
              <a:rPr lang="vi-VN" sz="2400" kern="0" dirty="0">
                <a:solidFill>
                  <a:schemeClr val="bg1"/>
                </a:solidFill>
                <a:latin typeface="Times New Roman" pitchFamily="18" charset="0"/>
                <a:cs typeface="Times New Roman" pitchFamily="18" charset="0"/>
              </a:rPr>
              <a:t>cấp giấy phép khi tuân thủ đầy đủ các yêu cầu bảo đảm an toàn và an ninh theo quy định pháp luật. </a:t>
            </a:r>
          </a:p>
          <a:p>
            <a:pPr marL="342900" lvl="0" indent="-342900" eaLnBrk="0" fontAlgn="base" hangingPunct="0">
              <a:spcBef>
                <a:spcPct val="20000"/>
              </a:spcBef>
              <a:spcAft>
                <a:spcPct val="0"/>
              </a:spcAft>
              <a:buFont typeface="Wingdings" pitchFamily="2" charset="2"/>
              <a:buChar char="ü"/>
              <a:defRPr/>
            </a:pPr>
            <a:r>
              <a:rPr lang="vi-VN" sz="2400" kern="0" dirty="0">
                <a:solidFill>
                  <a:schemeClr val="bg1"/>
                </a:solidFill>
                <a:latin typeface="Times New Roman" pitchFamily="18" charset="0"/>
                <a:cs typeface="Times New Roman" pitchFamily="18" charset="0"/>
              </a:rPr>
              <a:t>Định kỳ hàng </a:t>
            </a:r>
            <a:r>
              <a:rPr lang="vi-VN" sz="2400" kern="0" dirty="0" smtClean="0">
                <a:solidFill>
                  <a:schemeClr val="bg1"/>
                </a:solidFill>
                <a:latin typeface="Times New Roman" pitchFamily="18" charset="0"/>
                <a:cs typeface="Times New Roman" pitchFamily="18" charset="0"/>
              </a:rPr>
              <a:t>năm</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và</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đột</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xuất</a:t>
            </a:r>
            <a:r>
              <a:rPr lang="en-US" sz="2400" kern="0" dirty="0" smtClean="0">
                <a:solidFill>
                  <a:schemeClr val="bg1"/>
                </a:solidFill>
                <a:latin typeface="Times New Roman" pitchFamily="18" charset="0"/>
                <a:cs typeface="Times New Roman" pitchFamily="18" charset="0"/>
              </a:rPr>
              <a:t>,</a:t>
            </a:r>
            <a:r>
              <a:rPr lang="vi-VN" sz="2400" kern="0" dirty="0" smtClean="0">
                <a:solidFill>
                  <a:schemeClr val="bg1"/>
                </a:solidFill>
                <a:latin typeface="Times New Roman" pitchFamily="18" charset="0"/>
                <a:cs typeface="Times New Roman" pitchFamily="18" charset="0"/>
              </a:rPr>
              <a:t> </a:t>
            </a:r>
            <a:r>
              <a:rPr lang="vi-VN" sz="2400" kern="0" dirty="0">
                <a:solidFill>
                  <a:schemeClr val="bg1"/>
                </a:solidFill>
                <a:latin typeface="Times New Roman" pitchFamily="18" charset="0"/>
                <a:cs typeface="Times New Roman" pitchFamily="18" charset="0"/>
              </a:rPr>
              <a:t>cơ quan QLNN sẽ tiến hành thanh tra việc tuân thủ các yêu cầu pháp luật về bảo đảm an toàn, an ninh và các điều kiện quy định trong giấy phép. </a:t>
            </a:r>
          </a:p>
          <a:p>
            <a:pPr marL="342900" lvl="0" indent="-342900" eaLnBrk="0" fontAlgn="base" hangingPunct="0">
              <a:spcBef>
                <a:spcPct val="20000"/>
              </a:spcBef>
              <a:spcAft>
                <a:spcPct val="0"/>
              </a:spcAft>
              <a:buFont typeface="Wingdings" pitchFamily="2" charset="2"/>
              <a:buChar char="ü"/>
              <a:defRPr/>
            </a:pPr>
            <a:r>
              <a:rPr lang="vi-VN" sz="2400" kern="0" dirty="0" smtClean="0">
                <a:solidFill>
                  <a:schemeClr val="bg1"/>
                </a:solidFill>
                <a:latin typeface="Times New Roman" pitchFamily="18" charset="0"/>
                <a:cs typeface="Times New Roman" pitchFamily="18" charset="0"/>
              </a:rPr>
              <a:t>Các </a:t>
            </a:r>
            <a:r>
              <a:rPr lang="vi-VN" sz="2400" kern="0" dirty="0">
                <a:solidFill>
                  <a:schemeClr val="bg1"/>
                </a:solidFill>
                <a:latin typeface="Times New Roman" pitchFamily="18" charset="0"/>
                <a:cs typeface="Times New Roman" pitchFamily="18" charset="0"/>
              </a:rPr>
              <a:t>hành vi vi phạm sẽ bị xử lý vi phạm hành chính hoặc xử lý hình sự theo quy định của pháp luật.</a:t>
            </a:r>
          </a:p>
          <a:p>
            <a:pPr lvl="0" eaLnBrk="0" fontAlgn="base" hangingPunct="0">
              <a:spcBef>
                <a:spcPct val="20000"/>
              </a:spcBef>
              <a:spcAft>
                <a:spcPct val="0"/>
              </a:spcAft>
              <a:defRPr/>
            </a:pPr>
            <a:endParaRPr lang="en-US" sz="28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074265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457200" lvl="0" indent="-457200" eaLnBrk="0" fontAlgn="base" hangingPunct="0">
              <a:spcBef>
                <a:spcPct val="20000"/>
              </a:spcBef>
              <a:spcAft>
                <a:spcPct val="0"/>
              </a:spcAft>
              <a:buFont typeface="Wingdings" pitchFamily="2" charset="2"/>
              <a:buChar char="v"/>
              <a:defRPr/>
            </a:pPr>
            <a:r>
              <a:rPr lang="vi-VN" sz="2400" b="1" kern="0" dirty="0">
                <a:solidFill>
                  <a:srgbClr val="FFFF00"/>
                </a:solidFill>
                <a:latin typeface="Times New Roman" pitchFamily="18" charset="0"/>
                <a:cs typeface="Times New Roman" pitchFamily="18" charset="0"/>
              </a:rPr>
              <a:t>Trách nhiệm trong việc bảo đảm an toàn và an ninh:</a:t>
            </a:r>
          </a:p>
          <a:p>
            <a:pPr marL="457200" lvl="0" indent="-457200" eaLnBrk="0" fontAlgn="base" hangingPunct="0">
              <a:spcBef>
                <a:spcPct val="20000"/>
              </a:spcBef>
              <a:spcAft>
                <a:spcPct val="0"/>
              </a:spcAft>
              <a:buFont typeface="Wingdings" pitchFamily="2" charset="2"/>
              <a:buChar char="ü"/>
              <a:defRPr/>
            </a:pPr>
            <a:r>
              <a:rPr lang="en-US" sz="2400" kern="0" dirty="0" smtClean="0">
                <a:solidFill>
                  <a:schemeClr val="bg1"/>
                </a:solidFill>
                <a:latin typeface="Times New Roman" pitchFamily="18" charset="0"/>
                <a:cs typeface="Times New Roman" pitchFamily="18" charset="0"/>
              </a:rPr>
              <a:t>N</a:t>
            </a:r>
            <a:r>
              <a:rPr lang="vi-VN" sz="2400" kern="0" dirty="0" smtClean="0">
                <a:solidFill>
                  <a:schemeClr val="bg1"/>
                </a:solidFill>
                <a:latin typeface="Times New Roman" pitchFamily="18" charset="0"/>
                <a:cs typeface="Times New Roman" pitchFamily="18" charset="0"/>
              </a:rPr>
              <a:t>gười </a:t>
            </a:r>
            <a:r>
              <a:rPr lang="vi-VN" sz="2400" kern="0" dirty="0">
                <a:solidFill>
                  <a:schemeClr val="bg1"/>
                </a:solidFill>
                <a:latin typeface="Times New Roman" pitchFamily="18" charset="0"/>
                <a:cs typeface="Times New Roman" pitchFamily="18" charset="0"/>
              </a:rPr>
              <a:t>đứng đầu </a:t>
            </a:r>
            <a:r>
              <a:rPr lang="en-US" sz="2400" kern="0" dirty="0" err="1" smtClean="0">
                <a:solidFill>
                  <a:schemeClr val="bg1"/>
                </a:solidFill>
                <a:latin typeface="Times New Roman" pitchFamily="18" charset="0"/>
                <a:cs typeface="Times New Roman" pitchFamily="18" charset="0"/>
              </a:rPr>
              <a:t>đơn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vị</a:t>
            </a:r>
            <a:r>
              <a:rPr lang="vi-VN" sz="2400" kern="0" dirty="0" smtClean="0">
                <a:solidFill>
                  <a:schemeClr val="bg1"/>
                </a:solidFill>
                <a:latin typeface="Times New Roman" pitchFamily="18" charset="0"/>
                <a:cs typeface="Times New Roman" pitchFamily="18" charset="0"/>
              </a:rPr>
              <a:t> </a:t>
            </a:r>
            <a:r>
              <a:rPr lang="vi-VN" sz="2400" kern="0" dirty="0">
                <a:solidFill>
                  <a:schemeClr val="bg1"/>
                </a:solidFill>
                <a:latin typeface="Times New Roman" pitchFamily="18" charset="0"/>
                <a:cs typeface="Times New Roman" pitchFamily="18" charset="0"/>
              </a:rPr>
              <a:t>được cấp giấy </a:t>
            </a:r>
            <a:r>
              <a:rPr lang="vi-VN" sz="2400" kern="0" dirty="0" smtClean="0">
                <a:solidFill>
                  <a:schemeClr val="bg1"/>
                </a:solidFill>
                <a:latin typeface="Times New Roman" pitchFamily="18" charset="0"/>
                <a:cs typeface="Times New Roman" pitchFamily="18" charset="0"/>
              </a:rPr>
              <a:t>phép</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chịu</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trách</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nhiệm</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cao</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nhất</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trong</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thực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hiện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các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quy</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định</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pháp</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luật</a:t>
            </a:r>
            <a:r>
              <a:rPr lang="en-US" sz="2400" kern="0" dirty="0" smtClean="0">
                <a:solidFill>
                  <a:schemeClr val="bg1"/>
                </a:solidFill>
                <a:latin typeface="Times New Roman" pitchFamily="18" charset="0"/>
                <a:cs typeface="Times New Roman" pitchFamily="18" charset="0"/>
              </a:rPr>
              <a:t>. </a:t>
            </a:r>
          </a:p>
          <a:p>
            <a:pPr marL="457200" lvl="0" indent="-457200" eaLnBrk="0" fontAlgn="base" hangingPunct="0">
              <a:spcBef>
                <a:spcPct val="20000"/>
              </a:spcBef>
              <a:spcAft>
                <a:spcPct val="0"/>
              </a:spcAft>
              <a:buFont typeface="Wingdings" pitchFamily="2" charset="2"/>
              <a:buChar char="ü"/>
              <a:defRPr/>
            </a:pPr>
            <a:r>
              <a:rPr lang="en-US" sz="2400" kern="0" dirty="0" err="1" smtClean="0">
                <a:solidFill>
                  <a:schemeClr val="bg1"/>
                </a:solidFill>
                <a:latin typeface="Times New Roman" pitchFamily="18" charset="0"/>
                <a:cs typeface="Times New Roman" pitchFamily="18" charset="0"/>
              </a:rPr>
              <a:t>Người</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phụ</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trách</a:t>
            </a:r>
            <a:r>
              <a:rPr lang="en-US" sz="2400" kern="0" dirty="0" smtClean="0">
                <a:solidFill>
                  <a:schemeClr val="bg1"/>
                </a:solidFill>
                <a:latin typeface="Times New Roman" pitchFamily="18" charset="0"/>
                <a:cs typeface="Times New Roman" pitchFamily="18" charset="0"/>
              </a:rPr>
              <a:t> an </a:t>
            </a:r>
            <a:r>
              <a:rPr lang="en-US" sz="2400" kern="0" dirty="0" err="1" smtClean="0">
                <a:solidFill>
                  <a:schemeClr val="bg1"/>
                </a:solidFill>
                <a:latin typeface="Times New Roman" pitchFamily="18" charset="0"/>
                <a:cs typeface="Times New Roman" pitchFamily="18" charset="0"/>
              </a:rPr>
              <a:t>toàn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Được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bổ</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nhiệm</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chịu</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trách</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nhiệm</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giúp</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người</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đứng</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đầu</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cơ</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sở</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triển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khai</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thực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hiện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các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quy</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định</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pháp</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luật</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về</a:t>
            </a:r>
            <a:r>
              <a:rPr lang="en-US" sz="2400" kern="0" dirty="0" smtClean="0">
                <a:solidFill>
                  <a:schemeClr val="bg1"/>
                </a:solidFill>
                <a:latin typeface="Times New Roman" pitchFamily="18" charset="0"/>
                <a:cs typeface="Times New Roman" pitchFamily="18" charset="0"/>
              </a:rPr>
              <a:t> an </a:t>
            </a:r>
            <a:r>
              <a:rPr lang="en-US" sz="2400" kern="0" dirty="0" err="1" smtClean="0">
                <a:solidFill>
                  <a:schemeClr val="bg1"/>
                </a:solidFill>
                <a:latin typeface="Times New Roman" pitchFamily="18" charset="0"/>
                <a:cs typeface="Times New Roman" pitchFamily="18" charset="0"/>
              </a:rPr>
              <a:t>toàn</a:t>
            </a:r>
            <a:r>
              <a:rPr lang="en-US" sz="2400" kern="0" dirty="0" smtClean="0">
                <a:solidFill>
                  <a:schemeClr val="bg1"/>
                </a:solidFill>
                <a:latin typeface="Times New Roman" pitchFamily="18" charset="0"/>
                <a:cs typeface="Times New Roman" pitchFamily="18" charset="0"/>
              </a:rPr>
              <a:t>, an </a:t>
            </a:r>
            <a:r>
              <a:rPr lang="en-US" sz="2400" kern="0" dirty="0" err="1" smtClean="0">
                <a:solidFill>
                  <a:schemeClr val="bg1"/>
                </a:solidFill>
                <a:latin typeface="Times New Roman" pitchFamily="18" charset="0"/>
                <a:cs typeface="Times New Roman" pitchFamily="18" charset="0"/>
              </a:rPr>
              <a:t>ninh</a:t>
            </a:r>
            <a:r>
              <a:rPr lang="en-US" sz="2400" kern="0" dirty="0" smtClean="0">
                <a:solidFill>
                  <a:schemeClr val="bg1"/>
                </a:solidFill>
                <a:latin typeface="Times New Roman" pitchFamily="18" charset="0"/>
                <a:cs typeface="Times New Roman" pitchFamily="18" charset="0"/>
              </a:rPr>
              <a:t>.</a:t>
            </a:r>
          </a:p>
          <a:p>
            <a:pPr marL="457200" lvl="0" indent="-457200" eaLnBrk="0" fontAlgn="base" hangingPunct="0">
              <a:spcBef>
                <a:spcPct val="20000"/>
              </a:spcBef>
              <a:spcAft>
                <a:spcPct val="0"/>
              </a:spcAft>
              <a:buFont typeface="Wingdings" pitchFamily="2" charset="2"/>
              <a:buChar char="ü"/>
              <a:defRPr/>
            </a:pPr>
            <a:r>
              <a:rPr lang="en-US" sz="2400" kern="0" dirty="0" err="1" smtClean="0">
                <a:solidFill>
                  <a:schemeClr val="bg1"/>
                </a:solidFill>
                <a:latin typeface="Times New Roman" pitchFamily="18" charset="0"/>
                <a:cs typeface="Times New Roman" pitchFamily="18" charset="0"/>
              </a:rPr>
              <a:t>Nhân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viên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bức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xạ</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phải</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có</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chuyên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môn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phù</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hợp</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và</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được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đào</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tạo</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về</a:t>
            </a:r>
            <a:r>
              <a:rPr lang="en-US" sz="2400" kern="0" dirty="0" smtClean="0">
                <a:solidFill>
                  <a:schemeClr val="bg1"/>
                </a:solidFill>
                <a:latin typeface="Times New Roman" pitchFamily="18" charset="0"/>
                <a:cs typeface="Times New Roman" pitchFamily="18" charset="0"/>
              </a:rPr>
              <a:t> an </a:t>
            </a:r>
            <a:r>
              <a:rPr lang="en-US" sz="2400" kern="0" dirty="0" err="1" smtClean="0">
                <a:solidFill>
                  <a:schemeClr val="bg1"/>
                </a:solidFill>
                <a:latin typeface="Times New Roman" pitchFamily="18" charset="0"/>
                <a:cs typeface="Times New Roman" pitchFamily="18" charset="0"/>
              </a:rPr>
              <a:t>toàn</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bức</a:t>
            </a:r>
            <a:r>
              <a:rPr lang="en-US" sz="2400" kern="0" dirty="0" smtClean="0">
                <a:solidFill>
                  <a:schemeClr val="bg1"/>
                </a:solidFill>
                <a:latin typeface="Times New Roman" pitchFamily="18" charset="0"/>
                <a:cs typeface="Times New Roman" pitchFamily="18" charset="0"/>
              </a:rPr>
              <a:t> </a:t>
            </a:r>
            <a:r>
              <a:rPr lang="en-US" sz="2400" kern="0" dirty="0" err="1" smtClean="0">
                <a:solidFill>
                  <a:schemeClr val="bg1"/>
                </a:solidFill>
                <a:latin typeface="Times New Roman" pitchFamily="18" charset="0"/>
                <a:cs typeface="Times New Roman" pitchFamily="18" charset="0"/>
              </a:rPr>
              <a:t>xạ</a:t>
            </a:r>
            <a:r>
              <a:rPr lang="en-US" sz="2400" kern="0" dirty="0" smtClean="0">
                <a:solidFill>
                  <a:schemeClr val="bg1"/>
                </a:solidFill>
                <a:latin typeface="Times New Roman" pitchFamily="18" charset="0"/>
                <a:cs typeface="Times New Roman" pitchFamily="18" charset="0"/>
              </a:rPr>
              <a:t>.  </a:t>
            </a:r>
            <a:r>
              <a:rPr lang="vi-VN" sz="2400" kern="0" dirty="0" smtClean="0">
                <a:solidFill>
                  <a:schemeClr val="bg1"/>
                </a:solidFill>
                <a:latin typeface="Times New Roman" pitchFamily="18" charset="0"/>
                <a:cs typeface="Times New Roman" pitchFamily="18" charset="0"/>
              </a:rPr>
              <a:t> </a:t>
            </a:r>
            <a:endParaRPr lang="vi-VN"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979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vi-VN" altLang="en-US" sz="2400" b="1" kern="0" dirty="0">
                <a:solidFill>
                  <a:srgbClr val="FFFF00"/>
                </a:solidFill>
                <a:latin typeface="Times New Roman" pitchFamily="18" charset="0"/>
                <a:cs typeface="Times New Roman" pitchFamily="18" charset="0"/>
              </a:rPr>
              <a:t>Yêu cầu cụ thể về bảo đảm an toàn, an ninh:</a:t>
            </a:r>
          </a:p>
          <a:p>
            <a:pPr marL="342900" lvl="0" indent="-342900" eaLnBrk="0" fontAlgn="base" hangingPunct="0">
              <a:spcBef>
                <a:spcPct val="20000"/>
              </a:spcBef>
              <a:spcAft>
                <a:spcPct val="0"/>
              </a:spcAft>
              <a:buFont typeface="Wingdings" pitchFamily="2" charset="2"/>
              <a:buChar char="Ø"/>
            </a:pPr>
            <a:r>
              <a:rPr lang="en-US" altLang="en-US" sz="2200" kern="0" dirty="0">
                <a:solidFill>
                  <a:schemeClr val="bg1"/>
                </a:solidFill>
                <a:latin typeface="Times New Roman" pitchFamily="18" charset="0"/>
                <a:cs typeface="Times New Roman" pitchFamily="18" charset="0"/>
              </a:rPr>
              <a:t>Á</a:t>
            </a:r>
            <a:r>
              <a:rPr lang="vi-VN" altLang="en-US" sz="2200" kern="0" dirty="0">
                <a:solidFill>
                  <a:schemeClr val="bg1"/>
                </a:solidFill>
                <a:latin typeface="Times New Roman" pitchFamily="18" charset="0"/>
                <a:cs typeface="Times New Roman" pitchFamily="18" charset="0"/>
              </a:rPr>
              <a:t>p dụng các biện pháp quản lý hành chính và biện pháp kỹ thuật để </a:t>
            </a:r>
            <a:r>
              <a:rPr lang="en-US" altLang="en-US" sz="2200" kern="0" dirty="0" err="1" smtClean="0">
                <a:solidFill>
                  <a:schemeClr val="bg1"/>
                </a:solidFill>
                <a:latin typeface="Times New Roman" pitchFamily="18" charset="0"/>
                <a:cs typeface="Times New Roman" pitchFamily="18" charset="0"/>
              </a:rPr>
              <a:t>kiểm</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soát</a:t>
            </a:r>
            <a:r>
              <a:rPr lang="en-US" altLang="en-US" sz="2200" kern="0" dirty="0" smtClean="0">
                <a:solidFill>
                  <a:schemeClr val="bg1"/>
                </a:solidFill>
                <a:latin typeface="Times New Roman" pitchFamily="18" charset="0"/>
                <a:cs typeface="Times New Roman" pitchFamily="18" charset="0"/>
              </a:rPr>
              <a:t> </a:t>
            </a:r>
            <a:r>
              <a:rPr lang="vi-VN" altLang="en-US" sz="2200" kern="0" dirty="0" smtClean="0">
                <a:solidFill>
                  <a:schemeClr val="bg1"/>
                </a:solidFill>
                <a:latin typeface="Times New Roman" pitchFamily="18" charset="0"/>
                <a:cs typeface="Times New Roman" pitchFamily="18" charset="0"/>
              </a:rPr>
              <a:t>liều </a:t>
            </a:r>
            <a:r>
              <a:rPr lang="vi-VN" altLang="en-US" sz="2200" kern="0" dirty="0">
                <a:solidFill>
                  <a:schemeClr val="bg1"/>
                </a:solidFill>
                <a:latin typeface="Times New Roman" pitchFamily="18" charset="0"/>
                <a:cs typeface="Times New Roman" pitchFamily="18" charset="0"/>
              </a:rPr>
              <a:t>chiếu xạ đối với </a:t>
            </a:r>
            <a:r>
              <a:rPr lang="vi-VN" altLang="en-US" sz="2200" kern="0" dirty="0" smtClean="0">
                <a:solidFill>
                  <a:schemeClr val="bg1"/>
                </a:solidFill>
                <a:latin typeface="Times New Roman" pitchFamily="18" charset="0"/>
                <a:cs typeface="Times New Roman" pitchFamily="18" charset="0"/>
              </a:rPr>
              <a:t>nhân </a:t>
            </a:r>
            <a:r>
              <a:rPr lang="vi-VN" altLang="en-US" sz="2200" kern="0" dirty="0">
                <a:solidFill>
                  <a:schemeClr val="bg1"/>
                </a:solidFill>
                <a:latin typeface="Times New Roman" pitchFamily="18" charset="0"/>
                <a:cs typeface="Times New Roman" pitchFamily="18" charset="0"/>
              </a:rPr>
              <a:t>viên bức </a:t>
            </a:r>
            <a:r>
              <a:rPr lang="vi-VN" altLang="en-US" sz="2200" kern="0" dirty="0" smtClean="0">
                <a:solidFill>
                  <a:schemeClr val="bg1"/>
                </a:solidFill>
                <a:latin typeface="Times New Roman" pitchFamily="18" charset="0"/>
                <a:cs typeface="Times New Roman" pitchFamily="18" charset="0"/>
              </a:rPr>
              <a:t>xạ</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dân</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chúng</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và</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bệnh</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nhân</a:t>
            </a:r>
            <a:r>
              <a:rPr lang="vi-VN" altLang="en-US" sz="2200" kern="0" dirty="0" smtClean="0">
                <a:solidFill>
                  <a:schemeClr val="bg1"/>
                </a:solidFill>
                <a:latin typeface="Times New Roman" pitchFamily="18" charset="0"/>
                <a:cs typeface="Times New Roman" pitchFamily="18" charset="0"/>
              </a:rPr>
              <a:t>. </a:t>
            </a:r>
            <a:endParaRPr lang="vi-VN" altLang="en-US" sz="22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Ø"/>
            </a:pPr>
            <a:r>
              <a:rPr lang="vi-VN" altLang="en-US" sz="2200" kern="0" dirty="0">
                <a:solidFill>
                  <a:schemeClr val="bg1"/>
                </a:solidFill>
                <a:latin typeface="Times New Roman" pitchFamily="18" charset="0"/>
                <a:cs typeface="Times New Roman" pitchFamily="18" charset="0"/>
              </a:rPr>
              <a:t>Thực hiện các biện pháp kỹ thuật và quản lý hành chính để </a:t>
            </a:r>
            <a:r>
              <a:rPr lang="en-US" altLang="en-US" sz="2200" kern="0" dirty="0" err="1" smtClean="0">
                <a:solidFill>
                  <a:schemeClr val="bg1"/>
                </a:solidFill>
                <a:latin typeface="Times New Roman" pitchFamily="18" charset="0"/>
                <a:cs typeface="Times New Roman" pitchFamily="18" charset="0"/>
              </a:rPr>
              <a:t>bảo</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đảm</a:t>
            </a:r>
            <a:r>
              <a:rPr lang="en-US" altLang="en-US" sz="2200" kern="0" dirty="0" smtClean="0">
                <a:solidFill>
                  <a:schemeClr val="bg1"/>
                </a:solidFill>
                <a:latin typeface="Times New Roman" pitchFamily="18" charset="0"/>
                <a:cs typeface="Times New Roman" pitchFamily="18" charset="0"/>
              </a:rPr>
              <a:t> an </a:t>
            </a:r>
            <a:r>
              <a:rPr lang="en-US" altLang="en-US" sz="2200" kern="0" dirty="0" err="1" smtClean="0">
                <a:solidFill>
                  <a:schemeClr val="bg1"/>
                </a:solidFill>
                <a:latin typeface="Times New Roman" pitchFamily="18" charset="0"/>
                <a:cs typeface="Times New Roman" pitchFamily="18" charset="0"/>
              </a:rPr>
              <a:t>ninh</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cho</a:t>
            </a:r>
            <a:r>
              <a:rPr lang="en-US" altLang="en-US" sz="2200" kern="0" dirty="0" smtClean="0">
                <a:solidFill>
                  <a:schemeClr val="bg1"/>
                </a:solidFill>
                <a:latin typeface="Times New Roman" pitchFamily="18" charset="0"/>
                <a:cs typeface="Times New Roman" pitchFamily="18" charset="0"/>
              </a:rPr>
              <a:t> </a:t>
            </a:r>
            <a:r>
              <a:rPr lang="en-US" altLang="en-US" sz="2200" kern="0" dirty="0" err="1" smtClean="0">
                <a:solidFill>
                  <a:schemeClr val="bg1"/>
                </a:solidFill>
                <a:latin typeface="Times New Roman" pitchFamily="18" charset="0"/>
                <a:cs typeface="Times New Roman" pitchFamily="18" charset="0"/>
              </a:rPr>
              <a:t>các</a:t>
            </a:r>
            <a:r>
              <a:rPr lang="vi-VN" altLang="en-US" sz="2200" kern="0" dirty="0" smtClean="0">
                <a:solidFill>
                  <a:schemeClr val="bg1"/>
                </a:solidFill>
                <a:latin typeface="Times New Roman" pitchFamily="18" charset="0"/>
                <a:cs typeface="Times New Roman" pitchFamily="18" charset="0"/>
              </a:rPr>
              <a:t> </a:t>
            </a:r>
            <a:r>
              <a:rPr lang="vi-VN" altLang="en-US" sz="2200" kern="0" dirty="0">
                <a:solidFill>
                  <a:schemeClr val="bg1"/>
                </a:solidFill>
                <a:latin typeface="Times New Roman" pitchFamily="18" charset="0"/>
                <a:cs typeface="Times New Roman" pitchFamily="18" charset="0"/>
              </a:rPr>
              <a:t>nguồn phóng xạ</a:t>
            </a:r>
            <a:r>
              <a:rPr lang="vi-VN" altLang="en-US" sz="2200" kern="0" dirty="0" smtClean="0">
                <a:solidFill>
                  <a:schemeClr val="bg1"/>
                </a:solidFill>
                <a:latin typeface="Times New Roman" pitchFamily="18" charset="0"/>
                <a:cs typeface="Times New Roman" pitchFamily="18" charset="0"/>
              </a:rPr>
              <a:t>.</a:t>
            </a:r>
            <a:endParaRPr lang="vi-VN" altLang="en-US" sz="22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09481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lnSpc>
                <a:spcPct val="100000"/>
              </a:lnSpc>
            </a:pPr>
            <a:r>
              <a:rPr sz="2800" b="1" i="1" spc="-15" dirty="0" smtClean="0">
                <a:latin typeface="Times New Roman"/>
                <a:cs typeface="Times New Roman"/>
              </a:rPr>
              <a:t>P</a:t>
            </a:r>
            <a:r>
              <a:rPr sz="2800" b="1" i="1" spc="5" dirty="0" smtClean="0">
                <a:latin typeface="Times New Roman"/>
                <a:cs typeface="Times New Roman"/>
              </a:rPr>
              <a:t>r</a:t>
            </a:r>
            <a:r>
              <a:rPr sz="2800" b="1" i="1" spc="0" dirty="0" smtClean="0">
                <a:latin typeface="Times New Roman"/>
                <a:cs typeface="Times New Roman"/>
              </a:rPr>
              <a:t>e</a:t>
            </a:r>
            <a:r>
              <a:rPr sz="2800" b="1" i="1" spc="-15" dirty="0" smtClean="0">
                <a:latin typeface="Times New Roman"/>
                <a:cs typeface="Times New Roman"/>
              </a:rPr>
              <a:t>pa</a:t>
            </a:r>
            <a:r>
              <a:rPr sz="2800" b="1" i="1" spc="5" dirty="0" smtClean="0">
                <a:latin typeface="Times New Roman"/>
                <a:cs typeface="Times New Roman"/>
              </a:rPr>
              <a:t>r</a:t>
            </a:r>
            <a:r>
              <a:rPr sz="2800" b="1" i="1" spc="-15" dirty="0" smtClean="0">
                <a:latin typeface="Times New Roman"/>
                <a:cs typeface="Times New Roman"/>
              </a:rPr>
              <a:t>ati</a:t>
            </a:r>
            <a:r>
              <a:rPr sz="2800" b="1" i="1" spc="5" dirty="0" smtClean="0">
                <a:latin typeface="Times New Roman"/>
                <a:cs typeface="Times New Roman"/>
              </a:rPr>
              <a:t>o</a:t>
            </a:r>
            <a:r>
              <a:rPr sz="2800" b="1" i="1" spc="-5" dirty="0" smtClean="0">
                <a:latin typeface="Times New Roman"/>
                <a:cs typeface="Times New Roman"/>
              </a:rPr>
              <a:t>n</a:t>
            </a:r>
            <a:r>
              <a:rPr sz="2800" b="1" i="1" spc="0" dirty="0" smtClean="0">
                <a:latin typeface="Times New Roman"/>
                <a:cs typeface="Times New Roman"/>
              </a:rPr>
              <a:t>s</a:t>
            </a:r>
            <a:r>
              <a:rPr sz="2800" b="1" i="1" spc="5" dirty="0" smtClean="0">
                <a:latin typeface="Times New Roman"/>
                <a:cs typeface="Times New Roman"/>
              </a:rPr>
              <a:t> </a:t>
            </a:r>
            <a:r>
              <a:rPr sz="2800" b="1" i="1" spc="-25" dirty="0" smtClean="0">
                <a:latin typeface="Times New Roman"/>
                <a:cs typeface="Times New Roman"/>
              </a:rPr>
              <a:t>f</a:t>
            </a:r>
            <a:r>
              <a:rPr sz="2800" b="1" i="1" spc="5" dirty="0" smtClean="0">
                <a:latin typeface="Times New Roman"/>
                <a:cs typeface="Times New Roman"/>
              </a:rPr>
              <a:t>o</a:t>
            </a:r>
            <a:r>
              <a:rPr sz="2800" b="1" i="1" spc="0" dirty="0" smtClean="0">
                <a:latin typeface="Times New Roman"/>
                <a:cs typeface="Times New Roman"/>
              </a:rPr>
              <a:t>r</a:t>
            </a:r>
            <a:r>
              <a:rPr sz="2800" b="1" i="1" spc="-20" dirty="0" smtClean="0">
                <a:latin typeface="Times New Roman"/>
                <a:cs typeface="Times New Roman"/>
              </a:rPr>
              <a:t> </a:t>
            </a:r>
            <a:r>
              <a:rPr sz="2800" b="1" i="1" spc="5" dirty="0" smtClean="0">
                <a:latin typeface="Times New Roman"/>
                <a:cs typeface="Times New Roman"/>
              </a:rPr>
              <a:t>i</a:t>
            </a:r>
            <a:r>
              <a:rPr sz="2800" b="1" i="1" spc="-5" dirty="0" smtClean="0">
                <a:latin typeface="Times New Roman"/>
                <a:cs typeface="Times New Roman"/>
              </a:rPr>
              <a:t>n</a:t>
            </a:r>
            <a:r>
              <a:rPr sz="2800" b="1" i="1" spc="-15" dirty="0" smtClean="0">
                <a:latin typeface="Times New Roman"/>
                <a:cs typeface="Times New Roman"/>
              </a:rPr>
              <a:t>tr</a:t>
            </a:r>
            <a:r>
              <a:rPr sz="2800" b="1" i="1" spc="5" dirty="0" smtClean="0">
                <a:latin typeface="Times New Roman"/>
                <a:cs typeface="Times New Roman"/>
              </a:rPr>
              <a:t>od</a:t>
            </a:r>
            <a:r>
              <a:rPr sz="2800" b="1" i="1" spc="-30" dirty="0" smtClean="0">
                <a:latin typeface="Times New Roman"/>
                <a:cs typeface="Times New Roman"/>
              </a:rPr>
              <a:t>u</a:t>
            </a:r>
            <a:r>
              <a:rPr sz="2800" b="1" i="1" spc="0" dirty="0" smtClean="0">
                <a:latin typeface="Times New Roman"/>
                <a:cs typeface="Times New Roman"/>
              </a:rPr>
              <a:t>c</a:t>
            </a:r>
            <a:r>
              <a:rPr sz="2800" b="1" i="1" spc="-15" dirty="0" smtClean="0">
                <a:latin typeface="Times New Roman"/>
                <a:cs typeface="Times New Roman"/>
              </a:rPr>
              <a:t>ti</a:t>
            </a:r>
            <a:r>
              <a:rPr sz="2800" b="1" i="1" spc="5" dirty="0" smtClean="0">
                <a:latin typeface="Times New Roman"/>
                <a:cs typeface="Times New Roman"/>
              </a:rPr>
              <a:t>o</a:t>
            </a:r>
            <a:r>
              <a:rPr sz="2800" b="1" i="1" spc="0" dirty="0" smtClean="0">
                <a:latin typeface="Times New Roman"/>
                <a:cs typeface="Times New Roman"/>
              </a:rPr>
              <a:t>n</a:t>
            </a:r>
            <a:r>
              <a:rPr sz="2800" b="1" i="1" spc="-10" dirty="0" smtClean="0">
                <a:latin typeface="Times New Roman"/>
                <a:cs typeface="Times New Roman"/>
              </a:rPr>
              <a:t> </a:t>
            </a:r>
            <a:r>
              <a:rPr sz="2800" b="1" i="1" spc="5" dirty="0" smtClean="0">
                <a:latin typeface="Times New Roman"/>
                <a:cs typeface="Times New Roman"/>
              </a:rPr>
              <a:t>o</a:t>
            </a:r>
            <a:r>
              <a:rPr sz="2800" b="1" i="1" spc="0" dirty="0" smtClean="0">
                <a:latin typeface="Times New Roman"/>
                <a:cs typeface="Times New Roman"/>
              </a:rPr>
              <a:t>f</a:t>
            </a:r>
            <a:r>
              <a:rPr sz="2800" b="1" i="1" spc="-5" dirty="0" smtClean="0">
                <a:latin typeface="Times New Roman"/>
                <a:cs typeface="Times New Roman"/>
              </a:rPr>
              <a:t> nu</a:t>
            </a:r>
            <a:r>
              <a:rPr sz="2800" b="1" i="1" spc="-25" dirty="0" smtClean="0">
                <a:latin typeface="Times New Roman"/>
                <a:cs typeface="Times New Roman"/>
              </a:rPr>
              <a:t>c</a:t>
            </a:r>
            <a:r>
              <a:rPr sz="2800" b="1" i="1" spc="5" dirty="0" smtClean="0">
                <a:latin typeface="Times New Roman"/>
                <a:cs typeface="Times New Roman"/>
              </a:rPr>
              <a:t>l</a:t>
            </a:r>
            <a:r>
              <a:rPr sz="2800" b="1" i="1" spc="-25" dirty="0" smtClean="0">
                <a:latin typeface="Times New Roman"/>
                <a:cs typeface="Times New Roman"/>
              </a:rPr>
              <a:t>e</a:t>
            </a:r>
            <a:r>
              <a:rPr sz="2800" b="1" i="1" spc="-15" dirty="0" smtClean="0">
                <a:latin typeface="Times New Roman"/>
                <a:cs typeface="Times New Roman"/>
              </a:rPr>
              <a:t>a</a:t>
            </a:r>
            <a:r>
              <a:rPr sz="2800" b="1" i="1" spc="0" dirty="0" smtClean="0">
                <a:latin typeface="Times New Roman"/>
                <a:cs typeface="Times New Roman"/>
              </a:rPr>
              <a:t>r</a:t>
            </a:r>
            <a:r>
              <a:rPr sz="2800" b="1" i="1" spc="5" dirty="0" smtClean="0">
                <a:latin typeface="Times New Roman"/>
                <a:cs typeface="Times New Roman"/>
              </a:rPr>
              <a:t> p</a:t>
            </a:r>
            <a:r>
              <a:rPr sz="2800" b="1" i="1" spc="-15" dirty="0" smtClean="0">
                <a:latin typeface="Times New Roman"/>
                <a:cs typeface="Times New Roman"/>
              </a:rPr>
              <a:t>o</a:t>
            </a:r>
            <a:r>
              <a:rPr sz="2800" b="1" i="1" spc="-5" dirty="0" smtClean="0">
                <a:latin typeface="Times New Roman"/>
                <a:cs typeface="Times New Roman"/>
              </a:rPr>
              <a:t>w</a:t>
            </a:r>
            <a:r>
              <a:rPr sz="2800" b="1" i="1" spc="-25" dirty="0" smtClean="0">
                <a:latin typeface="Times New Roman"/>
                <a:cs typeface="Times New Roman"/>
              </a:rPr>
              <a:t>e</a:t>
            </a:r>
            <a:r>
              <a:rPr sz="2800" b="1" i="1" spc="0" dirty="0" smtClean="0">
                <a:latin typeface="Times New Roman"/>
                <a:cs typeface="Times New Roman"/>
              </a:rPr>
              <a:t>r</a:t>
            </a:r>
            <a:endParaRPr sz="2800">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lnSpc>
                <a:spcPct val="100000"/>
              </a:lnSpc>
            </a:pPr>
            <a:r>
              <a:rPr lang="en-US" sz="2800" b="1" i="1" spc="-15" dirty="0" err="1" smtClean="0">
                <a:solidFill>
                  <a:srgbClr val="FFFF00"/>
                </a:solidFill>
                <a:latin typeface="Times New Roman"/>
                <a:cs typeface="Times New Roman"/>
              </a:rPr>
              <a:t>Hệ</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thống</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luật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pháp</a:t>
            </a:r>
            <a:r>
              <a:rPr lang="en-US" sz="2800" b="1" i="1" spc="-15" dirty="0" smtClean="0">
                <a:solidFill>
                  <a:srgbClr val="FFFF00"/>
                </a:solidFill>
                <a:latin typeface="Times New Roman"/>
                <a:cs typeface="Times New Roman"/>
              </a:rPr>
              <a:t> </a:t>
            </a:r>
            <a:r>
              <a:rPr lang="vi-VN" sz="2800" b="1" i="1" spc="-15" dirty="0" smtClean="0">
                <a:solidFill>
                  <a:srgbClr val="FFFF00"/>
                </a:solidFill>
                <a:latin typeface="Times New Roman"/>
                <a:cs typeface="Times New Roman"/>
              </a:rPr>
              <a:t>trong lĩnh vực NLNT</a:t>
            </a:r>
            <a:endParaRPr sz="2800" dirty="0">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Tx/>
              <a:buChar char="•"/>
            </a:pPr>
            <a:r>
              <a:rPr kumimoji="0" lang="it-IT" altLang="en-US" sz="2400" b="0" i="0" u="none" strike="noStrike" kern="0" cap="none" spc="0" normalizeH="0" baseline="0" noProof="0" dirty="0" smtClean="0">
                <a:ln>
                  <a:noFill/>
                </a:ln>
                <a:solidFill>
                  <a:srgbClr val="FFFFFF"/>
                </a:solidFill>
                <a:effectLst/>
                <a:uLnTx/>
                <a:uFillTx/>
                <a:latin typeface="Times New Roman" pitchFamily="18" charset="0"/>
                <a:ea typeface="+mn-ea"/>
                <a:cs typeface="Times New Roman" pitchFamily="18" charset="0"/>
              </a:rPr>
              <a:t>Hệ thống luật pháp về</a:t>
            </a:r>
            <a:r>
              <a:rPr kumimoji="0" lang="it-IT" altLang="en-US" sz="2400" b="0" i="0" u="none" strike="noStrike" kern="0" cap="none" spc="0" normalizeH="0" noProof="0" dirty="0" smtClean="0">
                <a:ln>
                  <a:noFill/>
                </a:ln>
                <a:solidFill>
                  <a:srgbClr val="FFFFFF"/>
                </a:solidFill>
                <a:effectLst/>
                <a:uLnTx/>
                <a:uFillTx/>
                <a:latin typeface="Times New Roman" pitchFamily="18" charset="0"/>
                <a:ea typeface="+mn-ea"/>
                <a:cs typeface="Times New Roman" pitchFamily="18" charset="0"/>
              </a:rPr>
              <a:t> bảo đảm an toàn, an ninh trong lĩnh vực NLNT </a:t>
            </a:r>
            <a:r>
              <a:rPr kumimoji="0" lang="it-IT" altLang="en-US" sz="2400" b="0" i="0" u="none" strike="noStrike" kern="0" cap="none" spc="0" normalizeH="0" baseline="0" noProof="0" dirty="0" smtClean="0">
                <a:ln>
                  <a:noFill/>
                </a:ln>
                <a:solidFill>
                  <a:srgbClr val="FFFFFF"/>
                </a:solidFill>
                <a:effectLst/>
                <a:uLnTx/>
                <a:uFillTx/>
                <a:latin typeface="Times New Roman" pitchFamily="18" charset="0"/>
                <a:ea typeface="+mn-ea"/>
                <a:cs typeface="Times New Roman" pitchFamily="18" charset="0"/>
              </a:rPr>
              <a:t>sẽ quy định các yêu cầu quản lý để:</a:t>
            </a:r>
          </a:p>
          <a:p>
            <a:pPr marL="1143000" lvl="2" indent="-228600" eaLnBrk="0" fontAlgn="base" hangingPunct="0">
              <a:spcBef>
                <a:spcPct val="20000"/>
              </a:spcBef>
              <a:spcAft>
                <a:spcPct val="0"/>
              </a:spcAft>
              <a:buFontTx/>
              <a:buChar char="•"/>
            </a:pPr>
            <a:r>
              <a:rPr kumimoji="0" lang="it-IT"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Bảo đảm an toàn </a:t>
            </a: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An toàn bức xạ: Bảo vệ con người và môi trường khỏi các tác động có hại của bức xạ ion hóa</a:t>
            </a: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An toàn hạt nhân: Bảo đảm không để xảy ra các sự cố hạt nhân khi vận hành các cơ sở hạt nhân. </a:t>
            </a:r>
          </a:p>
          <a:p>
            <a:pPr marL="1143000" lvl="2" indent="-228600" eaLnBrk="0" fontAlgn="base" hangingPunct="0">
              <a:spcBef>
                <a:spcPct val="20000"/>
              </a:spcBef>
              <a:spcAft>
                <a:spcPct val="0"/>
              </a:spcAft>
              <a:buFontTx/>
              <a:buChar char="•"/>
            </a:pPr>
            <a:r>
              <a:rPr kumimoji="0" lang="it-IT"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Bảo đảm an ninh</a:t>
            </a: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Ngăn chặn các hành vi tiếp cận trái phép, đánh cắp, phá hoại, chiếm đoạt các chất phóng xạ, vật liệu hạt nhân và sử dụng vào mục đích xấu. </a:t>
            </a:r>
          </a:p>
          <a:p>
            <a:pPr marL="1600200" lvl="3" indent="-228600" eaLnBrk="0" fontAlgn="base" hangingPunct="0">
              <a:spcBef>
                <a:spcPct val="20000"/>
              </a:spcBef>
              <a:spcAft>
                <a:spcPct val="0"/>
              </a:spcAft>
              <a:buFontTx/>
              <a:buChar char="–"/>
            </a:pPr>
            <a:r>
              <a:rPr kumimoji="0" lang="it-IT"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Ngăn chặn hành vi phá hoại đối với các cơ sở hạt nhân</a:t>
            </a:r>
          </a:p>
          <a:p>
            <a:pPr marL="1143000" lvl="2" indent="-228600" eaLnBrk="0" fontAlgn="base" hangingPunct="0">
              <a:spcBef>
                <a:spcPct val="20000"/>
              </a:spcBef>
              <a:spcAft>
                <a:spcPct val="0"/>
              </a:spcAft>
              <a:buFontTx/>
              <a:buChar char="•"/>
            </a:pP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Không</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phổ</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biến</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vũ</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khí</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hạt</a:t>
            </a:r>
            <a:r>
              <a:rPr kumimoji="0" lang="en-US" altLang="en-US" sz="2400" b="0" i="0"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nhân</a:t>
            </a:r>
            <a:r>
              <a:rPr kumimoji="0" lang="en-US" altLang="en-US" sz="2400" b="0" i="0" u="none" strike="noStrike" kern="0" cap="none" spc="0" normalizeH="0" baseline="0" noProof="0" dirty="0" smtClean="0">
                <a:ln>
                  <a:noFill/>
                </a:ln>
                <a:solidFill>
                  <a:srgbClr val="71B517"/>
                </a:solidFill>
                <a:effectLst/>
                <a:uLnTx/>
                <a:uFillTx/>
                <a:latin typeface="Times New Roman" pitchFamily="18" charset="0"/>
                <a:cs typeface="Times New Roman" pitchFamily="18" charset="0"/>
              </a:rPr>
              <a:t> </a:t>
            </a:r>
          </a:p>
          <a:p>
            <a:pPr marL="1600200" lvl="3" indent="-228600" eaLnBrk="0" fontAlgn="base" hangingPunct="0">
              <a:spcBef>
                <a:spcPct val="20000"/>
              </a:spcBef>
              <a:spcAft>
                <a:spcPct val="0"/>
              </a:spcAft>
              <a:buFontTx/>
              <a:buChar char="–"/>
            </a:pP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Bảo</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đảm</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không</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chuyển</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hướng</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sử</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dụng</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vật</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liệu</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hạt</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nhân</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để</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chế</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tạo</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vũ</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r>
              <a:rPr kumimoji="0" lang="en-US" altLang="en-US" sz="2000" b="0" i="0" u="none" strike="noStrike" kern="0" cap="none" spc="0" normalizeH="0" baseline="0" noProof="0" dirty="0" err="1" smtClean="0">
                <a:ln>
                  <a:noFill/>
                </a:ln>
                <a:solidFill>
                  <a:srgbClr val="FFFFFF"/>
                </a:solidFill>
                <a:effectLst/>
                <a:uLnTx/>
                <a:uFillTx/>
                <a:latin typeface="Times New Roman" pitchFamily="18" charset="0"/>
                <a:cs typeface="Times New Roman" pitchFamily="18" charset="0"/>
              </a:rPr>
              <a:t>khí</a:t>
            </a:r>
            <a:r>
              <a:rPr kumimoji="0" lang="en-US" altLang="en-US" sz="20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vi-VN" altLang="en-US" sz="2400" b="1" kern="0" dirty="0">
                <a:solidFill>
                  <a:srgbClr val="FFFF00"/>
                </a:solidFill>
                <a:latin typeface="Times New Roman" pitchFamily="18" charset="0"/>
                <a:cs typeface="Times New Roman" pitchFamily="18" charset="0"/>
              </a:rPr>
              <a:t>Yêu cầu khai báo:</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Tổ chức, cá nhân có chất phóng xạ, chất thải phóng xạ với hoạt độ trên mức miễn, thiết bị bức xạ có công suất trên mức miễn trừ trong vòng 07 ngày làm việc phải khai báo với cơ quan quản lý nhà nước về </a:t>
            </a:r>
            <a:r>
              <a:rPr lang="en-US" altLang="en-US" sz="2400" kern="0" dirty="0" smtClean="0">
                <a:solidFill>
                  <a:schemeClr val="bg1"/>
                </a:solidFill>
                <a:latin typeface="Times New Roman" pitchFamily="18" charset="0"/>
                <a:cs typeface="Times New Roman" pitchFamily="18" charset="0"/>
              </a:rPr>
              <a:t>ATBXHN</a:t>
            </a:r>
            <a:r>
              <a:rPr lang="vi-VN"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vi-VN" altLang="en-US" sz="2400" b="1" kern="0" dirty="0">
                <a:solidFill>
                  <a:srgbClr val="FFFF00"/>
                </a:solidFill>
                <a:latin typeface="Times New Roman" pitchFamily="18" charset="0"/>
                <a:cs typeface="Times New Roman" pitchFamily="18" charset="0"/>
              </a:rPr>
              <a:t>Yêu cầu </a:t>
            </a:r>
            <a:r>
              <a:rPr lang="vi-VN" altLang="en-US" sz="2400" b="1" kern="0" dirty="0" smtClean="0">
                <a:solidFill>
                  <a:srgbClr val="FFFF00"/>
                </a:solidFill>
                <a:latin typeface="Times New Roman" pitchFamily="18" charset="0"/>
                <a:cs typeface="Times New Roman" pitchFamily="18" charset="0"/>
              </a:rPr>
              <a:t>giấy </a:t>
            </a:r>
            <a:r>
              <a:rPr lang="vi-VN" altLang="en-US" sz="2400" b="1" kern="0" dirty="0">
                <a:solidFill>
                  <a:srgbClr val="FFFF00"/>
                </a:solidFill>
                <a:latin typeface="Times New Roman" pitchFamily="18" charset="0"/>
                <a:cs typeface="Times New Roman" pitchFamily="18" charset="0"/>
              </a:rPr>
              <a:t>phép:</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Tổ chức, cá nhân chỉ được tiến hành công việc bức xạ sau khi được cơ quan quản lý nhà nước cấp giấy phép, trừ đối với việc sử dụng nguồn phóng xạ, thiết bị bức xạ thuộc </a:t>
            </a:r>
            <a:r>
              <a:rPr lang="vi-VN" altLang="en-US" sz="2400" b="1" kern="0" dirty="0">
                <a:solidFill>
                  <a:srgbClr val="FFC000"/>
                </a:solidFill>
                <a:latin typeface="Times New Roman" pitchFamily="18" charset="0"/>
                <a:cs typeface="Times New Roman" pitchFamily="18" charset="0"/>
              </a:rPr>
              <a:t>danh mục không phải xin cấp giấy phép do cơ quan QLNN quy định.</a:t>
            </a:r>
          </a:p>
        </p:txBody>
      </p:sp>
    </p:spTree>
    <p:extLst>
      <p:ext uri="{BB962C8B-B14F-4D97-AF65-F5344CB8AC3E}">
        <p14:creationId xmlns:p14="http://schemas.microsoft.com/office/powerpoint/2010/main" val="1819381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vi-VN" altLang="en-US" sz="2400" b="1" kern="0" dirty="0">
                <a:solidFill>
                  <a:srgbClr val="FFFF00"/>
                </a:solidFill>
                <a:latin typeface="Times New Roman" pitchFamily="18" charset="0"/>
                <a:cs typeface="Times New Roman" pitchFamily="18" charset="0"/>
              </a:rPr>
              <a:t>Thẩm quyền cấp giấy phép:</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UBND cấp tỉnh cấp giấy phép sử dụng thiết bị X quang chẩn đoán y tế.  </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Bộ Tài nguyên và Môi trưuờng cấp giấy phép thăm dò, khai thác, chế biến quặng phóng xạ</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Bộ Công thưuơng cấp giấy phép vận hành thử, vận hành chính thức nhà máy điện hạt nhân</a:t>
            </a: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Bộ KHCN cấp giấy phép cho các công việc bức xạ còn lại. </a:t>
            </a:r>
          </a:p>
        </p:txBody>
      </p:sp>
    </p:spTree>
    <p:extLst>
      <p:ext uri="{BB962C8B-B14F-4D97-AF65-F5344CB8AC3E}">
        <p14:creationId xmlns:p14="http://schemas.microsoft.com/office/powerpoint/2010/main" val="504479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cs typeface="Times New Roman" pitchFamily="18" charset="0"/>
              </a:rPr>
              <a:t>Trách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nhiệm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ứng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phó</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sự</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cố</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bức</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xạ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r>
              <a:rPr lang="vi-VN" altLang="en-US" sz="2400" b="1" kern="0" dirty="0" smtClean="0">
                <a:solidFill>
                  <a:srgbClr val="FFFF00"/>
                </a:solidFill>
                <a:latin typeface="Times New Roman" pitchFamily="18" charset="0"/>
                <a:cs typeface="Times New Roman" pitchFamily="18" charset="0"/>
              </a:rPr>
              <a:t>:</a:t>
            </a:r>
            <a:endParaRPr lang="vi-VN" altLang="en-US" sz="2400" b="1" kern="0" dirty="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Cơ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sở</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được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cấp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giấy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phép</a:t>
            </a:r>
            <a:r>
              <a:rPr lang="vi-VN"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Ủy</a:t>
            </a:r>
            <a:r>
              <a:rPr lang="en-US" altLang="en-US" sz="2400" kern="0" dirty="0" smtClean="0">
                <a:solidFill>
                  <a:schemeClr val="bg1"/>
                </a:solidFill>
                <a:latin typeface="Times New Roman" pitchFamily="18" charset="0"/>
                <a:cs typeface="Times New Roman" pitchFamily="18" charset="0"/>
              </a:rPr>
              <a:t> ban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dân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tỉnh</a:t>
            </a:r>
            <a:r>
              <a:rPr lang="en-US" altLang="en-US" sz="2400" kern="0" dirty="0" smtClean="0">
                <a:solidFill>
                  <a:schemeClr val="bg1"/>
                </a:solidFill>
                <a:latin typeface="Times New Roman" pitchFamily="18" charset="0"/>
                <a:cs typeface="Times New Roman" pitchFamily="18" charset="0"/>
              </a:rPr>
              <a:t>/</a:t>
            </a:r>
            <a:r>
              <a:rPr lang="en-US" altLang="en-US" sz="2400" kern="0" dirty="0" err="1" smtClean="0">
                <a:solidFill>
                  <a:schemeClr val="bg1"/>
                </a:solidFill>
                <a:latin typeface="Times New Roman" pitchFamily="18" charset="0"/>
                <a:cs typeface="Times New Roman" pitchFamily="18" charset="0"/>
              </a:rPr>
              <a:t>thành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phố</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trực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thuộc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trung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ương</a:t>
            </a:r>
            <a:r>
              <a:rPr lang="en-US" altLang="en-US" sz="2400" kern="0" dirty="0" smtClean="0">
                <a:solidFill>
                  <a:schemeClr val="bg1"/>
                </a:solidFill>
                <a:latin typeface="Times New Roman" pitchFamily="18" charset="0"/>
                <a:cs typeface="Times New Roman" pitchFamily="18" charset="0"/>
              </a:rPr>
              <a:t>.</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Bộ</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chủ</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tổ</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chức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cấp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trên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trực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tiếp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sở</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được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cấp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giấy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phép</a:t>
            </a:r>
            <a:r>
              <a:rPr lang="en-US" altLang="en-US" sz="2400" kern="0" dirty="0" smtClean="0">
                <a:solidFill>
                  <a:schemeClr val="bg1"/>
                </a:solidFill>
                <a:latin typeface="Times New Roman" pitchFamily="18" charset="0"/>
                <a:cs typeface="Times New Roman" pitchFamily="18" charset="0"/>
              </a:rPr>
              <a:t>.</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Bộ </a:t>
            </a:r>
            <a:r>
              <a:rPr lang="en-US" altLang="en-US" sz="2400" kern="0" dirty="0" err="1" smtClean="0">
                <a:solidFill>
                  <a:schemeClr val="bg1"/>
                </a:solidFill>
                <a:latin typeface="Times New Roman" pitchFamily="18" charset="0"/>
                <a:cs typeface="Times New Roman" pitchFamily="18" charset="0"/>
              </a:rPr>
              <a:t>Khoa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học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nghệ</a:t>
            </a:r>
            <a:r>
              <a:rPr lang="vi-VN" altLang="en-US" sz="2400" kern="0" dirty="0" smtClean="0">
                <a:solidFill>
                  <a:schemeClr val="bg1"/>
                </a:solidFill>
                <a:latin typeface="Times New Roman" pitchFamily="18" charset="0"/>
                <a:cs typeface="Times New Roman" pitchFamily="18" charset="0"/>
              </a:rPr>
              <a:t>. </a:t>
            </a:r>
            <a:endParaRPr lang="en-US" altLang="en-US" sz="2400" kern="0" dirty="0" smtClean="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Ủy</a:t>
            </a:r>
            <a:r>
              <a:rPr lang="en-US" altLang="en-US" sz="2400" kern="0" dirty="0" smtClean="0">
                <a:solidFill>
                  <a:schemeClr val="bg1"/>
                </a:solidFill>
                <a:latin typeface="Times New Roman" pitchFamily="18" charset="0"/>
                <a:cs typeface="Times New Roman" pitchFamily="18" charset="0"/>
              </a:rPr>
              <a:t> ban </a:t>
            </a:r>
            <a:r>
              <a:rPr lang="en-US" altLang="en-US" sz="2400" kern="0" dirty="0" err="1"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tìm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kiếm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cứu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nạn</a:t>
            </a:r>
            <a:r>
              <a:rPr lang="en-US" altLang="en-US" sz="2400" kern="0" dirty="0" smtClean="0">
                <a:solidFill>
                  <a:schemeClr val="bg1"/>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Bộ</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phòng</a:t>
            </a:r>
            <a:r>
              <a:rPr lang="en-US" altLang="en-US" sz="2400" kern="0" dirty="0" smtClean="0">
                <a:solidFill>
                  <a:schemeClr val="bg1"/>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Bộ</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Công</a:t>
            </a:r>
            <a:r>
              <a:rPr lang="en-US" altLang="en-US" sz="2400" kern="0" dirty="0" smtClean="0">
                <a:solidFill>
                  <a:schemeClr val="bg1"/>
                </a:solidFill>
                <a:latin typeface="Times New Roman" pitchFamily="18" charset="0"/>
                <a:cs typeface="Times New Roman" pitchFamily="18" charset="0"/>
              </a:rPr>
              <a:t> an.</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Bộ</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Ngoại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giao</a:t>
            </a:r>
            <a:r>
              <a:rPr lang="en-US" altLang="en-US" sz="2400" kern="0" dirty="0" smtClean="0">
                <a:solidFill>
                  <a:schemeClr val="bg1"/>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Bộ</a:t>
            </a:r>
            <a:r>
              <a:rPr lang="en-US" altLang="en-US" sz="2400" kern="0" dirty="0" smtClean="0">
                <a:solidFill>
                  <a:schemeClr val="bg1"/>
                </a:solidFill>
                <a:latin typeface="Times New Roman" pitchFamily="18" charset="0"/>
                <a:cs typeface="Times New Roman" pitchFamily="18" charset="0"/>
              </a:rPr>
              <a:t> Y </a:t>
            </a:r>
            <a:r>
              <a:rPr lang="en-US" altLang="en-US" sz="2400" kern="0" dirty="0" err="1" smtClean="0">
                <a:solidFill>
                  <a:schemeClr val="bg1"/>
                </a:solidFill>
                <a:latin typeface="Times New Roman" pitchFamily="18" charset="0"/>
                <a:cs typeface="Times New Roman" pitchFamily="18" charset="0"/>
              </a:rPr>
              <a:t>tế</a:t>
            </a:r>
            <a:r>
              <a:rPr lang="en-US" altLang="en-US" sz="2400" kern="0" dirty="0" smtClean="0">
                <a:solidFill>
                  <a:schemeClr val="bg1"/>
                </a:solidFill>
                <a:latin typeface="Times New Roman" pitchFamily="18" charset="0"/>
                <a:cs typeface="Times New Roman" pitchFamily="18" charset="0"/>
              </a:rPr>
              <a:t>. </a:t>
            </a: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20767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a:solidFill>
                  <a:srgbClr val="FFFF00"/>
                </a:solidFill>
                <a:latin typeface="Times New Roman" pitchFamily="18" charset="0"/>
                <a:ea typeface="+mj-ea"/>
                <a:cs typeface="Times New Roman" pitchFamily="18" charset="0"/>
              </a:rPr>
              <a:t>Q</a:t>
            </a:r>
            <a:r>
              <a:rPr lang="en-US" altLang="en-US" sz="2400" b="1" kern="0" dirty="0" err="1" smtClean="0">
                <a:solidFill>
                  <a:srgbClr val="FFFF00"/>
                </a:solidFill>
                <a:latin typeface="Times New Roman" pitchFamily="18" charset="0"/>
                <a:ea typeface="+mj-ea"/>
                <a:cs typeface="Times New Roman" pitchFamily="18" charset="0"/>
              </a:rPr>
              <a:t>uy</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định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về</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bảo</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hiểm</a:t>
            </a:r>
            <a:r>
              <a:rPr lang="en-US" altLang="en-US" sz="2400" b="1" kern="0" dirty="0" smtClean="0">
                <a:solidFill>
                  <a:srgbClr val="FFFF00"/>
                </a:solidFill>
                <a:latin typeface="Times New Roman" pitchFamily="18" charset="0"/>
                <a:ea typeface="+mj-ea"/>
                <a:cs typeface="Times New Roman" pitchFamily="18" charset="0"/>
              </a:rPr>
              <a:t> </a:t>
            </a:r>
            <a:r>
              <a:rPr lang="vi-VN" altLang="en-US" sz="2400" b="1" kern="0" dirty="0" smtClean="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Phải </a:t>
            </a:r>
            <a:r>
              <a:rPr lang="vi-VN" altLang="en-US" sz="2400" kern="0" dirty="0">
                <a:solidFill>
                  <a:schemeClr val="bg1"/>
                </a:solidFill>
                <a:latin typeface="Times New Roman" pitchFamily="18" charset="0"/>
                <a:cs typeface="Times New Roman" pitchFamily="18" charset="0"/>
              </a:rPr>
              <a:t>mua bảo hiểm nghề nghiệp cho nhân viên bức </a:t>
            </a:r>
            <a:r>
              <a:rPr lang="vi-VN" altLang="en-US" sz="2400" kern="0" dirty="0" smtClean="0">
                <a:solidFill>
                  <a:schemeClr val="bg1"/>
                </a:solidFill>
                <a:latin typeface="Times New Roman" pitchFamily="18" charset="0"/>
                <a:cs typeface="Times New Roman" pitchFamily="18" charset="0"/>
              </a:rPr>
              <a:t>xạ</a:t>
            </a:r>
            <a:r>
              <a:rPr lang="en-US" altLang="en-US" sz="2400" kern="0" dirty="0" smtClean="0">
                <a:solidFill>
                  <a:schemeClr val="bg1"/>
                </a:solidFill>
                <a:latin typeface="Times New Roman" pitchFamily="18" charset="0"/>
                <a:cs typeface="Times New Roman" pitchFamily="18" charset="0"/>
              </a:rPr>
              <a:t>.</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Phải mua bảo hiểm trách nhiệm dân </a:t>
            </a:r>
            <a:r>
              <a:rPr lang="vi-VN" altLang="en-US" sz="2400" kern="0" dirty="0" smtClean="0">
                <a:solidFill>
                  <a:schemeClr val="bg1"/>
                </a:solidFill>
                <a:latin typeface="Times New Roman" pitchFamily="18" charset="0"/>
                <a:cs typeface="Times New Roman" pitchFamily="18" charset="0"/>
              </a:rPr>
              <a:t>sự</a:t>
            </a:r>
            <a:r>
              <a:rPr lang="en-US"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Trường hợp công việc bức xạ tiềm ẩn nguy cơ gây thiệt hại lớn cho môi trường, phải mua bảo hiểm trách nhiệm bồi thường thiệt hại về môi trường. </a:t>
            </a: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62626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800" b="1" kern="0" dirty="0">
                <a:solidFill>
                  <a:srgbClr val="FFC000"/>
                </a:solidFill>
                <a:latin typeface="Times New Roman" pitchFamily="18" charset="0"/>
                <a:cs typeface="Times New Roman" pitchFamily="18" charset="0"/>
              </a:rPr>
              <a:t>Luật </a:t>
            </a:r>
            <a:r>
              <a:rPr lang="en-US" altLang="en-US" sz="2800" b="1" kern="0" dirty="0" err="1" smtClean="0">
                <a:solidFill>
                  <a:srgbClr val="FFC000"/>
                </a:solidFill>
                <a:latin typeface="Times New Roman" pitchFamily="18" charset="0"/>
                <a:cs typeface="Times New Roman" pitchFamily="18" charset="0"/>
              </a:rPr>
              <a:t>Năng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lượng</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nguyên</a:t>
            </a:r>
            <a:r>
              <a:rPr lang="en-US" altLang="en-US" sz="2800" b="1" kern="0" dirty="0" smtClean="0">
                <a:solidFill>
                  <a:srgbClr val="FFC000"/>
                </a:solidFill>
                <a:latin typeface="Times New Roman" pitchFamily="18" charset="0"/>
                <a:cs typeface="Times New Roman" pitchFamily="18" charset="0"/>
              </a:rPr>
              <a:t> </a:t>
            </a:r>
            <a:r>
              <a:rPr lang="en-US" altLang="en-US" sz="2800" b="1" kern="0" dirty="0" err="1" smtClean="0">
                <a:solidFill>
                  <a:srgbClr val="FFC000"/>
                </a:solidFill>
                <a:latin typeface="Times New Roman" pitchFamily="18" charset="0"/>
                <a:cs typeface="Times New Roman" pitchFamily="18" charset="0"/>
              </a:rPr>
              <a:t>tử</a:t>
            </a:r>
            <a:r>
              <a:rPr lang="en-US" altLang="en-US" sz="2800" b="1" kern="0" dirty="0" smtClean="0">
                <a:solidFill>
                  <a:srgbClr val="FFC000"/>
                </a:solidFill>
                <a:latin typeface="Times New Roman" pitchFamily="18" charset="0"/>
                <a:cs typeface="Times New Roman" pitchFamily="18" charset="0"/>
              </a:rPr>
              <a:t> </a:t>
            </a:r>
            <a:r>
              <a:rPr lang="vi-VN" altLang="en-US" sz="2800" b="1" kern="0" dirty="0" smtClean="0">
                <a:solidFill>
                  <a:srgbClr val="FFFFFF"/>
                </a:solidFill>
                <a:latin typeface="Times New Roman" pitchFamily="18" charset="0"/>
                <a:cs typeface="Times New Roman" pitchFamily="18" charset="0"/>
              </a:rPr>
              <a:t> </a:t>
            </a:r>
            <a:endParaRPr lang="en-US" altLang="en-US" sz="28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Dịch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vụ</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hỗ</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trợ</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ứng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dụng</a:t>
            </a:r>
            <a:r>
              <a:rPr lang="en-US" altLang="en-US" sz="2400" b="1" kern="0" dirty="0" smtClean="0">
                <a:solidFill>
                  <a:srgbClr val="FFFF00"/>
                </a:solidFill>
                <a:latin typeface="Times New Roman" pitchFamily="18" charset="0"/>
                <a:ea typeface="+mj-ea"/>
                <a:cs typeface="Times New Roman" pitchFamily="18" charset="0"/>
              </a:rPr>
              <a:t> NLNT</a:t>
            </a:r>
            <a:r>
              <a:rPr lang="vi-VN" altLang="en-US" sz="2400" b="1" kern="0" dirty="0" smtClean="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Đơn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vị</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cung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cấp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dịch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vụ</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hỗ</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trợ</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ứng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dụng</a:t>
            </a:r>
            <a:r>
              <a:rPr lang="en-US" altLang="en-US" sz="2400" kern="0" dirty="0" smtClean="0">
                <a:solidFill>
                  <a:schemeClr val="bg1"/>
                </a:solidFill>
                <a:latin typeface="Times New Roman" pitchFamily="18" charset="0"/>
                <a:cs typeface="Times New Roman" pitchFamily="18" charset="0"/>
              </a:rPr>
              <a:t> NLNT </a:t>
            </a:r>
            <a:r>
              <a:rPr lang="en-US" altLang="en-US" sz="2400" kern="0" dirty="0" err="1" smtClean="0">
                <a:solidFill>
                  <a:schemeClr val="bg1"/>
                </a:solidFill>
                <a:latin typeface="Times New Roman" pitchFamily="18" charset="0"/>
                <a:cs typeface="Times New Roman" pitchFamily="18" charset="0"/>
              </a:rPr>
              <a:t>phải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đăng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hoạt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động</a:t>
            </a:r>
            <a:r>
              <a:rPr lang="en-US" altLang="en-US" sz="2400" kern="0" dirty="0" smtClean="0">
                <a:solidFill>
                  <a:schemeClr val="bg1"/>
                </a:solidFill>
                <a:latin typeface="Times New Roman" pitchFamily="18" charset="0"/>
                <a:cs typeface="Times New Roman" pitchFamily="18" charset="0"/>
              </a:rPr>
              <a:t>.</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Cá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làm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dịch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vụ</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hỗ</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trợ</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ứng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dụng</a:t>
            </a:r>
            <a:r>
              <a:rPr lang="en-US" altLang="en-US" sz="2400" kern="0" dirty="0" smtClean="0">
                <a:solidFill>
                  <a:schemeClr val="bg1"/>
                </a:solidFill>
                <a:latin typeface="Times New Roman" pitchFamily="18" charset="0"/>
                <a:cs typeface="Times New Roman" pitchFamily="18" charset="0"/>
              </a:rPr>
              <a:t> NLNT </a:t>
            </a:r>
            <a:r>
              <a:rPr lang="en-US" altLang="en-US" sz="2400" kern="0" dirty="0" err="1" smtClean="0">
                <a:solidFill>
                  <a:schemeClr val="bg1"/>
                </a:solidFill>
                <a:latin typeface="Times New Roman" pitchFamily="18" charset="0"/>
                <a:cs typeface="Times New Roman" pitchFamily="18" charset="0"/>
              </a:rPr>
              <a:t>phải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có</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chứng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chỉ</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nghề</a:t>
            </a:r>
            <a:r>
              <a:rPr lang="vi-VN"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32755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Nghị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định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Chính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phủ</a:t>
            </a:r>
            <a:r>
              <a:rPr lang="vi-VN" altLang="en-US" sz="2400" b="1" kern="0" dirty="0" smtClean="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Nghị</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định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07/2010/NĐ-CP </a:t>
            </a:r>
            <a:r>
              <a:rPr lang="en-US" altLang="en-US" sz="2400" kern="0" dirty="0" err="1" smtClean="0">
                <a:solidFill>
                  <a:schemeClr val="bg1"/>
                </a:solidFill>
                <a:latin typeface="Times New Roman" pitchFamily="18" charset="0"/>
                <a:cs typeface="Times New Roman" pitchFamily="18" charset="0"/>
              </a:rPr>
              <a:t>Quy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định</a:t>
            </a:r>
            <a:r>
              <a:rPr lang="en-US" altLang="en-US" sz="2400" kern="0" dirty="0" smtClean="0">
                <a:solidFill>
                  <a:schemeClr val="bg1"/>
                </a:solidFill>
                <a:latin typeface="Times New Roman" pitchFamily="18" charset="0"/>
                <a:cs typeface="Times New Roman" pitchFamily="18" charset="0"/>
              </a:rPr>
              <a:t> chi </a:t>
            </a:r>
            <a:r>
              <a:rPr lang="en-US" altLang="en-US" sz="2400" kern="0" dirty="0" err="1" smtClean="0">
                <a:solidFill>
                  <a:schemeClr val="bg1"/>
                </a:solidFill>
                <a:latin typeface="Times New Roman" pitchFamily="18" charset="0"/>
                <a:cs typeface="Times New Roman" pitchFamily="18" charset="0"/>
              </a:rPr>
              <a:t>tiết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hướng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dẫn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một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điều</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Luật</a:t>
            </a:r>
            <a:r>
              <a:rPr lang="en-US" altLang="en-US" sz="2400" kern="0" dirty="0" smtClean="0">
                <a:solidFill>
                  <a:schemeClr val="bg1"/>
                </a:solidFill>
                <a:latin typeface="Times New Roman" pitchFamily="18" charset="0"/>
                <a:cs typeface="Times New Roman" pitchFamily="18" charset="0"/>
              </a:rPr>
              <a:t> NLNT </a:t>
            </a:r>
            <a:r>
              <a:rPr lang="en-US" altLang="en-US" sz="2400" kern="0" dirty="0" err="1" smtClean="0">
                <a:solidFill>
                  <a:schemeClr val="bg1"/>
                </a:solidFill>
                <a:latin typeface="Times New Roman" pitchFamily="18" charset="0"/>
                <a:cs typeface="Times New Roman" pitchFamily="18" charset="0"/>
              </a:rPr>
              <a:t>ngày</a:t>
            </a:r>
            <a:r>
              <a:rPr lang="en-US" altLang="en-US" sz="2400" kern="0" dirty="0" smtClean="0">
                <a:solidFill>
                  <a:schemeClr val="bg1"/>
                </a:solidFill>
                <a:latin typeface="Times New Roman" pitchFamily="18" charset="0"/>
                <a:cs typeface="Times New Roman" pitchFamily="18" charset="0"/>
              </a:rPr>
              <a:t> 25/01/2010.</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Nghị</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định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70/2010/NĐ-CP </a:t>
            </a:r>
            <a:r>
              <a:rPr lang="vi-VN" altLang="en-US" sz="2400" kern="0" dirty="0" smtClean="0">
                <a:solidFill>
                  <a:schemeClr val="bg1"/>
                </a:solidFill>
                <a:latin typeface="Times New Roman" pitchFamily="18" charset="0"/>
                <a:cs typeface="Times New Roman" pitchFamily="18" charset="0"/>
              </a:rPr>
              <a:t>Quy </a:t>
            </a:r>
            <a:r>
              <a:rPr lang="vi-VN" altLang="en-US" sz="2400" kern="0" dirty="0">
                <a:solidFill>
                  <a:schemeClr val="bg1"/>
                </a:solidFill>
                <a:latin typeface="Times New Roman" pitchFamily="18" charset="0"/>
                <a:cs typeface="Times New Roman" pitchFamily="18" charset="0"/>
              </a:rPr>
              <a:t>định chi tiết và hướng dẫn thi hành</a:t>
            </a:r>
            <a:r>
              <a:rPr lang="en-US" altLang="en-US" sz="2400" kern="0" dirty="0" smtClean="0">
                <a:solidFill>
                  <a:schemeClr val="bg1"/>
                </a:solidFill>
                <a:latin typeface="Times New Roman" pitchFamily="18" charset="0"/>
                <a:cs typeface="Times New Roman" pitchFamily="18" charset="0"/>
              </a:rPr>
              <a:t> </a:t>
            </a:r>
            <a:r>
              <a:rPr lang="vi-VN" altLang="en-US" sz="2400" kern="0" dirty="0">
                <a:solidFill>
                  <a:schemeClr val="bg1"/>
                </a:solidFill>
                <a:latin typeface="Times New Roman" pitchFamily="18" charset="0"/>
                <a:cs typeface="Times New Roman" pitchFamily="18" charset="0"/>
              </a:rPr>
              <a:t>một số điều của Luật NLNT </a:t>
            </a:r>
            <a:r>
              <a:rPr lang="en-US" altLang="en-US" sz="2400" kern="0" dirty="0" err="1" smtClean="0">
                <a:solidFill>
                  <a:schemeClr val="bg1"/>
                </a:solidFill>
                <a:latin typeface="Times New Roman" pitchFamily="18" charset="0"/>
                <a:cs typeface="Times New Roman" pitchFamily="18" charset="0"/>
              </a:rPr>
              <a:t>về</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máy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điện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ngày 2</a:t>
            </a:r>
            <a:r>
              <a:rPr lang="en-US" altLang="en-US" sz="2400" kern="0" dirty="0" smtClean="0">
                <a:solidFill>
                  <a:schemeClr val="bg1"/>
                </a:solidFill>
                <a:latin typeface="Times New Roman" pitchFamily="18" charset="0"/>
                <a:cs typeface="Times New Roman" pitchFamily="18" charset="0"/>
              </a:rPr>
              <a:t>2</a:t>
            </a:r>
            <a:r>
              <a:rPr lang="vi-VN" altLang="en-US" sz="2400" kern="0" dirty="0" smtClean="0">
                <a:solidFill>
                  <a:schemeClr val="bg1"/>
                </a:solidFill>
                <a:latin typeface="Times New Roman" pitchFamily="18" charset="0"/>
                <a:cs typeface="Times New Roman" pitchFamily="18" charset="0"/>
              </a:rPr>
              <a:t>/</a:t>
            </a:r>
            <a:r>
              <a:rPr lang="en-US" altLang="en-US" sz="2400" kern="0" dirty="0" smtClean="0">
                <a:solidFill>
                  <a:schemeClr val="bg1"/>
                </a:solidFill>
                <a:latin typeface="Times New Roman" pitchFamily="18" charset="0"/>
                <a:cs typeface="Times New Roman" pitchFamily="18" charset="0"/>
              </a:rPr>
              <a:t>6</a:t>
            </a:r>
            <a:r>
              <a:rPr lang="vi-VN" altLang="en-US" sz="2400" kern="0" dirty="0" smtClean="0">
                <a:solidFill>
                  <a:schemeClr val="bg1"/>
                </a:solidFill>
                <a:latin typeface="Times New Roman" pitchFamily="18" charset="0"/>
                <a:cs typeface="Times New Roman" pitchFamily="18" charset="0"/>
              </a:rPr>
              <a:t>/2010. </a:t>
            </a:r>
            <a:endParaRPr lang="en-US" altLang="en-US" sz="2400" kern="0" dirty="0" smtClean="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Nghị định số 107/2013/NĐ-CP quy định về xử phạt hành chính trong lĩnh vực </a:t>
            </a:r>
            <a:r>
              <a:rPr lang="vi-VN" altLang="en-US" sz="2400" kern="0" dirty="0" smtClean="0">
                <a:solidFill>
                  <a:schemeClr val="bg1"/>
                </a:solidFill>
                <a:latin typeface="Times New Roman" pitchFamily="18" charset="0"/>
                <a:cs typeface="Times New Roman" pitchFamily="18" charset="0"/>
              </a:rPr>
              <a:t>NLNT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ngày</a:t>
            </a:r>
            <a:r>
              <a:rPr lang="en-US" altLang="en-US" sz="2400" kern="0" dirty="0" smtClean="0">
                <a:solidFill>
                  <a:schemeClr val="bg1"/>
                </a:solidFill>
                <a:latin typeface="Times New Roman" pitchFamily="18" charset="0"/>
                <a:cs typeface="Times New Roman" pitchFamily="18" charset="0"/>
              </a:rPr>
              <a:t> 20/9/2013</a:t>
            </a:r>
            <a:r>
              <a:rPr lang="vi-VN" altLang="en-US" sz="2400" kern="0" dirty="0" smtClean="0">
                <a:solidFill>
                  <a:schemeClr val="bg1"/>
                </a:solidFill>
                <a:latin typeface="Times New Roman" pitchFamily="18" charset="0"/>
                <a:cs typeface="Times New Roman" pitchFamily="18" charset="0"/>
              </a:rPr>
              <a:t>.</a:t>
            </a:r>
            <a:endParaRPr lang="vi-VN" altLang="en-US" sz="2400" kern="0" dirty="0">
              <a:solidFill>
                <a:schemeClr val="bg1"/>
              </a:solidFill>
              <a:latin typeface="Times New Roman" pitchFamily="18" charset="0"/>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7061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Quyết</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định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Thủ</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tướng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Chính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phủ</a:t>
            </a:r>
            <a:r>
              <a:rPr lang="vi-VN" altLang="en-US" sz="2400" b="1" kern="0" dirty="0" smtClean="0">
                <a:solidFill>
                  <a:srgbClr val="FFFF00"/>
                </a:solidFill>
                <a:latin typeface="Times New Roman" pitchFamily="18" charset="0"/>
                <a:cs typeface="Times New Roman" pitchFamily="18" charset="0"/>
              </a:rPr>
              <a:t>:</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Quyết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định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1636/QĐ-</a:t>
            </a:r>
            <a:r>
              <a:rPr lang="en-US" altLang="en-US" sz="2400" kern="0" dirty="0" err="1" smtClean="0">
                <a:solidFill>
                  <a:schemeClr val="bg1"/>
                </a:solidFill>
                <a:latin typeface="Times New Roman" pitchFamily="18" charset="0"/>
                <a:cs typeface="Times New Roman" pitchFamily="18" charset="0"/>
              </a:rPr>
              <a:t>TTg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Thủ</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tướng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Chính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phủ</a:t>
            </a:r>
            <a:r>
              <a:rPr lang="en-US" altLang="en-US" sz="2400" kern="0" dirty="0" smtClean="0">
                <a:solidFill>
                  <a:schemeClr val="bg1"/>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ngày</a:t>
            </a:r>
            <a:r>
              <a:rPr lang="en-US" altLang="en-US" sz="2400" kern="0" dirty="0">
                <a:solidFill>
                  <a:prstClr val="white"/>
                </a:solidFill>
                <a:latin typeface="Times New Roman" pitchFamily="18" charset="0"/>
                <a:cs typeface="Times New Roman" pitchFamily="18" charset="0"/>
              </a:rPr>
              <a:t> 31/8/2010 </a:t>
            </a:r>
            <a:r>
              <a:rPr lang="en-US" altLang="en-US" sz="2400" kern="0" dirty="0" err="1" smtClean="0">
                <a:solidFill>
                  <a:schemeClr val="bg1"/>
                </a:solidFill>
                <a:latin typeface="Times New Roman" pitchFamily="18" charset="0"/>
                <a:cs typeface="Times New Roman" pitchFamily="18" charset="0"/>
              </a:rPr>
              <a:t>phê</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duyệt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hoạch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mạng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lưới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quan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trắc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cảnh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báo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phóng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xạ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đến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năm</a:t>
            </a:r>
            <a:r>
              <a:rPr lang="en-US" altLang="en-US" sz="2400" kern="0" dirty="0" smtClean="0">
                <a:solidFill>
                  <a:schemeClr val="bg1"/>
                </a:solidFill>
                <a:latin typeface="Times New Roman" pitchFamily="18" charset="0"/>
                <a:cs typeface="Times New Roman" pitchFamily="18" charset="0"/>
              </a:rPr>
              <a:t> 2020. </a:t>
            </a: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r>
              <a:rPr lang="en-US" altLang="en-US" sz="2400" kern="0" dirty="0" err="1">
                <a:solidFill>
                  <a:prstClr val="white"/>
                </a:solidFill>
                <a:latin typeface="Times New Roman" pitchFamily="18" charset="0"/>
                <a:cs typeface="Times New Roman" pitchFamily="18" charset="0"/>
              </a:rPr>
              <a:t>Quyết</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định</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số</a:t>
            </a:r>
            <a:r>
              <a:rPr lang="en-US" altLang="en-US" sz="2400" kern="0" dirty="0">
                <a:solidFill>
                  <a:prstClr val="white"/>
                </a:solidFill>
                <a:latin typeface="Times New Roman" pitchFamily="18" charset="0"/>
                <a:cs typeface="Times New Roman" pitchFamily="18" charset="0"/>
              </a:rPr>
              <a:t> </a:t>
            </a:r>
            <a:r>
              <a:rPr lang="en-US" altLang="en-US" sz="2400" kern="0" dirty="0" smtClean="0">
                <a:solidFill>
                  <a:prstClr val="white"/>
                </a:solidFill>
                <a:latin typeface="Times New Roman" pitchFamily="18" charset="0"/>
                <a:cs typeface="Times New Roman" pitchFamily="18" charset="0"/>
              </a:rPr>
              <a:t>45/2010/QĐ-</a:t>
            </a:r>
            <a:r>
              <a:rPr lang="en-US" altLang="en-US" sz="2400" kern="0" dirty="0" err="1" smtClean="0">
                <a:solidFill>
                  <a:prstClr val="white"/>
                </a:solidFill>
                <a:latin typeface="Times New Roman" pitchFamily="18" charset="0"/>
                <a:cs typeface="Times New Roman" pitchFamily="18" charset="0"/>
              </a:rPr>
              <a:t>TTg</a:t>
            </a:r>
            <a:r>
              <a:rPr lang="en-US" altLang="en-US" sz="2400" kern="0" dirty="0" smtClean="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của</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Thủ</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tướng</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Chính</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phủ</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ngày</a:t>
            </a:r>
            <a:r>
              <a:rPr lang="en-US" altLang="en-US" sz="2400" kern="0" dirty="0">
                <a:solidFill>
                  <a:prstClr val="white"/>
                </a:solidFill>
                <a:latin typeface="Times New Roman" pitchFamily="18" charset="0"/>
                <a:cs typeface="Times New Roman" pitchFamily="18" charset="0"/>
              </a:rPr>
              <a:t> </a:t>
            </a:r>
            <a:r>
              <a:rPr lang="en-US" altLang="en-US" sz="2400" kern="0" dirty="0" smtClean="0">
                <a:solidFill>
                  <a:prstClr val="white"/>
                </a:solidFill>
                <a:latin typeface="Times New Roman" pitchFamily="18" charset="0"/>
                <a:cs typeface="Times New Roman" pitchFamily="18" charset="0"/>
              </a:rPr>
              <a:t>14/6/2010 ban </a:t>
            </a:r>
            <a:r>
              <a:rPr lang="en-US" altLang="en-US" sz="2400" kern="0" dirty="0" err="1" smtClean="0">
                <a:solidFill>
                  <a:prstClr val="white"/>
                </a:solidFill>
                <a:latin typeface="Times New Roman" pitchFamily="18" charset="0"/>
                <a:cs typeface="Times New Roman" pitchFamily="18" charset="0"/>
              </a:rPr>
              <a:t>hành</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Quy</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chế</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hoạt</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động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kiểm</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soát</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hạt</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nhân</a:t>
            </a:r>
            <a:r>
              <a:rPr lang="en-US" altLang="en-US" sz="2400" kern="0" dirty="0" smtClean="0">
                <a:solidFill>
                  <a:prstClr val="white"/>
                </a:solidFill>
                <a:latin typeface="Times New Roman" pitchFamily="18" charset="0"/>
                <a:cs typeface="Times New Roman" pitchFamily="18" charset="0"/>
              </a:rPr>
              <a:t>. </a:t>
            </a:r>
          </a:p>
          <a:p>
            <a:pPr marL="342900" lvl="0" indent="-342900" eaLnBrk="0" fontAlgn="base" hangingPunct="0">
              <a:spcBef>
                <a:spcPct val="20000"/>
              </a:spcBef>
              <a:spcAft>
                <a:spcPct val="0"/>
              </a:spcAft>
              <a:buFont typeface="Wingdings" pitchFamily="2" charset="2"/>
              <a:buChar char="ü"/>
            </a:pPr>
            <a:r>
              <a:rPr lang="en-US" altLang="en-US" sz="2400" kern="0" dirty="0" err="1">
                <a:solidFill>
                  <a:prstClr val="white"/>
                </a:solidFill>
                <a:latin typeface="Times New Roman" pitchFamily="18" charset="0"/>
                <a:cs typeface="Times New Roman" pitchFamily="18" charset="0"/>
              </a:rPr>
              <a:t>Quyết</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định</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số</a:t>
            </a:r>
            <a:r>
              <a:rPr lang="en-US" altLang="en-US" sz="2400" kern="0" dirty="0">
                <a:solidFill>
                  <a:prstClr val="white"/>
                </a:solidFill>
                <a:latin typeface="Times New Roman" pitchFamily="18" charset="0"/>
                <a:cs typeface="Times New Roman" pitchFamily="18" charset="0"/>
              </a:rPr>
              <a:t> </a:t>
            </a:r>
            <a:r>
              <a:rPr lang="en-US" altLang="en-US" sz="2400" kern="0" dirty="0" smtClean="0">
                <a:solidFill>
                  <a:prstClr val="white"/>
                </a:solidFill>
                <a:latin typeface="Times New Roman" pitchFamily="18" charset="0"/>
                <a:cs typeface="Times New Roman" pitchFamily="18" charset="0"/>
              </a:rPr>
              <a:t>884/QĐ-</a:t>
            </a:r>
            <a:r>
              <a:rPr lang="en-US" altLang="en-US" sz="2400" kern="0" dirty="0" err="1" smtClean="0">
                <a:solidFill>
                  <a:prstClr val="white"/>
                </a:solidFill>
                <a:latin typeface="Times New Roman" pitchFamily="18" charset="0"/>
                <a:cs typeface="Times New Roman" pitchFamily="18" charset="0"/>
              </a:rPr>
              <a:t>TTg</a:t>
            </a:r>
            <a:r>
              <a:rPr lang="en-US" altLang="en-US" sz="2400" kern="0" dirty="0" smtClean="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của</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Thủ</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tướng</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Chính</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phủ</a:t>
            </a:r>
            <a:r>
              <a:rPr lang="en-US" altLang="en-US" sz="2400" kern="0" dirty="0">
                <a:solidFill>
                  <a:prstClr val="white"/>
                </a:solidFill>
                <a:latin typeface="Times New Roman" pitchFamily="18" charset="0"/>
                <a:cs typeface="Times New Roman" pitchFamily="18" charset="0"/>
              </a:rPr>
              <a:t> </a:t>
            </a:r>
            <a:r>
              <a:rPr lang="en-US" altLang="en-US" sz="2400" kern="0" dirty="0" err="1">
                <a:solidFill>
                  <a:prstClr val="white"/>
                </a:solidFill>
                <a:latin typeface="Times New Roman" pitchFamily="18" charset="0"/>
                <a:cs typeface="Times New Roman" pitchFamily="18" charset="0"/>
              </a:rPr>
              <a:t>ngày</a:t>
            </a:r>
            <a:r>
              <a:rPr lang="en-US" altLang="en-US" sz="2400" kern="0" dirty="0">
                <a:solidFill>
                  <a:prstClr val="white"/>
                </a:solidFill>
                <a:latin typeface="Times New Roman" pitchFamily="18" charset="0"/>
                <a:cs typeface="Times New Roman" pitchFamily="18" charset="0"/>
              </a:rPr>
              <a:t> </a:t>
            </a:r>
            <a:r>
              <a:rPr lang="en-US" altLang="en-US" sz="2400" kern="0" dirty="0" smtClean="0">
                <a:solidFill>
                  <a:prstClr val="white"/>
                </a:solidFill>
                <a:latin typeface="Times New Roman" pitchFamily="18" charset="0"/>
                <a:cs typeface="Times New Roman" pitchFamily="18" charset="0"/>
              </a:rPr>
              <a:t>16/6/2017 ban </a:t>
            </a:r>
            <a:r>
              <a:rPr lang="en-US" altLang="en-US" sz="2400" kern="0" dirty="0" err="1" smtClean="0">
                <a:solidFill>
                  <a:prstClr val="white"/>
                </a:solidFill>
                <a:latin typeface="Times New Roman" pitchFamily="18" charset="0"/>
                <a:cs typeface="Times New Roman" pitchFamily="18" charset="0"/>
              </a:rPr>
              <a:t>hành</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Kế</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hoạch</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ứng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phó</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sự</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cố</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bức</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xạ</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hạt</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nhân</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quốc</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gia</a:t>
            </a:r>
            <a:r>
              <a:rPr lang="en-US" altLang="en-US" sz="2400" kern="0" dirty="0" smtClean="0">
                <a:solidFill>
                  <a:prstClr val="white"/>
                </a:solidFill>
                <a:latin typeface="Times New Roman" pitchFamily="18" charset="0"/>
                <a:cs typeface="Times New Roman" pitchFamily="18" charset="0"/>
              </a:rPr>
              <a:t>. </a:t>
            </a:r>
          </a:p>
          <a:p>
            <a:pPr marL="342900" lvl="0" indent="-342900" eaLnBrk="0" fontAlgn="base" hangingPunct="0">
              <a:spcBef>
                <a:spcPct val="20000"/>
              </a:spcBef>
              <a:spcAft>
                <a:spcPct val="0"/>
              </a:spcAft>
              <a:buFont typeface="Wingdings" pitchFamily="2" charset="2"/>
              <a:buChar char="ü"/>
            </a:pPr>
            <a:r>
              <a:rPr lang="en-US" altLang="en-US" sz="2400" kern="0" dirty="0" err="1" smtClean="0">
                <a:solidFill>
                  <a:prstClr val="white"/>
                </a:solidFill>
                <a:latin typeface="Times New Roman" pitchFamily="18" charset="0"/>
                <a:cs typeface="Times New Roman" pitchFamily="18" charset="0"/>
              </a:rPr>
              <a:t>Chỉ</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thị</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số</a:t>
            </a:r>
            <a:r>
              <a:rPr lang="en-US" altLang="en-US" sz="2400" kern="0" dirty="0" smtClean="0">
                <a:solidFill>
                  <a:prstClr val="white"/>
                </a:solidFill>
                <a:latin typeface="Times New Roman" pitchFamily="18" charset="0"/>
                <a:cs typeface="Times New Roman" pitchFamily="18" charset="0"/>
              </a:rPr>
              <a:t> 17/CT-</a:t>
            </a:r>
            <a:r>
              <a:rPr lang="en-US" altLang="en-US" sz="2400" kern="0" dirty="0" err="1" smtClean="0">
                <a:solidFill>
                  <a:prstClr val="white"/>
                </a:solidFill>
                <a:latin typeface="Times New Roman" pitchFamily="18" charset="0"/>
                <a:cs typeface="Times New Roman" pitchFamily="18" charset="0"/>
              </a:rPr>
              <a:t>TTg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của</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Thủ</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tướng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Chính</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phủ</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ngày</a:t>
            </a:r>
            <a:r>
              <a:rPr lang="en-US" altLang="en-US" sz="2400" kern="0" dirty="0" smtClean="0">
                <a:solidFill>
                  <a:prstClr val="white"/>
                </a:solidFill>
                <a:latin typeface="Times New Roman" pitchFamily="18" charset="0"/>
                <a:cs typeface="Times New Roman" pitchFamily="18" charset="0"/>
              </a:rPr>
              <a:t> 10/7/2015 </a:t>
            </a:r>
            <a:r>
              <a:rPr lang="en-US" altLang="en-US" sz="2400" kern="0" dirty="0" err="1" smtClean="0">
                <a:solidFill>
                  <a:prstClr val="white"/>
                </a:solidFill>
                <a:latin typeface="Times New Roman" pitchFamily="18" charset="0"/>
                <a:cs typeface="Times New Roman" pitchFamily="18" charset="0"/>
              </a:rPr>
              <a:t>về</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việc</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tăng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cường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bảo</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đảm</a:t>
            </a:r>
            <a:r>
              <a:rPr lang="en-US" altLang="en-US" sz="2400" kern="0" dirty="0" smtClean="0">
                <a:solidFill>
                  <a:prstClr val="white"/>
                </a:solidFill>
                <a:latin typeface="Times New Roman" pitchFamily="18" charset="0"/>
                <a:cs typeface="Times New Roman" pitchFamily="18" charset="0"/>
              </a:rPr>
              <a:t> an </a:t>
            </a:r>
            <a:r>
              <a:rPr lang="en-US" altLang="en-US" sz="2400" kern="0" dirty="0" err="1" smtClean="0">
                <a:solidFill>
                  <a:prstClr val="white"/>
                </a:solidFill>
                <a:latin typeface="Times New Roman" pitchFamily="18" charset="0"/>
                <a:cs typeface="Times New Roman" pitchFamily="18" charset="0"/>
              </a:rPr>
              <a:t>toàn</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bức</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xạ</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và</a:t>
            </a:r>
            <a:r>
              <a:rPr lang="en-US" altLang="en-US" sz="2400" kern="0" dirty="0" smtClean="0">
                <a:solidFill>
                  <a:prstClr val="white"/>
                </a:solidFill>
                <a:latin typeface="Times New Roman" pitchFamily="18" charset="0"/>
                <a:cs typeface="Times New Roman" pitchFamily="18" charset="0"/>
              </a:rPr>
              <a:t> an </a:t>
            </a:r>
            <a:r>
              <a:rPr lang="en-US" altLang="en-US" sz="2400" kern="0" dirty="0" err="1" smtClean="0">
                <a:solidFill>
                  <a:prstClr val="white"/>
                </a:solidFill>
                <a:latin typeface="Times New Roman" pitchFamily="18" charset="0"/>
                <a:cs typeface="Times New Roman" pitchFamily="18" charset="0"/>
              </a:rPr>
              <a:t>ninh</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nguồn</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phóng</a:t>
            </a:r>
            <a:r>
              <a:rPr lang="en-US" altLang="en-US" sz="2400" kern="0" dirty="0" smtClean="0">
                <a:solidFill>
                  <a:prstClr val="white"/>
                </a:solidFill>
                <a:latin typeface="Times New Roman" pitchFamily="18" charset="0"/>
                <a:cs typeface="Times New Roman" pitchFamily="18" charset="0"/>
              </a:rPr>
              <a:t> </a:t>
            </a:r>
            <a:r>
              <a:rPr lang="en-US" altLang="en-US" sz="2400" kern="0" dirty="0" err="1" smtClean="0">
                <a:solidFill>
                  <a:prstClr val="white"/>
                </a:solidFill>
                <a:latin typeface="Times New Roman" pitchFamily="18" charset="0"/>
                <a:cs typeface="Times New Roman" pitchFamily="18" charset="0"/>
              </a:rPr>
              <a:t>xạ</a:t>
            </a:r>
            <a:r>
              <a:rPr lang="en-US" altLang="en-US" sz="2400" kern="0" dirty="0" smtClean="0">
                <a:solidFill>
                  <a:prstClr val="white"/>
                </a:solidFill>
                <a:latin typeface="Times New Roman" pitchFamily="18" charset="0"/>
                <a:cs typeface="Times New Roman" pitchFamily="18" charset="0"/>
              </a:rPr>
              <a:t>. </a:t>
            </a:r>
            <a:endParaRPr lang="vi-VN" altLang="en-US" sz="2400" kern="0" dirty="0">
              <a:solidFill>
                <a:prstClr val="white"/>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prstClr val="white"/>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44521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en-US" altLang="en-US" sz="2400" b="1" kern="0" dirty="0" err="1" smtClean="0">
                <a:solidFill>
                  <a:srgbClr val="FFFF00"/>
                </a:solidFill>
                <a:latin typeface="Times New Roman" pitchFamily="18" charset="0"/>
                <a:cs typeface="Times New Roman" pitchFamily="18" charset="0"/>
              </a:rPr>
              <a:t>Về</a:t>
            </a:r>
            <a:r>
              <a:rPr lang="en-US" altLang="en-US" sz="2400" b="1" kern="0" dirty="0" smtClean="0">
                <a:solidFill>
                  <a:srgbClr val="FFFF00"/>
                </a:solidFill>
                <a:latin typeface="Times New Roman" pitchFamily="18" charset="0"/>
                <a:cs typeface="Times New Roman" pitchFamily="18" charset="0"/>
              </a:rPr>
              <a:t> an </a:t>
            </a:r>
            <a:r>
              <a:rPr lang="en-US" altLang="en-US" sz="2400" b="1" kern="0" dirty="0" err="1" smtClean="0">
                <a:solidFill>
                  <a:srgbClr val="FFFF00"/>
                </a:solidFill>
                <a:latin typeface="Times New Roman" pitchFamily="18" charset="0"/>
                <a:cs typeface="Times New Roman" pitchFamily="18" charset="0"/>
              </a:rPr>
              <a:t>toàn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bức</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xạ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và</a:t>
            </a:r>
            <a:r>
              <a:rPr lang="en-US" altLang="en-US" sz="2400" b="1" kern="0" dirty="0" smtClean="0">
                <a:solidFill>
                  <a:srgbClr val="FFFF00"/>
                </a:solidFill>
                <a:latin typeface="Times New Roman" pitchFamily="18" charset="0"/>
                <a:cs typeface="Times New Roman" pitchFamily="18" charset="0"/>
              </a:rPr>
              <a:t> an </a:t>
            </a:r>
            <a:r>
              <a:rPr lang="en-US" altLang="en-US" sz="2400" b="1" kern="0" dirty="0" err="1" smtClean="0">
                <a:solidFill>
                  <a:srgbClr val="FFFF00"/>
                </a:solidFill>
                <a:latin typeface="Times New Roman" pitchFamily="18" charset="0"/>
                <a:cs typeface="Times New Roman" pitchFamily="18" charset="0"/>
              </a:rPr>
              <a:t>ninh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nguồn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phóng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xạ</a:t>
            </a:r>
            <a:endParaRPr lang="vi-VN"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08/2010/TT-BKHCN hướng dẫn việc khai báo, cấp phép và cấp chứng chỉ nhân viên bức xạ.</a:t>
            </a:r>
            <a:endParaRPr lang="en-US" altLang="en-US" sz="2400" dirty="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a:t>
            </a:r>
            <a:r>
              <a:rPr lang="en-US" altLang="en-US" sz="2400" dirty="0">
                <a:solidFill>
                  <a:schemeClr val="bg1"/>
                </a:solidFill>
                <a:latin typeface="Times New Roman" pitchFamily="18" charset="0"/>
                <a:cs typeface="Calibri" pitchFamily="34" charset="0"/>
              </a:rPr>
              <a:t>15</a:t>
            </a:r>
            <a:r>
              <a:rPr lang="vi-VN" altLang="en-US" sz="2400" dirty="0">
                <a:solidFill>
                  <a:schemeClr val="bg1"/>
                </a:solidFill>
                <a:latin typeface="Times New Roman" pitchFamily="18" charset="0"/>
                <a:cs typeface="Calibri" pitchFamily="34" charset="0"/>
              </a:rPr>
              <a:t>/2010/TT-BKHCN </a:t>
            </a:r>
            <a:r>
              <a:rPr lang="en-US" altLang="en-US" sz="2400" dirty="0">
                <a:solidFill>
                  <a:schemeClr val="bg1"/>
                </a:solidFill>
                <a:latin typeface="Times New Roman" pitchFamily="18" charset="0"/>
                <a:cs typeface="Calibri" pitchFamily="34" charset="0"/>
              </a:rPr>
              <a:t>ban </a:t>
            </a:r>
            <a:r>
              <a:rPr lang="en-US" altLang="en-US" sz="2400" dirty="0" err="1">
                <a:solidFill>
                  <a:schemeClr val="bg1"/>
                </a:solidFill>
                <a:latin typeface="Times New Roman" pitchFamily="18" charset="0"/>
                <a:cs typeface="Calibri" pitchFamily="34" charset="0"/>
              </a:rPr>
              <a:t>hành</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Quy</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chuẩn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kỹ</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thuật</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quốc</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gia</a:t>
            </a:r>
            <a:r>
              <a:rPr lang="en-US" altLang="en-US" sz="2400" dirty="0">
                <a:solidFill>
                  <a:schemeClr val="bg1"/>
                </a:solidFill>
                <a:latin typeface="Times New Roman" pitchFamily="18" charset="0"/>
                <a:cs typeface="Calibri" pitchFamily="34" charset="0"/>
              </a:rPr>
              <a:t> QCVN 05:2010 An </a:t>
            </a:r>
            <a:r>
              <a:rPr lang="en-US" altLang="en-US" sz="2400" dirty="0" err="1">
                <a:solidFill>
                  <a:schemeClr val="bg1"/>
                </a:solidFill>
                <a:latin typeface="Times New Roman" pitchFamily="18" charset="0"/>
                <a:cs typeface="Calibri" pitchFamily="34" charset="0"/>
              </a:rPr>
              <a:t>toàn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bức</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xạ</a:t>
            </a:r>
            <a:r>
              <a:rPr lang="en-US" altLang="en-US" sz="2400" dirty="0">
                <a:solidFill>
                  <a:schemeClr val="bg1"/>
                </a:solidFill>
                <a:latin typeface="Times New Roman" pitchFamily="18" charset="0"/>
                <a:cs typeface="Calibri" pitchFamily="34" charset="0"/>
              </a:rPr>
              <a:t> - </a:t>
            </a:r>
            <a:r>
              <a:rPr lang="en-US" altLang="en-US" sz="2400" dirty="0" err="1">
                <a:solidFill>
                  <a:schemeClr val="bg1"/>
                </a:solidFill>
                <a:latin typeface="Times New Roman" pitchFamily="18" charset="0"/>
                <a:cs typeface="Calibri" pitchFamily="34" charset="0"/>
              </a:rPr>
              <a:t>Miễn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trừ</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khai</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báo</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cấp</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phép</a:t>
            </a:r>
            <a:endParaRPr lang="en-US" altLang="en-US" sz="2400" dirty="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a:t>
            </a:r>
            <a:r>
              <a:rPr lang="en-US" altLang="en-US" sz="2400" dirty="0">
                <a:solidFill>
                  <a:schemeClr val="bg1"/>
                </a:solidFill>
                <a:latin typeface="Times New Roman" pitchFamily="18" charset="0"/>
                <a:cs typeface="Calibri" pitchFamily="34" charset="0"/>
              </a:rPr>
              <a:t>23</a:t>
            </a:r>
            <a:r>
              <a:rPr lang="vi-VN" altLang="en-US" sz="2400" dirty="0">
                <a:solidFill>
                  <a:schemeClr val="bg1"/>
                </a:solidFill>
                <a:latin typeface="Times New Roman" pitchFamily="18" charset="0"/>
                <a:cs typeface="Calibri" pitchFamily="34" charset="0"/>
              </a:rPr>
              <a:t>/2010/TT-BKHCN hướng dẫn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bảo</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đảm</a:t>
            </a:r>
            <a:r>
              <a:rPr lang="en-US" altLang="en-US" sz="2400" dirty="0">
                <a:solidFill>
                  <a:schemeClr val="bg1"/>
                </a:solidFill>
                <a:latin typeface="Times New Roman" pitchFamily="18" charset="0"/>
                <a:cs typeface="Calibri" pitchFamily="34" charset="0"/>
              </a:rPr>
              <a:t> an </a:t>
            </a:r>
            <a:r>
              <a:rPr lang="en-US" altLang="en-US" sz="2400" dirty="0" err="1">
                <a:solidFill>
                  <a:schemeClr val="bg1"/>
                </a:solidFill>
                <a:latin typeface="Times New Roman" pitchFamily="18" charset="0"/>
                <a:cs typeface="Calibri" pitchFamily="34" charset="0"/>
              </a:rPr>
              <a:t>ninh</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nguồn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phóng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xạ</a:t>
            </a:r>
            <a:r>
              <a:rPr lang="en-US" altLang="en-US" sz="2400" dirty="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en-US" altLang="en-US" sz="2400" dirty="0">
                <a:solidFill>
                  <a:schemeClr val="bg1"/>
                </a:solidFill>
                <a:latin typeface="Times New Roman" pitchFamily="18" charset="0"/>
                <a:cs typeface="Calibri" pitchFamily="34" charset="0"/>
              </a:rPr>
              <a:t> </a:t>
            </a:r>
            <a:r>
              <a:rPr lang="vi-VN" altLang="en-US" sz="2400" dirty="0">
                <a:solidFill>
                  <a:schemeClr val="bg1"/>
                </a:solidFill>
                <a:latin typeface="Times New Roman" pitchFamily="18" charset="0"/>
                <a:cs typeface="Calibri" pitchFamily="34" charset="0"/>
              </a:rPr>
              <a:t>Thông tư số </a:t>
            </a:r>
            <a:r>
              <a:rPr lang="en-US" altLang="en-US" sz="2400" dirty="0">
                <a:solidFill>
                  <a:schemeClr val="bg1"/>
                </a:solidFill>
                <a:latin typeface="Times New Roman" pitchFamily="18" charset="0"/>
                <a:cs typeface="Calibri" pitchFamily="34" charset="0"/>
              </a:rPr>
              <a:t>24</a:t>
            </a:r>
            <a:r>
              <a:rPr lang="vi-VN" altLang="en-US" sz="2400" dirty="0">
                <a:solidFill>
                  <a:schemeClr val="bg1"/>
                </a:solidFill>
                <a:latin typeface="Times New Roman" pitchFamily="18" charset="0"/>
                <a:cs typeface="Calibri" pitchFamily="34" charset="0"/>
              </a:rPr>
              <a:t>/2010/TT-BKHCN ban hành Quy chuẩn kỹ thuật quốc gia QCVN 0</a:t>
            </a:r>
            <a:r>
              <a:rPr lang="en-US" altLang="en-US" sz="2400" dirty="0">
                <a:solidFill>
                  <a:schemeClr val="bg1"/>
                </a:solidFill>
                <a:latin typeface="Times New Roman" pitchFamily="18" charset="0"/>
                <a:cs typeface="Calibri" pitchFamily="34" charset="0"/>
              </a:rPr>
              <a:t>8</a:t>
            </a:r>
            <a:r>
              <a:rPr lang="vi-VN" altLang="en-US" sz="2400" dirty="0">
                <a:solidFill>
                  <a:schemeClr val="bg1"/>
                </a:solidFill>
                <a:latin typeface="Times New Roman" pitchFamily="18" charset="0"/>
                <a:cs typeface="Calibri" pitchFamily="34" charset="0"/>
              </a:rPr>
              <a:t>:2010 An toàn bức xạ - </a:t>
            </a:r>
            <a:r>
              <a:rPr lang="en-US" altLang="en-US" sz="2400" dirty="0" err="1">
                <a:solidFill>
                  <a:schemeClr val="bg1"/>
                </a:solidFill>
                <a:latin typeface="Times New Roman" pitchFamily="18" charset="0"/>
                <a:cs typeface="Calibri" pitchFamily="34" charset="0"/>
              </a:rPr>
              <a:t>Phân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nhóm</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và</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phân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loại</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nguồn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phóng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xạ</a:t>
            </a:r>
            <a:r>
              <a:rPr lang="en-US" altLang="en-US" sz="2400" dirty="0">
                <a:solidFill>
                  <a:schemeClr val="bg1"/>
                </a:solidFill>
                <a:latin typeface="Times New Roman" pitchFamily="18" charset="0"/>
                <a:cs typeface="Calibri" pitchFamily="34" charset="0"/>
              </a:rPr>
              <a:t>.</a:t>
            </a:r>
          </a:p>
          <a:p>
            <a:pPr lvl="0" fontAlgn="base">
              <a:spcBef>
                <a:spcPct val="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68804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Về an toàn bức xạ và </a:t>
            </a:r>
            <a:r>
              <a:rPr lang="en-US" altLang="en-US" sz="2400" b="1" kern="0" dirty="0" smtClean="0">
                <a:solidFill>
                  <a:srgbClr val="FFFF00"/>
                </a:solidFill>
                <a:latin typeface="Times New Roman" pitchFamily="18" charset="0"/>
                <a:cs typeface="Times New Roman" pitchFamily="18" charset="0"/>
              </a:rPr>
              <a:t>an </a:t>
            </a:r>
            <a:r>
              <a:rPr lang="en-US" altLang="en-US" sz="2400" b="1" kern="0" dirty="0" err="1" smtClean="0">
                <a:solidFill>
                  <a:srgbClr val="FFFF00"/>
                </a:solidFill>
                <a:latin typeface="Times New Roman" pitchFamily="18" charset="0"/>
                <a:cs typeface="Times New Roman" pitchFamily="18" charset="0"/>
              </a:rPr>
              <a:t>ninh</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nguồn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phóng</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xạ</a:t>
            </a:r>
            <a:endParaRPr lang="vi-VN" altLang="en-US" sz="2400" b="1" kern="0" dirty="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a:t>
            </a:r>
            <a:r>
              <a:rPr lang="vi-VN" altLang="en-US" sz="2400" dirty="0">
                <a:solidFill>
                  <a:schemeClr val="bg1"/>
                </a:solidFill>
                <a:latin typeface="Times New Roman" pitchFamily="18" charset="0"/>
                <a:cs typeface="Calibri" pitchFamily="34" charset="0"/>
              </a:rPr>
              <a:t>tư số 2</a:t>
            </a:r>
            <a:r>
              <a:rPr lang="en-US" altLang="en-US" sz="2400" dirty="0">
                <a:solidFill>
                  <a:schemeClr val="bg1"/>
                </a:solidFill>
                <a:latin typeface="Times New Roman" pitchFamily="18" charset="0"/>
                <a:cs typeface="Calibri" pitchFamily="34" charset="0"/>
              </a:rPr>
              <a:t>7</a:t>
            </a:r>
            <a:r>
              <a:rPr lang="vi-VN" altLang="en-US" sz="2400" dirty="0">
                <a:solidFill>
                  <a:schemeClr val="bg1"/>
                </a:solidFill>
                <a:latin typeface="Times New Roman" pitchFamily="18" charset="0"/>
                <a:cs typeface="Calibri" pitchFamily="34" charset="0"/>
              </a:rPr>
              <a:t>/2010/TT-BKHCN hướng dẫn </a:t>
            </a:r>
            <a:r>
              <a:rPr lang="en-US" altLang="en-US" sz="2400" dirty="0" err="1">
                <a:solidFill>
                  <a:schemeClr val="bg1"/>
                </a:solidFill>
                <a:latin typeface="Times New Roman" pitchFamily="18" charset="0"/>
                <a:cs typeface="Calibri" pitchFamily="34" charset="0"/>
              </a:rPr>
              <a:t>về</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đo</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lường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bức</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xạ</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hạt</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nhân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và</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xây</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dựng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quản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lý</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mạng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lưới</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quan</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trắc</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và</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cảnh</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báo</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phóng</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xạ</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môi</a:t>
            </a:r>
            <a:r>
              <a:rPr lang="en-US" altLang="en-US" sz="2400" dirty="0">
                <a:solidFill>
                  <a:schemeClr val="bg1"/>
                </a:solidFill>
                <a:latin typeface="Times New Roman" pitchFamily="18" charset="0"/>
                <a:cs typeface="Calibri" pitchFamily="34" charset="0"/>
              </a:rPr>
              <a:t> </a:t>
            </a:r>
            <a:r>
              <a:rPr lang="en-US" altLang="en-US" sz="2400" dirty="0" err="1">
                <a:solidFill>
                  <a:schemeClr val="bg1"/>
                </a:solidFill>
                <a:latin typeface="Times New Roman" pitchFamily="18" charset="0"/>
                <a:cs typeface="Calibri" pitchFamily="34" charset="0"/>
              </a:rPr>
              <a:t>trường</a:t>
            </a:r>
            <a:r>
              <a:rPr lang="vi-VN" altLang="en-US" sz="2400" dirty="0" smtClean="0">
                <a:solidFill>
                  <a:schemeClr val="bg1"/>
                </a:solidFill>
                <a:latin typeface="Times New Roman" pitchFamily="18" charset="0"/>
                <a:cs typeface="Calibri" pitchFamily="34" charset="0"/>
              </a:rPr>
              <a:t>.</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a:t>
            </a:r>
            <a:r>
              <a:rPr lang="vi-VN" altLang="en-US" sz="2400" dirty="0">
                <a:solidFill>
                  <a:schemeClr val="bg1"/>
                </a:solidFill>
                <a:latin typeface="Times New Roman" pitchFamily="18" charset="0"/>
                <a:cs typeface="Calibri" pitchFamily="34" charset="0"/>
              </a:rPr>
              <a:t>tư số 19/2012/TT-BKHCN Quy định về kiểm soát và bảo đảm an toàn bức xạ trong chiếu xạ nghề nghiệp và chiếu xạ công chúng.</a:t>
            </a: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 Thông tư số 23/2012/TT-BKHCN hướng dẫn vận chuyển an toàn vật liệu phóng xạ</a:t>
            </a:r>
            <a:r>
              <a:rPr lang="vi-VN" altLang="en-US" sz="2400" dirty="0" smtClean="0">
                <a:solidFill>
                  <a:schemeClr val="bg1"/>
                </a:solidFill>
                <a:latin typeface="Times New Roman" pitchFamily="18" charset="0"/>
                <a:cs typeface="Calibri" pitchFamily="34" charset="0"/>
              </a:rPr>
              <a:t>.</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16/2013/TT-BKHCN ban hành quy chuẩn kỹ thuật quốc gia về mạng lưới quan trắc và cảnh báo phóng xạ môi trường quốc gia</a:t>
            </a: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24196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Về an toàn bức xạ và các yêu cầu, hướng dẫn chung</a:t>
            </a: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a:t>
            </a:r>
            <a:r>
              <a:rPr lang="vi-VN" altLang="en-US" sz="2400" dirty="0">
                <a:solidFill>
                  <a:schemeClr val="bg1"/>
                </a:solidFill>
                <a:latin typeface="Times New Roman" pitchFamily="18" charset="0"/>
                <a:cs typeface="Calibri" pitchFamily="34" charset="0"/>
              </a:rPr>
              <a:t>tư liên tịch số 13/2014/TT-BKHCN-BYT quy định về bảo đảm an toàn bức xạ trong y tế</a:t>
            </a: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22/2014/TT-BKHCN quy định về quản lý chất thải phóng xạ và nguồn phóng xạ đã qua sử dụng</a:t>
            </a: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25/2014/TT-BKHCN quy định việc chuẩn bị và ứng phó sự cố bức xạ và hạt nhân, lập và phê duyệt kế hoạch kế hoạch ứng phó sự cố bức xạ và hạt </a:t>
            </a:r>
            <a:r>
              <a:rPr lang="vi-VN" altLang="en-US" sz="2400" dirty="0" smtClean="0">
                <a:solidFill>
                  <a:schemeClr val="bg1"/>
                </a:solidFill>
                <a:latin typeface="Times New Roman" pitchFamily="18" charset="0"/>
                <a:cs typeface="Calibri" pitchFamily="34" charset="0"/>
              </a:rPr>
              <a:t>nhân</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27/2014/TT-BKHCN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chi </a:t>
            </a:r>
            <a:r>
              <a:rPr lang="en-US" altLang="en-US" sz="2400" dirty="0" err="1" smtClean="0">
                <a:solidFill>
                  <a:schemeClr val="bg1"/>
                </a:solidFill>
                <a:latin typeface="Times New Roman" pitchFamily="18" charset="0"/>
                <a:cs typeface="Calibri" pitchFamily="34" charset="0"/>
              </a:rPr>
              <a:t>tiết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một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điều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của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Nghị</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107/2013/NĐ-CP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về</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xử</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phạt</a:t>
            </a:r>
            <a:r>
              <a:rPr lang="en-US" altLang="en-US" sz="2400" dirty="0" smtClean="0">
                <a:solidFill>
                  <a:schemeClr val="bg1"/>
                </a:solidFill>
                <a:latin typeface="Times New Roman" pitchFamily="18" charset="0"/>
                <a:cs typeface="Calibri" pitchFamily="34" charset="0"/>
              </a:rPr>
              <a:t> VPHC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lĩnh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vực</a:t>
            </a:r>
            <a:r>
              <a:rPr lang="en-US" altLang="en-US" sz="2400" dirty="0" smtClean="0">
                <a:solidFill>
                  <a:schemeClr val="bg1"/>
                </a:solidFill>
                <a:latin typeface="Times New Roman" pitchFamily="18" charset="0"/>
                <a:cs typeface="Calibri" pitchFamily="34" charset="0"/>
              </a:rPr>
              <a:t> NLNT. </a:t>
            </a: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2144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vi-VN" sz="2800" b="1" i="1" spc="-15" dirty="0">
                <a:solidFill>
                  <a:srgbClr val="FFFF00"/>
                </a:solidFill>
                <a:latin typeface="Times New Roman"/>
                <a:cs typeface="Times New Roman"/>
              </a:rPr>
              <a:t>trong lĩnh vực NLNT</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kern="0" dirty="0">
                <a:solidFill>
                  <a:srgbClr val="FFFFFF"/>
                </a:solidFill>
                <a:latin typeface="Times New Roman" pitchFamily="18" charset="0"/>
                <a:cs typeface="Times New Roman" pitchFamily="18" charset="0"/>
              </a:rPr>
              <a:t>Các điều ước quốc tế trong lĩnh vực năng lượng nguyên tử Việt Nam ký kết tham gia</a:t>
            </a:r>
          </a:p>
        </p:txBody>
      </p:sp>
    </p:spTree>
    <p:extLst>
      <p:ext uri="{BB962C8B-B14F-4D97-AF65-F5344CB8AC3E}">
        <p14:creationId xmlns:p14="http://schemas.microsoft.com/office/powerpoint/2010/main" val="1206231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Về an toàn bức xạ và các yêu cầu, hướng dẫn </a:t>
            </a:r>
            <a:r>
              <a:rPr lang="vi-VN" altLang="en-US" sz="2400" b="1" kern="0" dirty="0" smtClean="0">
                <a:solidFill>
                  <a:srgbClr val="FFFF00"/>
                </a:solidFill>
                <a:latin typeface="Times New Roman" pitchFamily="18" charset="0"/>
                <a:cs typeface="Times New Roman" pitchFamily="18" charset="0"/>
              </a:rPr>
              <a:t>chung</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endParaRPr lang="vi-VN" altLang="en-US" sz="2400" b="1" kern="0" dirty="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a:t>
            </a:r>
            <a:r>
              <a:rPr lang="vi-VN" altLang="en-US" sz="2400" dirty="0">
                <a:solidFill>
                  <a:schemeClr val="bg1"/>
                </a:solidFill>
                <a:latin typeface="Times New Roman" pitchFamily="18" charset="0"/>
                <a:cs typeface="Calibri" pitchFamily="34" charset="0"/>
              </a:rPr>
              <a:t>tư số 34/2014/TT-BKHCN quy định về đào tạo an toàn bức xạ đối với nhân viên bức xạ, người phụ trách an toàn và hoạt động dịch vụ đào tạo an toàn bức xạ</a:t>
            </a:r>
            <a:r>
              <a:rPr lang="vi-VN" altLang="en-US" sz="2400" dirty="0" smtClean="0">
                <a:solidFill>
                  <a:schemeClr val="bg1"/>
                </a:solidFill>
                <a:latin typeface="Times New Roman" pitchFamily="18" charset="0"/>
                <a:cs typeface="Calibri" pitchFamily="34" charset="0"/>
              </a:rPr>
              <a:t>.</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13/2015/TT-BKHCN </a:t>
            </a:r>
            <a:r>
              <a:rPr lang="en-US" altLang="en-US" sz="2400" dirty="0" err="1" smtClean="0">
                <a:solidFill>
                  <a:schemeClr val="bg1"/>
                </a:solidFill>
                <a:latin typeface="Times New Roman" pitchFamily="18" charset="0"/>
                <a:cs typeface="Calibri" pitchFamily="34" charset="0"/>
              </a:rPr>
              <a:t>sửa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đổi</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bổ</a:t>
            </a:r>
            <a:r>
              <a:rPr lang="en-US" altLang="en-US" sz="2400" dirty="0" smtClean="0">
                <a:solidFill>
                  <a:schemeClr val="bg1"/>
                </a:solidFill>
                <a:latin typeface="Times New Roman" pitchFamily="18" charset="0"/>
                <a:cs typeface="Calibri" pitchFamily="34" charset="0"/>
              </a:rPr>
              <a:t> sung </a:t>
            </a: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23/2010/TT-BKHCN </a:t>
            </a:r>
            <a:r>
              <a:rPr lang="en-US" altLang="en-US" sz="2400" dirty="0" err="1" smtClean="0">
                <a:solidFill>
                  <a:schemeClr val="bg1"/>
                </a:solidFill>
                <a:latin typeface="Times New Roman" pitchFamily="18" charset="0"/>
                <a:cs typeface="Calibri" pitchFamily="34" charset="0"/>
              </a:rPr>
              <a:t>hướng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dẫn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bảo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đảm</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ninh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nguồn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phóng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xạ</a:t>
            </a:r>
            <a:r>
              <a:rPr lang="en-US" altLang="en-US" sz="2400" dirty="0" smtClean="0">
                <a:solidFill>
                  <a:schemeClr val="bg1"/>
                </a:solidFill>
                <a:latin typeface="Times New Roman" pitchFamily="18" charset="0"/>
                <a:cs typeface="Calibri" pitchFamily="34" charset="0"/>
              </a:rPr>
              <a:t>. </a:t>
            </a:r>
          </a:p>
          <a:p>
            <a:pPr marL="342900" lvl="0" indent="-342900" fontAlgn="base">
              <a:spcBef>
                <a:spcPct val="0"/>
              </a:spcBef>
              <a:spcAft>
                <a:spcPct val="0"/>
              </a:spcAft>
              <a:buFont typeface="Wingdings" pitchFamily="2" charset="2"/>
              <a:buChar char="ü"/>
            </a:pP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r>
              <a:rPr lang="en-US" altLang="en-US" sz="2400" dirty="0">
                <a:solidFill>
                  <a:schemeClr val="bg1"/>
                </a:solidFill>
                <a:latin typeface="Times New Roman" pitchFamily="18" charset="0"/>
                <a:cs typeface="Calibri" pitchFamily="34" charset="0"/>
              </a:rPr>
              <a:t>\</a:t>
            </a:r>
            <a:endParaRPr lang="vi-VN" altLang="en-US" sz="2400" dirty="0">
              <a:solidFill>
                <a:schemeClr val="bg1"/>
              </a:solidFill>
              <a:latin typeface="Times New Roman" pitchFamily="18" charset="0"/>
              <a:cs typeface="Calibri" pitchFamily="34"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94738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70484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Về an toàn bức xạ và các yêu cầu, hướng dẫn chung</a:t>
            </a:r>
          </a:p>
          <a:p>
            <a:pPr marL="342900" lvl="0" indent="-342900" fontAlgn="base">
              <a:spcBef>
                <a:spcPct val="0"/>
              </a:spcBef>
              <a:spcAft>
                <a:spcPct val="0"/>
              </a:spcAft>
              <a:buFont typeface="Wingdings" pitchFamily="2" charset="2"/>
              <a:buChar char="ü"/>
            </a:pPr>
            <a:r>
              <a:rPr lang="en-US" altLang="en-US" sz="2400" dirty="0" err="1" smtClean="0">
                <a:solidFill>
                  <a:prstClr val="white"/>
                </a:solidFill>
                <a:latin typeface="Times New Roman" pitchFamily="18" charset="0"/>
                <a:cs typeface="Calibri" pitchFamily="34" charset="0"/>
              </a:rPr>
              <a:t>Thông</a:t>
            </a:r>
            <a:r>
              <a:rPr lang="en-US" altLang="en-US" sz="2400" dirty="0" smtClean="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tư</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số</a:t>
            </a:r>
            <a:r>
              <a:rPr lang="en-US" altLang="en-US" sz="2400" dirty="0">
                <a:solidFill>
                  <a:prstClr val="white"/>
                </a:solidFill>
                <a:latin typeface="Times New Roman" pitchFamily="18" charset="0"/>
                <a:cs typeface="Calibri" pitchFamily="34" charset="0"/>
              </a:rPr>
              <a:t> 28/2015/TT-BKHCN ban </a:t>
            </a:r>
            <a:r>
              <a:rPr lang="en-US" altLang="en-US" sz="2400" dirty="0" err="1">
                <a:solidFill>
                  <a:prstClr val="white"/>
                </a:solidFill>
                <a:latin typeface="Times New Roman" pitchFamily="18" charset="0"/>
                <a:cs typeface="Calibri" pitchFamily="34" charset="0"/>
              </a:rPr>
              <a:t>hành</a:t>
            </a:r>
            <a:r>
              <a:rPr lang="en-US" altLang="en-US" sz="2400" dirty="0">
                <a:solidFill>
                  <a:prstClr val="white"/>
                </a:solidFill>
                <a:latin typeface="Times New Roman" pitchFamily="18" charset="0"/>
                <a:cs typeface="Calibri" pitchFamily="34" charset="0"/>
              </a:rPr>
              <a:t> QCVN 11:2015/BKHCN </a:t>
            </a:r>
            <a:r>
              <a:rPr lang="en-US" altLang="en-US" sz="2400" dirty="0" err="1">
                <a:solidFill>
                  <a:prstClr val="white"/>
                </a:solidFill>
                <a:latin typeface="Times New Roman" pitchFamily="18" charset="0"/>
                <a:cs typeface="Calibri" pitchFamily="34" charset="0"/>
              </a:rPr>
              <a:t>đối</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với</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thiết</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bị</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chụp</a:t>
            </a:r>
            <a:r>
              <a:rPr lang="en-US" altLang="en-US" sz="2400" dirty="0">
                <a:solidFill>
                  <a:prstClr val="white"/>
                </a:solidFill>
                <a:latin typeface="Times New Roman" pitchFamily="18" charset="0"/>
                <a:cs typeface="Calibri" pitchFamily="34" charset="0"/>
              </a:rPr>
              <a:t> X </a:t>
            </a:r>
            <a:r>
              <a:rPr lang="en-US" altLang="en-US" sz="2400" dirty="0" err="1">
                <a:solidFill>
                  <a:prstClr val="white"/>
                </a:solidFill>
                <a:latin typeface="Times New Roman" pitchFamily="18" charset="0"/>
                <a:cs typeface="Calibri" pitchFamily="34" charset="0"/>
              </a:rPr>
              <a:t>quang</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tổng</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hợp</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dùng</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trong</a:t>
            </a:r>
            <a:r>
              <a:rPr lang="en-US" altLang="en-US" sz="2400" dirty="0">
                <a:solidFill>
                  <a:prstClr val="white"/>
                </a:solidFill>
                <a:latin typeface="Times New Roman" pitchFamily="18" charset="0"/>
                <a:cs typeface="Calibri" pitchFamily="34" charset="0"/>
              </a:rPr>
              <a:t> y </a:t>
            </a:r>
            <a:r>
              <a:rPr lang="en-US" altLang="en-US" sz="2400" dirty="0" err="1">
                <a:solidFill>
                  <a:prstClr val="white"/>
                </a:solidFill>
                <a:latin typeface="Times New Roman" pitchFamily="18" charset="0"/>
                <a:cs typeface="Calibri" pitchFamily="34" charset="0"/>
              </a:rPr>
              <a:t>tế</a:t>
            </a:r>
            <a:r>
              <a:rPr lang="en-US" altLang="en-US" sz="2400" dirty="0">
                <a:solidFill>
                  <a:prstClr val="white"/>
                </a:solidFill>
                <a:latin typeface="Times New Roman" pitchFamily="18" charset="0"/>
                <a:cs typeface="Calibri" pitchFamily="34" charset="0"/>
              </a:rPr>
              <a:t>. </a:t>
            </a: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số </a:t>
            </a:r>
            <a:r>
              <a:rPr lang="en-US" altLang="en-US" sz="2400" dirty="0" smtClean="0">
                <a:solidFill>
                  <a:schemeClr val="bg1"/>
                </a:solidFill>
                <a:latin typeface="Times New Roman" pitchFamily="18" charset="0"/>
                <a:cs typeface="Calibri" pitchFamily="34" charset="0"/>
              </a:rPr>
              <a:t>02</a:t>
            </a:r>
            <a:r>
              <a:rPr lang="vi-VN" altLang="en-US" sz="2400" dirty="0" smtClean="0">
                <a:solidFill>
                  <a:schemeClr val="bg1"/>
                </a:solidFill>
                <a:latin typeface="Times New Roman" pitchFamily="18" charset="0"/>
                <a:cs typeface="Calibri" pitchFamily="34" charset="0"/>
              </a:rPr>
              <a:t>/201</a:t>
            </a:r>
            <a:r>
              <a:rPr lang="en-US" altLang="en-US" sz="2400" dirty="0" smtClean="0">
                <a:solidFill>
                  <a:schemeClr val="bg1"/>
                </a:solidFill>
                <a:latin typeface="Times New Roman" pitchFamily="18" charset="0"/>
                <a:cs typeface="Calibri" pitchFamily="34" charset="0"/>
              </a:rPr>
              <a:t>6</a:t>
            </a:r>
            <a:r>
              <a:rPr lang="vi-VN" altLang="en-US" sz="2400" dirty="0" smtClean="0">
                <a:solidFill>
                  <a:schemeClr val="bg1"/>
                </a:solidFill>
                <a:latin typeface="Times New Roman" pitchFamily="18" charset="0"/>
                <a:cs typeface="Calibri" pitchFamily="34" charset="0"/>
              </a:rPr>
              <a:t>/TT-BKHCN </a:t>
            </a:r>
            <a:r>
              <a:rPr lang="vi-VN" altLang="en-US" sz="2400" dirty="0">
                <a:solidFill>
                  <a:schemeClr val="bg1"/>
                </a:solidFill>
                <a:latin typeface="Times New Roman" pitchFamily="18" charset="0"/>
                <a:cs typeface="Calibri" pitchFamily="34" charset="0"/>
              </a:rPr>
              <a:t>ban hành QCVN 12:2016/BKHCN đối với thiết bị chụp cắt lớp vi tính dùng trong y tế. </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liên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tịch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112/2015/TTLT-BTC-BKHCN </a:t>
            </a:r>
            <a:r>
              <a:rPr lang="en-US" altLang="en-US" sz="2400" dirty="0" err="1" smtClean="0">
                <a:solidFill>
                  <a:schemeClr val="bg1"/>
                </a:solidFill>
                <a:latin typeface="Times New Roman" pitchFamily="18" charset="0"/>
                <a:cs typeface="Calibri" pitchFamily="34" charset="0"/>
              </a:rPr>
              <a:t>hướng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dẫn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chế</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phối</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hợp</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xử</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lý</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việc</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kiểm</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chất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phóng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tại</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các</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cửa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khẩu</a:t>
            </a:r>
            <a:r>
              <a:rPr lang="en-US" altLang="en-US" sz="2400" dirty="0" smtClean="0">
                <a:solidFill>
                  <a:schemeClr val="bg1"/>
                </a:solidFill>
                <a:latin typeface="Times New Roman" pitchFamily="18" charset="0"/>
                <a:cs typeface="Calibri" pitchFamily="34" charset="0"/>
              </a:rPr>
              <a:t>. </a:t>
            </a:r>
          </a:p>
          <a:p>
            <a:pPr lvl="0" fontAlgn="base">
              <a:spcBef>
                <a:spcPct val="0"/>
              </a:spcBef>
              <a:spcAft>
                <a:spcPct val="0"/>
              </a:spcAft>
            </a:pP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r>
              <a:rPr lang="en-US" altLang="en-US" sz="2400" dirty="0">
                <a:solidFill>
                  <a:schemeClr val="bg1"/>
                </a:solidFill>
                <a:latin typeface="Times New Roman" pitchFamily="18" charset="0"/>
                <a:cs typeface="Calibri" pitchFamily="34" charset="0"/>
              </a:rPr>
              <a:t>\</a:t>
            </a:r>
            <a:endParaRPr lang="vi-VN" altLang="en-US" sz="2400" dirty="0">
              <a:solidFill>
                <a:schemeClr val="bg1"/>
              </a:solidFill>
              <a:latin typeface="Times New Roman" pitchFamily="18" charset="0"/>
              <a:cs typeface="Calibri" pitchFamily="34"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54207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70484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Về an toàn bức xạ và các yêu cầu, hướng dẫn chung</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06/2016/TT-BKHCN </a:t>
            </a:r>
            <a:r>
              <a:rPr lang="vi-VN" altLang="en-US" sz="2400" dirty="0">
                <a:solidFill>
                  <a:schemeClr val="bg1"/>
                </a:solidFill>
                <a:latin typeface="Times New Roman" pitchFamily="18" charset="0"/>
                <a:cs typeface="Calibri" pitchFamily="34" charset="0"/>
              </a:rPr>
              <a:t>Quy định về việc cấp Giấy đăng ký và cấp Chứng chỉ hành </a:t>
            </a:r>
            <a:r>
              <a:rPr lang="vi-VN" altLang="en-US" sz="2400" dirty="0" smtClean="0">
                <a:solidFill>
                  <a:schemeClr val="bg1"/>
                </a:solidFill>
                <a:latin typeface="Times New Roman" pitchFamily="18" charset="0"/>
                <a:cs typeface="Calibri" pitchFamily="34" charset="0"/>
              </a:rPr>
              <a:t>nghề</a:t>
            </a:r>
            <a:r>
              <a:rPr lang="en-US" altLang="en-US" sz="2400" dirty="0" smtClean="0">
                <a:solidFill>
                  <a:schemeClr val="bg1"/>
                </a:solidFill>
                <a:latin typeface="Times New Roman" pitchFamily="18" charset="0"/>
                <a:cs typeface="Calibri" pitchFamily="34" charset="0"/>
              </a:rPr>
              <a:t> </a:t>
            </a:r>
            <a:r>
              <a:rPr lang="vi-VN" altLang="en-US" sz="2400" dirty="0" smtClean="0">
                <a:solidFill>
                  <a:schemeClr val="bg1"/>
                </a:solidFill>
                <a:latin typeface="Times New Roman" pitchFamily="18" charset="0"/>
                <a:cs typeface="Calibri" pitchFamily="34" charset="0"/>
              </a:rPr>
              <a:t>đối </a:t>
            </a:r>
            <a:r>
              <a:rPr lang="vi-VN" altLang="en-US" sz="2400" dirty="0">
                <a:solidFill>
                  <a:schemeClr val="bg1"/>
                </a:solidFill>
                <a:latin typeface="Times New Roman" pitchFamily="18" charset="0"/>
                <a:cs typeface="Calibri" pitchFamily="34" charset="0"/>
              </a:rPr>
              <a:t>với một số hoạt động dịch vụ hỗ trợ ứng dụng năng lượng nguyên </a:t>
            </a:r>
            <a:r>
              <a:rPr lang="vi-VN" altLang="en-US" sz="2400" dirty="0" smtClean="0">
                <a:solidFill>
                  <a:schemeClr val="bg1"/>
                </a:solidFill>
                <a:latin typeface="Times New Roman" pitchFamily="18" charset="0"/>
                <a:cs typeface="Calibri" pitchFamily="34" charset="0"/>
              </a:rPr>
              <a:t>tử</a:t>
            </a:r>
            <a:r>
              <a:rPr lang="en-US" altLang="en-US" sz="2400" dirty="0" smtClean="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Thông tư </a:t>
            </a:r>
            <a:r>
              <a:rPr lang="en-US" altLang="en-US" sz="2400" dirty="0" err="1" smtClean="0">
                <a:solidFill>
                  <a:schemeClr val="bg1"/>
                </a:solidFill>
                <a:latin typeface="Times New Roman" pitchFamily="18" charset="0"/>
                <a:cs typeface="Calibri" pitchFamily="34" charset="0"/>
              </a:rPr>
              <a:t>số</a:t>
            </a:r>
            <a:r>
              <a:rPr lang="en-US" altLang="en-US" sz="2400" dirty="0">
                <a:solidFill>
                  <a:schemeClr val="bg1"/>
                </a:solidFill>
                <a:latin typeface="Times New Roman" pitchFamily="18" charset="0"/>
                <a:cs typeface="Calibri" pitchFamily="34" charset="0"/>
              </a:rPr>
              <a:t> </a:t>
            </a:r>
            <a:r>
              <a:rPr lang="en-US" altLang="en-US" sz="2400" dirty="0" smtClean="0">
                <a:solidFill>
                  <a:schemeClr val="bg1"/>
                </a:solidFill>
                <a:latin typeface="Times New Roman" pitchFamily="18" charset="0"/>
                <a:cs typeface="Calibri" pitchFamily="34" charset="0"/>
              </a:rPr>
              <a:t>05/2017/TT-BKHCN </a:t>
            </a:r>
            <a:r>
              <a:rPr lang="vi-VN" altLang="en-US" sz="2400" dirty="0" smtClean="0">
                <a:solidFill>
                  <a:schemeClr val="bg1"/>
                </a:solidFill>
                <a:latin typeface="Times New Roman" pitchFamily="18" charset="0"/>
                <a:cs typeface="Calibri" pitchFamily="34" charset="0"/>
              </a:rPr>
              <a:t>Quy </a:t>
            </a:r>
            <a:r>
              <a:rPr lang="vi-VN" altLang="en-US" sz="2400" dirty="0">
                <a:solidFill>
                  <a:schemeClr val="bg1"/>
                </a:solidFill>
                <a:latin typeface="Times New Roman" pitchFamily="18" charset="0"/>
                <a:cs typeface="Calibri" pitchFamily="34" charset="0"/>
              </a:rPr>
              <a:t>định ngưng hiệu lực một phần Thông tư số 13/2015/TT-BKHCN ngày 21 tháng 7 năm 2015 của Bộ trưởng Bộ Khoa học và Công nghệ sửa đổi, bổ sung Thông tư số 23/2010/TT-BKHCN ngày 29 tháng 12 năm 2010 hướng dẫn bảo đảm an ninh nguồn phóng </a:t>
            </a:r>
            <a:r>
              <a:rPr lang="vi-VN" altLang="en-US" sz="2400" dirty="0" smtClean="0">
                <a:solidFill>
                  <a:schemeClr val="bg1"/>
                </a:solidFill>
                <a:latin typeface="Times New Roman" pitchFamily="18" charset="0"/>
                <a:cs typeface="Calibri" pitchFamily="34" charset="0"/>
              </a:rPr>
              <a:t>xạ</a:t>
            </a:r>
            <a:r>
              <a:rPr lang="en-US" altLang="en-US" sz="2400" dirty="0" smtClean="0">
                <a:solidFill>
                  <a:schemeClr val="bg1"/>
                </a:solidFill>
                <a:latin typeface="Times New Roman" pitchFamily="18" charset="0"/>
                <a:cs typeface="Calibri" pitchFamily="34" charset="0"/>
              </a:rPr>
              <a:t>. </a:t>
            </a:r>
          </a:p>
          <a:p>
            <a:pPr marL="342900" lvl="0" indent="-342900" fontAlgn="base">
              <a:spcBef>
                <a:spcPct val="0"/>
              </a:spcBef>
              <a:spcAft>
                <a:spcPct val="0"/>
              </a:spcAft>
              <a:buFont typeface="Wingdings" pitchFamily="2" charset="2"/>
              <a:buChar char="ü"/>
            </a:pPr>
            <a:r>
              <a:rPr lang="en-US" altLang="en-US" sz="2400" dirty="0" err="1">
                <a:solidFill>
                  <a:prstClr val="white"/>
                </a:solidFill>
                <a:latin typeface="Times New Roman" pitchFamily="18" charset="0"/>
                <a:cs typeface="Calibri" pitchFamily="34" charset="0"/>
              </a:rPr>
              <a:t>Thông</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tư</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số</a:t>
            </a:r>
            <a:r>
              <a:rPr lang="en-US" altLang="en-US" sz="2400" dirty="0">
                <a:solidFill>
                  <a:prstClr val="white"/>
                </a:solidFill>
                <a:latin typeface="Times New Roman" pitchFamily="18" charset="0"/>
                <a:cs typeface="Calibri" pitchFamily="34" charset="0"/>
              </a:rPr>
              <a:t> </a:t>
            </a:r>
            <a:r>
              <a:rPr lang="en-US" altLang="en-US" sz="2400" dirty="0" smtClean="0">
                <a:solidFill>
                  <a:prstClr val="white"/>
                </a:solidFill>
                <a:latin typeface="Times New Roman" pitchFamily="18" charset="0"/>
                <a:cs typeface="Calibri" pitchFamily="34" charset="0"/>
              </a:rPr>
              <a:t>15/2017/TT-BKHCN </a:t>
            </a:r>
            <a:r>
              <a:rPr lang="en-US" altLang="en-US" sz="2400" dirty="0">
                <a:solidFill>
                  <a:prstClr val="white"/>
                </a:solidFill>
                <a:latin typeface="Times New Roman" pitchFamily="18" charset="0"/>
                <a:cs typeface="Calibri" pitchFamily="34" charset="0"/>
              </a:rPr>
              <a:t>ban </a:t>
            </a:r>
            <a:r>
              <a:rPr lang="en-US" altLang="en-US" sz="2400" dirty="0" err="1">
                <a:solidFill>
                  <a:prstClr val="white"/>
                </a:solidFill>
                <a:latin typeface="Times New Roman" pitchFamily="18" charset="0"/>
                <a:cs typeface="Calibri" pitchFamily="34" charset="0"/>
              </a:rPr>
              <a:t>hành</a:t>
            </a:r>
            <a:r>
              <a:rPr lang="en-US" altLang="en-US" sz="2400" dirty="0">
                <a:solidFill>
                  <a:prstClr val="white"/>
                </a:solidFill>
                <a:latin typeface="Times New Roman" pitchFamily="18" charset="0"/>
                <a:cs typeface="Calibri" pitchFamily="34" charset="0"/>
              </a:rPr>
              <a:t> QCVN </a:t>
            </a:r>
            <a:r>
              <a:rPr lang="en-US" altLang="en-US" sz="2400" dirty="0" smtClean="0">
                <a:solidFill>
                  <a:prstClr val="white"/>
                </a:solidFill>
                <a:latin typeface="Times New Roman" pitchFamily="18" charset="0"/>
                <a:cs typeface="Calibri" pitchFamily="34" charset="0"/>
              </a:rPr>
              <a:t>13:2017/BKHCN </a:t>
            </a:r>
            <a:r>
              <a:rPr lang="en-US" altLang="en-US" sz="2400" dirty="0" err="1">
                <a:solidFill>
                  <a:prstClr val="white"/>
                </a:solidFill>
                <a:latin typeface="Times New Roman" pitchFamily="18" charset="0"/>
                <a:cs typeface="Calibri" pitchFamily="34" charset="0"/>
              </a:rPr>
              <a:t>đối</a:t>
            </a:r>
            <a:r>
              <a:rPr lang="en-US" altLang="en-US" sz="2400" dirty="0">
                <a:solidFill>
                  <a:prstClr val="white"/>
                </a:solidFill>
                <a:latin typeface="Times New Roman" pitchFamily="18" charset="0"/>
                <a:cs typeface="Calibri" pitchFamily="34" charset="0"/>
              </a:rPr>
              <a:t> </a:t>
            </a:r>
            <a:r>
              <a:rPr lang="en-US" altLang="en-US" sz="2400" dirty="0" err="1">
                <a:solidFill>
                  <a:prstClr val="white"/>
                </a:solidFill>
                <a:latin typeface="Times New Roman" pitchFamily="18" charset="0"/>
                <a:cs typeface="Calibri" pitchFamily="34" charset="0"/>
              </a:rPr>
              <a:t>với</a:t>
            </a:r>
            <a:r>
              <a:rPr lang="en-US" altLang="en-US" sz="2400" dirty="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máy</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gia</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tốc</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dùng</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trong</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xạ</a:t>
            </a:r>
            <a:r>
              <a:rPr lang="en-US" altLang="en-US" sz="2400" dirty="0" smtClean="0">
                <a:solidFill>
                  <a:prstClr val="white"/>
                </a:solidFill>
                <a:latin typeface="Times New Roman" pitchFamily="18" charset="0"/>
                <a:cs typeface="Calibri" pitchFamily="34" charset="0"/>
              </a:rPr>
              <a:t> </a:t>
            </a:r>
            <a:r>
              <a:rPr lang="en-US" altLang="en-US" sz="2400" dirty="0" err="1" smtClean="0">
                <a:solidFill>
                  <a:prstClr val="white"/>
                </a:solidFill>
                <a:latin typeface="Times New Roman" pitchFamily="18" charset="0"/>
                <a:cs typeface="Calibri" pitchFamily="34" charset="0"/>
              </a:rPr>
              <a:t>trị</a:t>
            </a:r>
            <a:r>
              <a:rPr lang="en-US" altLang="en-US" sz="2400" dirty="0" smtClean="0">
                <a:solidFill>
                  <a:prstClr val="white"/>
                </a:solidFill>
                <a:latin typeface="Times New Roman" pitchFamily="18" charset="0"/>
                <a:cs typeface="Calibri" pitchFamily="34" charset="0"/>
              </a:rPr>
              <a:t>. </a:t>
            </a:r>
            <a:endParaRPr lang="en-US" altLang="en-US" sz="2400" dirty="0">
              <a:solidFill>
                <a:prstClr val="white"/>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r>
              <a:rPr lang="en-US" altLang="en-US" sz="2400" dirty="0">
                <a:solidFill>
                  <a:schemeClr val="bg1"/>
                </a:solidFill>
                <a:latin typeface="Times New Roman" pitchFamily="18" charset="0"/>
                <a:cs typeface="Calibri" pitchFamily="34" charset="0"/>
              </a:rPr>
              <a:t>\</a:t>
            </a:r>
            <a:endParaRPr lang="vi-VN" altLang="en-US" sz="2400" dirty="0">
              <a:solidFill>
                <a:schemeClr val="bg1"/>
              </a:solidFill>
              <a:latin typeface="Times New Roman" pitchFamily="18" charset="0"/>
              <a:cs typeface="Calibri" pitchFamily="34"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54026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cs typeface="Times New Roman" pitchFamily="18" charset="0"/>
              </a:rPr>
              <a:t>Về</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quản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đối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với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vật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liệu</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sở</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endParaRPr lang="vi-VN"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tư số 02/2011/TT-BKHCN hướng dẫn thực hiện kiểm soát vật liệu hạt nhân, vật liệu hạt nhân nguồn.</a:t>
            </a: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tư số 38/2011/TT-BKHCN quy định yêu cầu bảo đảm an ninh vật liệu hạt nhân và cơ sở hạt nhân</a:t>
            </a: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Thông tư số 25/2012/TT-BKHCN quy định danh mục và yêu cầu kiểm soát vật liệu hạt nhân và thiết bị trong chu trình nhiên liệu hạt nhân</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29/2012/TT-BKHCN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nội</a:t>
            </a:r>
            <a:r>
              <a:rPr lang="en-US" altLang="en-US" sz="2400" dirty="0" smtClean="0">
                <a:solidFill>
                  <a:schemeClr val="bg1"/>
                </a:solidFill>
                <a:latin typeface="Times New Roman" pitchFamily="18" charset="0"/>
                <a:cs typeface="Calibri" pitchFamily="34" charset="0"/>
              </a:rPr>
              <a:t> dung </a:t>
            </a:r>
            <a:r>
              <a:rPr lang="en-US" altLang="en-US" sz="2400" dirty="0" err="1" smtClean="0">
                <a:solidFill>
                  <a:schemeClr val="bg1"/>
                </a:solidFill>
                <a:latin typeface="Times New Roman" pitchFamily="18" charset="0"/>
                <a:cs typeface="Calibri" pitchFamily="34" charset="0"/>
              </a:rPr>
              <a:t>báo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tích</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bộ</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hồ</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đề</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nghị</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phê</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duyệt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điểm</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0205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cs typeface="Times New Roman" pitchFamily="18" charset="0"/>
              </a:rPr>
              <a:t>Về</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quản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đối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với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vật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liệu</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sở</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endParaRPr lang="vi-VN"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30/2012/TT-BKHCN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yêu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cầu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về</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đối</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với</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thiết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kế</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20/2013/TT-BKHCN </a:t>
            </a:r>
            <a:r>
              <a:rPr lang="en-US" altLang="en-US" sz="2400" dirty="0" err="1" smtClean="0">
                <a:solidFill>
                  <a:schemeClr val="bg1"/>
                </a:solidFill>
                <a:latin typeface="Times New Roman" pitchFamily="18" charset="0"/>
                <a:cs typeface="Calibri" pitchFamily="34" charset="0"/>
              </a:rPr>
              <a:t>hướng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dẫn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thủ</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tục</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kiểm</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trình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thủ</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tục</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thanh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tra</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quá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trình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khảo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đánh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giá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điểm</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ĐHN. </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21/2013/TT-BKHCN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việc</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áp</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dụng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tiêu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chuẩn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chuẩn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kỹ</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thuật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về</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lựa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chọn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địa</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điểm</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thiết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kế</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xây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dựng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vận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hành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và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tháo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tổ</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 </a:t>
            </a: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527262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cs typeface="Times New Roman" pitchFamily="18" charset="0"/>
              </a:rPr>
              <a:t>Về</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quản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đối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với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vật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liệu</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sở</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endParaRPr lang="vi-VN"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08/2014/TT-BKHCN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nội</a:t>
            </a:r>
            <a:r>
              <a:rPr lang="en-US" altLang="en-US" sz="2400" dirty="0" smtClean="0">
                <a:solidFill>
                  <a:schemeClr val="bg1"/>
                </a:solidFill>
                <a:latin typeface="Times New Roman" pitchFamily="18" charset="0"/>
                <a:cs typeface="Calibri" pitchFamily="34" charset="0"/>
              </a:rPr>
              <a:t> dung </a:t>
            </a:r>
            <a:r>
              <a:rPr lang="en-US" altLang="en-US" sz="2400" dirty="0" err="1" smtClean="0">
                <a:solidFill>
                  <a:schemeClr val="bg1"/>
                </a:solidFill>
                <a:latin typeface="Times New Roman" pitchFamily="18" charset="0"/>
                <a:cs typeface="Calibri" pitchFamily="34" charset="0"/>
              </a:rPr>
              <a:t>Báo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tích</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hồ</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phê</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duyệt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dự</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án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đầu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xây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dựng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12/2015/TT-BKHCN </a:t>
            </a:r>
            <a:r>
              <a:rPr lang="vi-VN" altLang="en-US" sz="2400" dirty="0">
                <a:solidFill>
                  <a:schemeClr val="bg1"/>
                </a:solidFill>
                <a:latin typeface="Times New Roman" pitchFamily="18" charset="0"/>
                <a:cs typeface="Calibri" pitchFamily="34" charset="0"/>
              </a:rPr>
              <a:t>Quy định về phân tích an toàn đối với nhà máy điện hạt </a:t>
            </a:r>
            <a:r>
              <a:rPr lang="vi-VN" altLang="en-US" sz="2400" dirty="0"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10/2016/TT-BKHCN </a:t>
            </a:r>
            <a:r>
              <a:rPr lang="vi-VN" altLang="en-US" sz="2400" dirty="0">
                <a:solidFill>
                  <a:schemeClr val="bg1"/>
                </a:solidFill>
                <a:latin typeface="Times New Roman" pitchFamily="18" charset="0"/>
                <a:cs typeface="Calibri" pitchFamily="34" charset="0"/>
              </a:rPr>
              <a:t>Quy định nội dung Báo cáo phân tích an toàn trong </a:t>
            </a:r>
            <a:r>
              <a:rPr lang="vi-VN" altLang="en-US" sz="2400" dirty="0" smtClean="0">
                <a:solidFill>
                  <a:schemeClr val="bg1"/>
                </a:solidFill>
                <a:latin typeface="Times New Roman" pitchFamily="18" charset="0"/>
                <a:cs typeface="Calibri" pitchFamily="34" charset="0"/>
              </a:rPr>
              <a:t>hồ sơ đề nghị cấp phép xây dựng nhà máy điện hạt nhân</a:t>
            </a: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03138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en-US" altLang="en-US" sz="2400" b="1" kern="0" dirty="0" err="1" smtClean="0">
                <a:solidFill>
                  <a:srgbClr val="FFC000"/>
                </a:solidFill>
                <a:latin typeface="Times New Roman" pitchFamily="18" charset="0"/>
                <a:cs typeface="Times New Roman" pitchFamily="18" charset="0"/>
              </a:rPr>
              <a:t>Các</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văn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bản</a:t>
            </a:r>
            <a:r>
              <a:rPr lang="en-US" altLang="en-US" sz="2400" b="1" kern="0" dirty="0" smtClean="0">
                <a:solidFill>
                  <a:srgbClr val="FFC000"/>
                </a:solidFill>
                <a:latin typeface="Times New Roman" pitchFamily="18" charset="0"/>
                <a:cs typeface="Times New Roman" pitchFamily="18" charset="0"/>
              </a:rPr>
              <a:t> QPPL </a:t>
            </a:r>
            <a:r>
              <a:rPr lang="en-US" altLang="en-US" sz="2400" b="1" kern="0" dirty="0" err="1" smtClean="0">
                <a:solidFill>
                  <a:srgbClr val="FFC000"/>
                </a:solidFill>
                <a:latin typeface="Times New Roman" pitchFamily="18" charset="0"/>
                <a:cs typeface="Times New Roman" pitchFamily="18" charset="0"/>
              </a:rPr>
              <a:t>hướng</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dẫn</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thi</a:t>
            </a:r>
            <a:r>
              <a:rPr lang="en-US" altLang="en-US" sz="2400" b="1" kern="0" dirty="0" smtClean="0">
                <a:solidFill>
                  <a:srgbClr val="FFC000"/>
                </a:solidFill>
                <a:latin typeface="Times New Roman" pitchFamily="18" charset="0"/>
                <a:cs typeface="Times New Roman" pitchFamily="18" charset="0"/>
              </a:rPr>
              <a:t> </a:t>
            </a:r>
            <a:r>
              <a:rPr lang="en-US" altLang="en-US" sz="2400" b="1" kern="0" dirty="0" err="1" smtClean="0">
                <a:solidFill>
                  <a:srgbClr val="FFC000"/>
                </a:solidFill>
                <a:latin typeface="Times New Roman" pitchFamily="18" charset="0"/>
                <a:cs typeface="Times New Roman" pitchFamily="18" charset="0"/>
              </a:rPr>
              <a:t>hành</a:t>
            </a:r>
            <a:r>
              <a:rPr lang="en-US" altLang="en-US" sz="2400" b="1" kern="0" dirty="0" smtClean="0">
                <a:solidFill>
                  <a:srgbClr val="FFC000"/>
                </a:solidFill>
                <a:latin typeface="Times New Roman" pitchFamily="18" charset="0"/>
                <a:cs typeface="Times New Roman" pitchFamily="18" charset="0"/>
              </a:rPr>
              <a:t> </a:t>
            </a:r>
            <a:r>
              <a:rPr lang="vi-VN" altLang="en-US" sz="2400" b="1" kern="0" dirty="0" smtClean="0">
                <a:solidFill>
                  <a:srgbClr val="FFC000"/>
                </a:solidFill>
                <a:latin typeface="Times New Roman" pitchFamily="18" charset="0"/>
                <a:cs typeface="Times New Roman" pitchFamily="18" charset="0"/>
              </a:rPr>
              <a:t>Luật </a:t>
            </a:r>
            <a:r>
              <a:rPr lang="en-US" altLang="en-US" sz="2400" b="1" kern="0" dirty="0" smtClean="0">
                <a:solidFill>
                  <a:srgbClr val="FFC000"/>
                </a:solidFill>
                <a:latin typeface="Times New Roman" pitchFamily="18" charset="0"/>
                <a:cs typeface="Times New Roman" pitchFamily="18" charset="0"/>
              </a:rPr>
              <a:t>NLNT</a:t>
            </a:r>
            <a:endParaRPr lang="en-US" altLang="en-US" sz="2400" b="1" kern="0" dirty="0" smtClean="0">
              <a:solidFill>
                <a:srgbClr val="FFFFFF"/>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Thông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tư</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và</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chỉ</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thị</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của</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trưởng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Bộ</a:t>
            </a:r>
            <a:r>
              <a:rPr lang="en-US" altLang="en-US" sz="2400" b="1" kern="0" dirty="0" smtClean="0">
                <a:solidFill>
                  <a:srgbClr val="FFFF00"/>
                </a:solidFill>
                <a:latin typeface="Times New Roman" pitchFamily="18" charset="0"/>
                <a:ea typeface="+mj-ea"/>
                <a:cs typeface="Times New Roman" pitchFamily="18" charset="0"/>
              </a:rPr>
              <a:t> KH&amp;CN</a:t>
            </a:r>
            <a:r>
              <a:rPr lang="vi-VN" altLang="en-US" sz="2400" b="1" kern="0" dirty="0" smtClean="0">
                <a:solidFill>
                  <a:srgbClr val="FFFF00"/>
                </a:solidFill>
                <a:latin typeface="Times New Roman" pitchFamily="18" charset="0"/>
                <a:cs typeface="Times New Roman" pitchFamily="18" charset="0"/>
              </a:rPr>
              <a:t>:</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cs typeface="Times New Roman" pitchFamily="18" charset="0"/>
              </a:rPr>
              <a:t>Về</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quản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đối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với</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vật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liệu</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cơ</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sở</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hạt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nhân</a:t>
            </a:r>
            <a:endParaRPr lang="vi-VN"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08/2014/TT-BKHCN </a:t>
            </a:r>
            <a:r>
              <a:rPr lang="en-US" altLang="en-US" sz="2400" dirty="0" err="1" smtClean="0">
                <a:solidFill>
                  <a:schemeClr val="bg1"/>
                </a:solidFill>
                <a:latin typeface="Times New Roman" pitchFamily="18" charset="0"/>
                <a:cs typeface="Calibri" pitchFamily="34" charset="0"/>
              </a:rPr>
              <a:t>quy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định</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nội</a:t>
            </a:r>
            <a:r>
              <a:rPr lang="en-US" altLang="en-US" sz="2400" dirty="0" smtClean="0">
                <a:solidFill>
                  <a:schemeClr val="bg1"/>
                </a:solidFill>
                <a:latin typeface="Times New Roman" pitchFamily="18" charset="0"/>
                <a:cs typeface="Calibri" pitchFamily="34" charset="0"/>
              </a:rPr>
              <a:t> dung </a:t>
            </a:r>
            <a:r>
              <a:rPr lang="en-US" altLang="en-US" sz="2400" dirty="0" err="1" smtClean="0">
                <a:solidFill>
                  <a:schemeClr val="bg1"/>
                </a:solidFill>
                <a:latin typeface="Times New Roman" pitchFamily="18" charset="0"/>
                <a:cs typeface="Calibri" pitchFamily="34" charset="0"/>
              </a:rPr>
              <a:t>Báo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cáo</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phân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tích</a:t>
            </a:r>
            <a:r>
              <a:rPr lang="en-US" altLang="en-US" sz="2400" dirty="0" smtClean="0">
                <a:solidFill>
                  <a:schemeClr val="bg1"/>
                </a:solidFill>
                <a:latin typeface="Times New Roman" pitchFamily="18" charset="0"/>
                <a:cs typeface="Calibri" pitchFamily="34" charset="0"/>
              </a:rPr>
              <a:t> an </a:t>
            </a:r>
            <a:r>
              <a:rPr lang="en-US" altLang="en-US" sz="2400" dirty="0" err="1" smtClean="0">
                <a:solidFill>
                  <a:schemeClr val="bg1"/>
                </a:solidFill>
                <a:latin typeface="Times New Roman" pitchFamily="18" charset="0"/>
                <a:cs typeface="Calibri" pitchFamily="34" charset="0"/>
              </a:rPr>
              <a:t>toàn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trong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hồ</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sơ</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phê</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duyệt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dự</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án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đầu</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xây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dựng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nhà</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máy</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điện</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hạt</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12/2015/TT-BKHCN </a:t>
            </a:r>
            <a:r>
              <a:rPr lang="vi-VN" altLang="en-US" sz="2400" dirty="0">
                <a:solidFill>
                  <a:schemeClr val="bg1"/>
                </a:solidFill>
                <a:latin typeface="Times New Roman" pitchFamily="18" charset="0"/>
                <a:cs typeface="Calibri" pitchFamily="34" charset="0"/>
              </a:rPr>
              <a:t>Quy định về phân tích an toàn đối với nhà máy điện hạt </a:t>
            </a:r>
            <a:r>
              <a:rPr lang="vi-VN" altLang="en-US" sz="2400" dirty="0" smtClean="0">
                <a:solidFill>
                  <a:schemeClr val="bg1"/>
                </a:solidFill>
                <a:latin typeface="Times New Roman" pitchFamily="18" charset="0"/>
                <a:cs typeface="Calibri" pitchFamily="34" charset="0"/>
              </a:rPr>
              <a:t>nhân</a:t>
            </a:r>
            <a:r>
              <a:rPr lang="en-US" altLang="en-US" sz="2400" dirty="0" smtClean="0">
                <a:solidFill>
                  <a:schemeClr val="bg1"/>
                </a:solidFill>
                <a:latin typeface="Times New Roman" pitchFamily="18" charset="0"/>
                <a:cs typeface="Calibri" pitchFamily="34" charset="0"/>
              </a:rPr>
              <a:t>.</a:t>
            </a:r>
          </a:p>
          <a:p>
            <a:pPr marL="342900" lvl="0" indent="-342900" fontAlgn="base">
              <a:spcBef>
                <a:spcPct val="0"/>
              </a:spcBef>
              <a:spcAft>
                <a:spcPct val="0"/>
              </a:spcAft>
              <a:buFont typeface="Wingdings" pitchFamily="2" charset="2"/>
              <a:buChar char="ü"/>
            </a:pPr>
            <a:r>
              <a:rPr lang="en-US" altLang="en-US" sz="2400" dirty="0" err="1" smtClean="0">
                <a:solidFill>
                  <a:schemeClr val="bg1"/>
                </a:solidFill>
                <a:latin typeface="Times New Roman" pitchFamily="18" charset="0"/>
                <a:cs typeface="Calibri" pitchFamily="34" charset="0"/>
              </a:rPr>
              <a:t>Thông</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tư</a:t>
            </a:r>
            <a:r>
              <a:rPr lang="en-US" altLang="en-US" sz="2400" dirty="0" smtClean="0">
                <a:solidFill>
                  <a:schemeClr val="bg1"/>
                </a:solidFill>
                <a:latin typeface="Times New Roman" pitchFamily="18" charset="0"/>
                <a:cs typeface="Calibri" pitchFamily="34" charset="0"/>
              </a:rPr>
              <a:t> </a:t>
            </a:r>
            <a:r>
              <a:rPr lang="en-US" altLang="en-US" sz="2400" dirty="0" err="1" smtClean="0">
                <a:solidFill>
                  <a:schemeClr val="bg1"/>
                </a:solidFill>
                <a:latin typeface="Times New Roman" pitchFamily="18" charset="0"/>
                <a:cs typeface="Calibri" pitchFamily="34" charset="0"/>
              </a:rPr>
              <a:t>số</a:t>
            </a:r>
            <a:r>
              <a:rPr lang="en-US" altLang="en-US" sz="2400" dirty="0" smtClean="0">
                <a:solidFill>
                  <a:schemeClr val="bg1"/>
                </a:solidFill>
                <a:latin typeface="Times New Roman" pitchFamily="18" charset="0"/>
                <a:cs typeface="Calibri" pitchFamily="34" charset="0"/>
              </a:rPr>
              <a:t> 10/2016/TT-BKHCN </a:t>
            </a:r>
            <a:r>
              <a:rPr lang="vi-VN" altLang="en-US" sz="2400" dirty="0">
                <a:solidFill>
                  <a:schemeClr val="bg1"/>
                </a:solidFill>
                <a:latin typeface="Times New Roman" pitchFamily="18" charset="0"/>
                <a:cs typeface="Calibri" pitchFamily="34" charset="0"/>
              </a:rPr>
              <a:t>Quy định nội dung Báo cáo phân tích an toàn trong </a:t>
            </a:r>
            <a:r>
              <a:rPr lang="vi-VN" altLang="en-US" sz="2400" dirty="0" smtClean="0">
                <a:solidFill>
                  <a:schemeClr val="bg1"/>
                </a:solidFill>
                <a:latin typeface="Times New Roman" pitchFamily="18" charset="0"/>
                <a:cs typeface="Calibri" pitchFamily="34" charset="0"/>
              </a:rPr>
              <a:t>hồ sơ đề nghị cấp phép xây dựng nhà máy điện hạt nhân</a:t>
            </a:r>
          </a:p>
          <a:p>
            <a:pPr marL="342900" lvl="0" indent="-342900" fontAlgn="base">
              <a:spcBef>
                <a:spcPct val="0"/>
              </a:spcBef>
              <a:spcAft>
                <a:spcPct val="0"/>
              </a:spcAft>
              <a:buFont typeface="Wingdings" pitchFamily="2" charset="2"/>
              <a:buChar char="ü"/>
            </a:pPr>
            <a:endParaRPr lang="vi-VN" altLang="en-US" sz="2400" dirty="0">
              <a:solidFill>
                <a:schemeClr val="bg1"/>
              </a:solidFill>
              <a:latin typeface="Times New Roman" pitchFamily="18" charset="0"/>
              <a:cs typeface="Calibri" pitchFamily="34" charset="0"/>
            </a:endParaRPr>
          </a:p>
          <a:p>
            <a:pPr lvl="0" fontAlgn="base">
              <a:spcBef>
                <a:spcPct val="0"/>
              </a:spcBef>
              <a:spcAft>
                <a:spcPct val="0"/>
              </a:spcAft>
            </a:pPr>
            <a:endParaRPr lang="vi-VN" altLang="en-US" sz="2400" dirty="0">
              <a:solidFill>
                <a:schemeClr val="bg1"/>
              </a:solidFill>
              <a:latin typeface="Times New Roman" pitchFamily="18" charset="0"/>
              <a:cs typeface="Calibri" pitchFamily="34"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20235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Điều</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ước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quốc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tế</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Việt</a:t>
            </a:r>
            <a:r>
              <a:rPr lang="en-US" altLang="en-US" sz="2400" b="1" kern="0" dirty="0" smtClean="0">
                <a:solidFill>
                  <a:srgbClr val="FFFF00"/>
                </a:solidFill>
                <a:latin typeface="Times New Roman" pitchFamily="18" charset="0"/>
                <a:cs typeface="Times New Roman" pitchFamily="18" charset="0"/>
              </a:rPr>
              <a:t> Nam </a:t>
            </a:r>
            <a:r>
              <a:rPr lang="en-US" altLang="en-US" sz="2400" b="1" kern="0" dirty="0" err="1" smtClean="0">
                <a:solidFill>
                  <a:srgbClr val="FFFF00"/>
                </a:solidFill>
                <a:latin typeface="Times New Roman" pitchFamily="18" charset="0"/>
                <a:cs typeface="Times New Roman" pitchFamily="18" charset="0"/>
              </a:rPr>
              <a:t>đã</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tham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gia</a:t>
            </a:r>
            <a:endParaRPr lang="en-US" altLang="en-US" sz="2400" b="1" kern="0" dirty="0" smtClean="0">
              <a:solidFill>
                <a:srgbClr val="FFFF00"/>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Courier New" pitchFamily="49" charset="0"/>
              <a:buChar char="o"/>
            </a:pPr>
            <a:r>
              <a:rPr lang="en-US" altLang="en-US" sz="2400" b="1" kern="0" dirty="0" err="1">
                <a:solidFill>
                  <a:srgbClr val="FFFF00"/>
                </a:solidFill>
                <a:latin typeface="Times New Roman" pitchFamily="18" charset="0"/>
                <a:cs typeface="Times New Roman" pitchFamily="18" charset="0"/>
              </a:rPr>
              <a:t>Trong</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lĩnh</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vực</a:t>
            </a:r>
            <a:r>
              <a:rPr lang="en-US" altLang="en-US" sz="2400" b="1" kern="0" dirty="0">
                <a:solidFill>
                  <a:srgbClr val="FFFF00"/>
                </a:solidFill>
                <a:latin typeface="Times New Roman" pitchFamily="18" charset="0"/>
                <a:cs typeface="Times New Roman" pitchFamily="18" charset="0"/>
              </a:rPr>
              <a:t> an </a:t>
            </a:r>
            <a:r>
              <a:rPr lang="en-US" altLang="en-US" sz="2400" b="1" kern="0" dirty="0" err="1">
                <a:solidFill>
                  <a:srgbClr val="FFFF00"/>
                </a:solidFill>
                <a:latin typeface="Times New Roman" pitchFamily="18" charset="0"/>
                <a:cs typeface="Times New Roman" pitchFamily="18" charset="0"/>
              </a:rPr>
              <a:t>toàn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hạt</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nhân</a:t>
            </a:r>
            <a:endParaRPr lang="en-US" altLang="en-US" sz="2400" b="1" kern="0" dirty="0" smtClean="0">
              <a:solidFill>
                <a:srgbClr val="FFFF00"/>
              </a:solidFill>
              <a:latin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ü"/>
            </a:pPr>
            <a:r>
              <a:rPr lang="vi-VN" altLang="en-US" sz="2400" dirty="0">
                <a:solidFill>
                  <a:schemeClr val="bg1"/>
                </a:solidFill>
                <a:latin typeface="Times New Roman" pitchFamily="18" charset="0"/>
                <a:cs typeface="Calibri" pitchFamily="34" charset="0"/>
              </a:rPr>
              <a:t>Công ước Thông báo sớm về tai nạn hạt nhân (1987); </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Công </a:t>
            </a:r>
            <a:r>
              <a:rPr lang="vi-VN" altLang="en-US" sz="2400" dirty="0">
                <a:solidFill>
                  <a:schemeClr val="bg1"/>
                </a:solidFill>
                <a:latin typeface="Times New Roman" pitchFamily="18" charset="0"/>
                <a:cs typeface="Calibri" pitchFamily="34" charset="0"/>
              </a:rPr>
              <a:t>ước Trợ giúp trong trường hợp tai nạn hạt nhân hoặc khẩn cấp phóng xạ (1987); </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Công </a:t>
            </a:r>
            <a:r>
              <a:rPr lang="vi-VN" altLang="en-US" sz="2400" dirty="0">
                <a:solidFill>
                  <a:schemeClr val="bg1"/>
                </a:solidFill>
                <a:latin typeface="Times New Roman" pitchFamily="18" charset="0"/>
                <a:cs typeface="Calibri" pitchFamily="34" charset="0"/>
              </a:rPr>
              <a:t>ước An toàn hạt nhân (2010); </a:t>
            </a:r>
            <a:endParaRPr lang="en-US" altLang="en-US" sz="2400" dirty="0" smtClean="0">
              <a:solidFill>
                <a:schemeClr val="bg1"/>
              </a:solidFill>
              <a:latin typeface="Times New Roman" pitchFamily="18" charset="0"/>
              <a:cs typeface="Calibri" pitchFamily="34" charset="0"/>
            </a:endParaRPr>
          </a:p>
          <a:p>
            <a:pPr marL="342900" lvl="0" indent="-342900" fontAlgn="base">
              <a:spcBef>
                <a:spcPct val="0"/>
              </a:spcBef>
              <a:spcAft>
                <a:spcPct val="0"/>
              </a:spcAft>
              <a:buFont typeface="Wingdings" pitchFamily="2" charset="2"/>
              <a:buChar char="ü"/>
            </a:pPr>
            <a:r>
              <a:rPr lang="vi-VN" altLang="en-US" sz="2400" dirty="0" smtClean="0">
                <a:solidFill>
                  <a:schemeClr val="bg1"/>
                </a:solidFill>
                <a:latin typeface="Times New Roman" pitchFamily="18" charset="0"/>
                <a:cs typeface="Calibri" pitchFamily="34" charset="0"/>
              </a:rPr>
              <a:t>Công </a:t>
            </a:r>
            <a:r>
              <a:rPr lang="vi-VN" altLang="en-US" sz="2400" dirty="0">
                <a:solidFill>
                  <a:schemeClr val="bg1"/>
                </a:solidFill>
                <a:latin typeface="Times New Roman" pitchFamily="18" charset="0"/>
                <a:cs typeface="Calibri" pitchFamily="34" charset="0"/>
              </a:rPr>
              <a:t>ước chung về An toàn quản lý nhiên liệu đã qua sử dụng và An toàn quản lý chất thải phóng xạ (gia nhập tháng 10/2013, có hiệu lực 07/01/2014</a:t>
            </a:r>
            <a:r>
              <a:rPr lang="vi-VN" altLang="en-US" sz="2400" dirty="0" smtClean="0">
                <a:solidFill>
                  <a:schemeClr val="bg1"/>
                </a:solidFill>
                <a:latin typeface="Times New Roman" pitchFamily="18" charset="0"/>
                <a:cs typeface="Calibri" pitchFamily="34" charset="0"/>
              </a:rPr>
              <a:t>).</a:t>
            </a:r>
            <a:endParaRPr lang="en-US" altLang="en-US" sz="2400" dirty="0" smtClean="0">
              <a:solidFill>
                <a:schemeClr val="bg1"/>
              </a:solidFill>
              <a:latin typeface="Times New Roman" pitchFamily="18" charset="0"/>
              <a:cs typeface="Calibri" pitchFamily="34" charset="0"/>
            </a:endParaRPr>
          </a:p>
          <a:p>
            <a:pPr eaLnBrk="0" fontAlgn="base" hangingPunct="0">
              <a:spcBef>
                <a:spcPct val="20000"/>
              </a:spcBef>
              <a:spcAft>
                <a:spcPct val="0"/>
              </a:spcAft>
            </a:pPr>
            <a:endParaRPr lang="vi-VN" altLang="en-US" sz="2400" b="1" kern="0" dirty="0">
              <a:solidFill>
                <a:srgbClr val="FFFF00"/>
              </a:solidFill>
              <a:latin typeface="Times New Roman" pitchFamily="18" charset="0"/>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88900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Điều</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ước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quốc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tế</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Việt</a:t>
            </a:r>
            <a:r>
              <a:rPr lang="en-US" altLang="en-US" sz="2400" b="1" kern="0" dirty="0" smtClean="0">
                <a:solidFill>
                  <a:srgbClr val="FFFF00"/>
                </a:solidFill>
                <a:latin typeface="Times New Roman" pitchFamily="18" charset="0"/>
                <a:cs typeface="Times New Roman" pitchFamily="18" charset="0"/>
              </a:rPr>
              <a:t> Nam </a:t>
            </a:r>
            <a:r>
              <a:rPr lang="en-US" altLang="en-US" sz="2400" b="1" kern="0" dirty="0" err="1" smtClean="0">
                <a:solidFill>
                  <a:srgbClr val="FFFF00"/>
                </a:solidFill>
                <a:latin typeface="Times New Roman" pitchFamily="18" charset="0"/>
                <a:cs typeface="Times New Roman" pitchFamily="18" charset="0"/>
              </a:rPr>
              <a:t>đã</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tham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gia</a:t>
            </a:r>
            <a:endParaRPr lang="en-US" altLang="en-US" sz="2400" b="1" kern="0" dirty="0" smtClean="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 typeface="Courier New" pitchFamily="49" charset="0"/>
              <a:buChar char="o"/>
            </a:pPr>
            <a:r>
              <a:rPr lang="vi-VN" altLang="en-US" sz="2400" b="1" kern="0" dirty="0" smtClean="0">
                <a:solidFill>
                  <a:srgbClr val="FFFF00"/>
                </a:solidFill>
                <a:latin typeface="Times New Roman" pitchFamily="18" charset="0"/>
                <a:cs typeface="Times New Roman" pitchFamily="18" charset="0"/>
              </a:rPr>
              <a:t>Trong </a:t>
            </a:r>
            <a:r>
              <a:rPr lang="vi-VN" altLang="en-US" sz="2400" b="1" kern="0" dirty="0">
                <a:solidFill>
                  <a:srgbClr val="FFFF00"/>
                </a:solidFill>
                <a:latin typeface="Times New Roman" pitchFamily="18" charset="0"/>
                <a:cs typeface="Times New Roman" pitchFamily="18" charset="0"/>
              </a:rPr>
              <a:t>lĩnh vực chống phổ biến </a:t>
            </a:r>
            <a:r>
              <a:rPr lang="en-US" altLang="en-US" sz="2400" b="1" kern="0" dirty="0" err="1" smtClean="0">
                <a:solidFill>
                  <a:srgbClr val="FFFF00"/>
                </a:solidFill>
                <a:latin typeface="Times New Roman" pitchFamily="18" charset="0"/>
                <a:cs typeface="Times New Roman" pitchFamily="18" charset="0"/>
              </a:rPr>
              <a:t>vũ</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khí</a:t>
            </a:r>
            <a:r>
              <a:rPr lang="en-US" altLang="en-US" sz="2400" b="1" kern="0" dirty="0" smtClean="0">
                <a:solidFill>
                  <a:srgbClr val="FFFF00"/>
                </a:solidFill>
                <a:latin typeface="Times New Roman" pitchFamily="18" charset="0"/>
                <a:cs typeface="Times New Roman" pitchFamily="18" charset="0"/>
              </a:rPr>
              <a:t> </a:t>
            </a:r>
            <a:r>
              <a:rPr lang="vi-VN" altLang="en-US" sz="2400" b="1" kern="0" dirty="0" smtClean="0">
                <a:solidFill>
                  <a:srgbClr val="FFFF00"/>
                </a:solidFill>
                <a:latin typeface="Times New Roman" pitchFamily="18" charset="0"/>
                <a:cs typeface="Times New Roman" pitchFamily="18" charset="0"/>
              </a:rPr>
              <a:t>hạt nhân</a:t>
            </a:r>
            <a:endParaRPr lang="en-US" altLang="en-US" sz="2400" b="1" kern="0" dirty="0" smtClean="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Hiệp ước Không phổ biến vũ khí hạt nhân (năm 1982</a:t>
            </a:r>
            <a:r>
              <a:rPr lang="vi-VN" altLang="en-US" sz="2400" kern="0" dirty="0" smtClean="0">
                <a:solidFill>
                  <a:schemeClr val="bg1"/>
                </a:solidFill>
                <a:latin typeface="Times New Roman" pitchFamily="18" charset="0"/>
                <a:cs typeface="Times New Roman" pitchFamily="18" charset="0"/>
              </a:rPr>
              <a:t>);</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Hiệp </a:t>
            </a:r>
            <a:r>
              <a:rPr lang="vi-VN" altLang="en-US" sz="2400" kern="0" dirty="0">
                <a:solidFill>
                  <a:schemeClr val="bg1"/>
                </a:solidFill>
                <a:latin typeface="Times New Roman" pitchFamily="18" charset="0"/>
                <a:cs typeface="Times New Roman" pitchFamily="18" charset="0"/>
              </a:rPr>
              <a:t>định giữa nước Cộng hòa Xã hội chủ nghĩa Việt Nam và Cơ quan Năng lượng nguyên tử quốc tế về việc áp dụng thanh sát theo Hiệp ước Không phổ biến vũ khí hạt nhân (Hiệp định Thanh sát) (năm 1989, bắt đầu thực hiện tháng 02/1990); </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Hiệp </a:t>
            </a:r>
            <a:r>
              <a:rPr lang="vi-VN" altLang="en-US" sz="2400" kern="0" dirty="0">
                <a:solidFill>
                  <a:schemeClr val="bg1"/>
                </a:solidFill>
                <a:latin typeface="Times New Roman" pitchFamily="18" charset="0"/>
                <a:cs typeface="Times New Roman" pitchFamily="18" charset="0"/>
              </a:rPr>
              <a:t>ước Khu vực Đông Nam Á phi vũ khí hạt nhân (năm 1997); </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Hiệp </a:t>
            </a:r>
            <a:r>
              <a:rPr lang="vi-VN" altLang="en-US" sz="2400" kern="0" dirty="0">
                <a:solidFill>
                  <a:schemeClr val="bg1"/>
                </a:solidFill>
                <a:latin typeface="Times New Roman" pitchFamily="18" charset="0"/>
                <a:cs typeface="Times New Roman" pitchFamily="18" charset="0"/>
              </a:rPr>
              <a:t>ước Cấm thử vũ khí hạt nhân toàn diện (ký năm 1996, phê chuẩn năm 2006); </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Nghị </a:t>
            </a:r>
            <a:r>
              <a:rPr lang="vi-VN" altLang="en-US" sz="2400" kern="0" dirty="0">
                <a:solidFill>
                  <a:schemeClr val="bg1"/>
                </a:solidFill>
                <a:latin typeface="Times New Roman" pitchFamily="18" charset="0"/>
                <a:cs typeface="Times New Roman" pitchFamily="18" charset="0"/>
              </a:rPr>
              <a:t>định thư bổ sung của Hiệp định Thanh sát (ký năm 2007, phê chuẩn năm 2012). </a:t>
            </a:r>
          </a:p>
          <a:p>
            <a:pPr marL="342900" indent="-342900" eaLnBrk="0" fontAlgn="base" hangingPunct="0">
              <a:spcBef>
                <a:spcPct val="20000"/>
              </a:spcBef>
              <a:spcAft>
                <a:spcPct val="0"/>
              </a:spcAft>
              <a:buFont typeface="Courier New" pitchFamily="49" charset="0"/>
              <a:buChar char="o"/>
            </a:pPr>
            <a:endParaRPr lang="vi-VN" altLang="en-US" sz="2400" b="1" kern="0" dirty="0">
              <a:solidFill>
                <a:srgbClr val="FFFF00"/>
              </a:solidFill>
              <a:latin typeface="Times New Roman" pitchFamily="18" charset="0"/>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53756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Điều</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ước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quốc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tế</a:t>
            </a:r>
            <a:r>
              <a:rPr lang="en-US" altLang="en-US" sz="2400" b="1" kern="0" dirty="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Việt</a:t>
            </a:r>
            <a:r>
              <a:rPr lang="en-US" altLang="en-US" sz="2400" b="1" kern="0" dirty="0" smtClean="0">
                <a:solidFill>
                  <a:srgbClr val="FFFF00"/>
                </a:solidFill>
                <a:latin typeface="Times New Roman" pitchFamily="18" charset="0"/>
                <a:cs typeface="Times New Roman" pitchFamily="18" charset="0"/>
              </a:rPr>
              <a:t> Nam </a:t>
            </a:r>
            <a:r>
              <a:rPr lang="en-US" altLang="en-US" sz="2400" b="1" kern="0" dirty="0" err="1" smtClean="0">
                <a:solidFill>
                  <a:srgbClr val="FFFF00"/>
                </a:solidFill>
                <a:latin typeface="Times New Roman" pitchFamily="18" charset="0"/>
                <a:cs typeface="Times New Roman" pitchFamily="18" charset="0"/>
              </a:rPr>
              <a:t>đã</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ký</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kết</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tham</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smtClean="0">
                <a:solidFill>
                  <a:srgbClr val="FFFF00"/>
                </a:solidFill>
                <a:latin typeface="Times New Roman" pitchFamily="18" charset="0"/>
                <a:cs typeface="Times New Roman" pitchFamily="18" charset="0"/>
              </a:rPr>
              <a:t>gia</a:t>
            </a:r>
            <a:endParaRPr lang="en-US" altLang="en-US" sz="2400" b="1" kern="0" dirty="0" smtClean="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 typeface="Courier New" pitchFamily="49" charset="0"/>
              <a:buChar char="o"/>
            </a:pPr>
            <a:r>
              <a:rPr lang="vi-VN" altLang="en-US" sz="2400" b="1" kern="0" dirty="0">
                <a:solidFill>
                  <a:srgbClr val="FFFF00"/>
                </a:solidFill>
                <a:latin typeface="Times New Roman" pitchFamily="18" charset="0"/>
                <a:cs typeface="Times New Roman" pitchFamily="18" charset="0"/>
              </a:rPr>
              <a:t>Trong lĩnh vực an ninh hạt </a:t>
            </a:r>
            <a:r>
              <a:rPr lang="vi-VN" altLang="en-US" sz="2400" b="1" kern="0" dirty="0" smtClean="0">
                <a:solidFill>
                  <a:srgbClr val="FFFF00"/>
                </a:solidFill>
                <a:latin typeface="Times New Roman" pitchFamily="18" charset="0"/>
                <a:cs typeface="Times New Roman" pitchFamily="18" charset="0"/>
              </a:rPr>
              <a:t>nhân</a:t>
            </a:r>
            <a:endParaRPr lang="en-US" altLang="en-US" sz="2400" b="1" kern="0" dirty="0" smtClean="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Công ước Bảo vệ thực thể vật liệu hạt nhân và Phần sửa đổi (năm 2012</a:t>
            </a:r>
            <a:r>
              <a:rPr lang="vi-VN" altLang="en-US" sz="2400" kern="0" dirty="0" smtClean="0">
                <a:solidFill>
                  <a:schemeClr val="bg1"/>
                </a:solidFill>
                <a:latin typeface="Times New Roman" pitchFamily="18" charset="0"/>
                <a:cs typeface="Times New Roman" pitchFamily="18" charset="0"/>
              </a:rPr>
              <a:t>).</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Quy tắc ứng xử về an toàn và an ninh nguồn phóng xạ và Hướng dẫn bổ sung về kiểm soát xuất khẩu, nhập khẩu nguồn phóng xạ (năm 2006</a:t>
            </a:r>
            <a:r>
              <a:rPr lang="vi-VN" altLang="en-US" sz="2400" kern="0" dirty="0" smtClean="0">
                <a:solidFill>
                  <a:schemeClr val="bg1"/>
                </a:solidFill>
                <a:latin typeface="Times New Roman" pitchFamily="18" charset="0"/>
                <a:cs typeface="Times New Roman" pitchFamily="18" charset="0"/>
              </a:rPr>
              <a:t>).</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Sáng kiến toàn cầu chống khủng bố hạt nhân (năm 2010</a:t>
            </a:r>
            <a:r>
              <a:rPr lang="vi-VN" altLang="en-US" sz="2400" kern="0" dirty="0" smtClean="0">
                <a:solidFill>
                  <a:schemeClr val="bg1"/>
                </a:solidFill>
                <a:latin typeface="Times New Roman" pitchFamily="18" charset="0"/>
                <a:cs typeface="Times New Roman" pitchFamily="18" charset="0"/>
              </a:rPr>
              <a:t>)</a:t>
            </a:r>
            <a:r>
              <a:rPr lang="en-US" altLang="en-US" sz="2400" kern="0" dirty="0" smtClean="0">
                <a:solidFill>
                  <a:schemeClr val="bg1"/>
                </a:solidFill>
                <a:latin typeface="Times New Roman" pitchFamily="18" charset="0"/>
                <a:cs typeface="Times New Roman" pitchFamily="18" charset="0"/>
              </a:rPr>
              <a:t>. </a:t>
            </a:r>
          </a:p>
          <a:p>
            <a:pPr marL="342900" indent="-342900" eaLnBrk="0" fontAlgn="base" hangingPunct="0">
              <a:spcBef>
                <a:spcPct val="20000"/>
              </a:spcBef>
              <a:spcAft>
                <a:spcPct val="0"/>
              </a:spcAft>
              <a:buFont typeface="Wingdings" pitchFamily="2" charset="2"/>
              <a:buChar char="ü"/>
            </a:pPr>
            <a:r>
              <a:rPr lang="vi-VN" altLang="en-US" sz="2400" kern="0" dirty="0">
                <a:solidFill>
                  <a:schemeClr val="bg1"/>
                </a:solidFill>
                <a:latin typeface="Times New Roman" pitchFamily="18" charset="0"/>
                <a:cs typeface="Times New Roman" pitchFamily="18" charset="0"/>
              </a:rPr>
              <a:t>Nghị quyết 1540, Nghị quyết </a:t>
            </a:r>
            <a:r>
              <a:rPr lang="vi-VN" altLang="en-US" sz="2400" kern="0" dirty="0" smtClean="0">
                <a:solidFill>
                  <a:schemeClr val="bg1"/>
                </a:solidFill>
                <a:latin typeface="Times New Roman" pitchFamily="18" charset="0"/>
                <a:cs typeface="Times New Roman" pitchFamily="18" charset="0"/>
              </a:rPr>
              <a:t>1373</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của </a:t>
            </a:r>
            <a:r>
              <a:rPr lang="vi-VN" altLang="en-US" sz="2400" kern="0" dirty="0">
                <a:solidFill>
                  <a:schemeClr val="bg1"/>
                </a:solidFill>
                <a:latin typeface="Times New Roman" pitchFamily="18" charset="0"/>
                <a:cs typeface="Times New Roman" pitchFamily="18" charset="0"/>
              </a:rPr>
              <a:t>Hội đồng Bảo an Liên hợp </a:t>
            </a:r>
            <a:r>
              <a:rPr lang="vi-VN" altLang="en-US" sz="2400" kern="0" dirty="0"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 </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vi-VN" altLang="en-US" sz="2400" kern="0" dirty="0" smtClean="0">
                <a:solidFill>
                  <a:schemeClr val="bg1"/>
                </a:solidFill>
                <a:latin typeface="Times New Roman" pitchFamily="18" charset="0"/>
                <a:cs typeface="Times New Roman" pitchFamily="18" charset="0"/>
              </a:rPr>
              <a:t>Công </a:t>
            </a:r>
            <a:r>
              <a:rPr lang="vi-VN" altLang="en-US" sz="2400" kern="0" dirty="0">
                <a:solidFill>
                  <a:schemeClr val="bg1"/>
                </a:solidFill>
                <a:latin typeface="Times New Roman" pitchFamily="18" charset="0"/>
                <a:cs typeface="Times New Roman" pitchFamily="18" charset="0"/>
              </a:rPr>
              <a:t>ước quốc tế về ngăn chặn hành động khủng bố hạt </a:t>
            </a:r>
            <a:r>
              <a:rPr lang="vi-VN" altLang="en-US" sz="2400" kern="0" dirty="0"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 (2016)</a:t>
            </a:r>
            <a:r>
              <a:rPr lang="vi-VN"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2764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indent="-342900" eaLnBrk="0" fontAlgn="base" hangingPunct="0">
              <a:spcBef>
                <a:spcPct val="20000"/>
              </a:spcBef>
              <a:spcAft>
                <a:spcPct val="0"/>
              </a:spcAft>
              <a:buFontTx/>
              <a:buChar char="•"/>
            </a:pPr>
            <a:r>
              <a:rPr lang="it-IT" altLang="en-US" sz="2400" b="1" kern="0" dirty="0">
                <a:solidFill>
                  <a:srgbClr val="FFFFFF"/>
                </a:solidFill>
                <a:latin typeface="Times New Roman" pitchFamily="18" charset="0"/>
                <a:cs typeface="Times New Roman" pitchFamily="18" charset="0"/>
              </a:rPr>
              <a:t>Chiến lược ứng dụng năng lượng nguyên tử</a:t>
            </a:r>
            <a:r>
              <a:rPr lang="it-IT" altLang="en-US" sz="2400" kern="0" dirty="0">
                <a:solidFill>
                  <a:srgbClr val="FFFFFF"/>
                </a:solidFill>
                <a:latin typeface="Times New Roman" pitchFamily="18" charset="0"/>
                <a:cs typeface="Times New Roman" pitchFamily="18" charset="0"/>
              </a:rPr>
              <a:t> </a:t>
            </a:r>
            <a:r>
              <a:rPr lang="it-IT" altLang="en-US" sz="2400" b="1" kern="0" dirty="0">
                <a:solidFill>
                  <a:srgbClr val="FFFFFF"/>
                </a:solidFill>
                <a:latin typeface="Times New Roman" pitchFamily="18" charset="0"/>
                <a:cs typeface="Times New Roman" pitchFamily="18" charset="0"/>
              </a:rPr>
              <a:t>vì mục đích hòa bình đến năm 2020 </a:t>
            </a:r>
            <a:r>
              <a:rPr lang="it-IT" altLang="en-US" sz="2400" kern="0" dirty="0">
                <a:solidFill>
                  <a:srgbClr val="FFFFFF"/>
                </a:solidFill>
                <a:latin typeface="Times New Roman" pitchFamily="18" charset="0"/>
                <a:cs typeface="Times New Roman" pitchFamily="18" charset="0"/>
              </a:rPr>
              <a:t>ban hành kèm theo Quyết định số 01/2006/QĐ-TTg của Thủ tướng Chính phủ ngày  </a:t>
            </a:r>
            <a:r>
              <a:rPr lang="vi-VN" altLang="en-US" sz="2400" kern="0" dirty="0">
                <a:solidFill>
                  <a:srgbClr val="FFFFFF"/>
                </a:solidFill>
                <a:latin typeface="Times New Roman" pitchFamily="18" charset="0"/>
                <a:cs typeface="Times New Roman" pitchFamily="18" charset="0"/>
              </a:rPr>
              <a:t>03 tháng 01 năm 2006</a:t>
            </a:r>
            <a:endParaRPr lang="en-US"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608496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en-US" sz="2800" b="1" i="1" spc="-15" dirty="0" smtClean="0">
                <a:solidFill>
                  <a:srgbClr val="FFFF00"/>
                </a:solidFill>
                <a:latin typeface="Times New Roman"/>
                <a:cs typeface="Times New Roman"/>
              </a:rPr>
              <a:t>an </a:t>
            </a:r>
            <a:r>
              <a:rPr lang="en-US" sz="2800" b="1" i="1" spc="-15" dirty="0" err="1" smtClean="0">
                <a:solidFill>
                  <a:srgbClr val="FFFF00"/>
                </a:solidFill>
                <a:latin typeface="Times New Roman"/>
                <a:cs typeface="Times New Roman"/>
              </a:rPr>
              <a:t>toàn</a:t>
            </a:r>
            <a:r>
              <a:rPr lang="en-US" sz="2800" b="1" i="1" spc="-15" dirty="0" smtClean="0">
                <a:solidFill>
                  <a:srgbClr val="FFFF00"/>
                </a:solidFill>
                <a:latin typeface="Times New Roman"/>
                <a:cs typeface="Times New Roman"/>
              </a:rPr>
              <a:t>, an </a:t>
            </a:r>
            <a:r>
              <a:rPr lang="en-US" sz="2800" b="1" i="1" spc="-15" dirty="0" err="1" smtClean="0">
                <a:solidFill>
                  <a:srgbClr val="FFFF00"/>
                </a:solidFill>
                <a:latin typeface="Times New Roman"/>
                <a:cs typeface="Times New Roman"/>
              </a:rPr>
              <a:t>ninh</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hạt</a:t>
            </a:r>
            <a:r>
              <a:rPr lang="en-US" sz="2800" b="1" i="1" spc="-15" dirty="0" smtClean="0">
                <a:solidFill>
                  <a:srgbClr val="FFFF00"/>
                </a:solidFill>
                <a:latin typeface="Times New Roman"/>
                <a:cs typeface="Times New Roman"/>
              </a:rPr>
              <a:t> </a:t>
            </a:r>
            <a:r>
              <a:rPr lang="en-US" sz="2800" b="1" i="1" spc="-15" dirty="0" err="1" smtClean="0">
                <a:solidFill>
                  <a:srgbClr val="FFFF00"/>
                </a:solidFill>
                <a:latin typeface="Times New Roman"/>
                <a:cs typeface="Times New Roman"/>
              </a:rPr>
              <a:t>nhân</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b="1" kern="0" dirty="0" err="1" smtClean="0">
                <a:solidFill>
                  <a:srgbClr val="FFFF00"/>
                </a:solidFill>
                <a:latin typeface="Times New Roman" pitchFamily="18" charset="0"/>
                <a:ea typeface="+mj-ea"/>
                <a:cs typeface="Times New Roman" pitchFamily="18" charset="0"/>
              </a:rPr>
              <a:t>Đánh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giá</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chung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về</a:t>
            </a:r>
            <a:r>
              <a:rPr lang="en-US" altLang="en-US" sz="2400" b="1" kern="0" dirty="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hệ</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a:solidFill>
                  <a:srgbClr val="FFFF00"/>
                </a:solidFill>
                <a:latin typeface="Times New Roman" pitchFamily="18" charset="0"/>
                <a:ea typeface="+mj-ea"/>
                <a:cs typeface="Times New Roman" pitchFamily="18" charset="0"/>
              </a:rPr>
              <a:t>thống</a:t>
            </a:r>
            <a:r>
              <a:rPr lang="en-US" altLang="en-US" sz="2400" b="1" kern="0" dirty="0">
                <a:solidFill>
                  <a:srgbClr val="FFFF00"/>
                </a:solidFill>
                <a:latin typeface="Times New Roman" pitchFamily="18" charset="0"/>
                <a:ea typeface="+mj-ea"/>
                <a:cs typeface="Times New Roman" pitchFamily="18" charset="0"/>
              </a:rPr>
              <a:t> </a:t>
            </a:r>
            <a:r>
              <a:rPr lang="en-US" altLang="en-US" sz="2400" b="1" kern="0" dirty="0" err="1">
                <a:solidFill>
                  <a:srgbClr val="FFFF00"/>
                </a:solidFill>
                <a:latin typeface="Times New Roman" pitchFamily="18" charset="0"/>
                <a:ea typeface="+mj-ea"/>
                <a:cs typeface="Times New Roman" pitchFamily="18" charset="0"/>
              </a:rPr>
              <a:t>luật</a:t>
            </a:r>
            <a:r>
              <a:rPr lang="en-US" altLang="en-US" sz="2400" b="1" kern="0" dirty="0">
                <a:solidFill>
                  <a:srgbClr val="FFFF00"/>
                </a:solidFill>
                <a:latin typeface="Times New Roman" pitchFamily="18" charset="0"/>
                <a:ea typeface="+mj-ea"/>
                <a:cs typeface="Times New Roman" pitchFamily="18" charset="0"/>
              </a:rPr>
              <a:t> </a:t>
            </a:r>
            <a:r>
              <a:rPr lang="en-US" altLang="en-US" sz="2400" b="1" kern="0" dirty="0" err="1">
                <a:solidFill>
                  <a:srgbClr val="FFFF00"/>
                </a:solidFill>
                <a:latin typeface="Times New Roman" pitchFamily="18" charset="0"/>
                <a:ea typeface="+mj-ea"/>
                <a:cs typeface="Times New Roman" pitchFamily="18" charset="0"/>
              </a:rPr>
              <a:t>pháp</a:t>
            </a:r>
            <a:r>
              <a:rPr lang="en-US" altLang="en-US" sz="2400" b="1" kern="0" dirty="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trong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lĩnh</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vực</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năng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lượng</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nguyên</a:t>
            </a:r>
            <a:r>
              <a:rPr lang="en-US" altLang="en-US" sz="2400" b="1" kern="0" dirty="0" smtClean="0">
                <a:solidFill>
                  <a:srgbClr val="FFFF00"/>
                </a:solidFill>
                <a:latin typeface="Times New Roman" pitchFamily="18" charset="0"/>
                <a:ea typeface="+mj-ea"/>
                <a:cs typeface="Times New Roman" pitchFamily="18" charset="0"/>
              </a:rPr>
              <a:t> </a:t>
            </a:r>
            <a:r>
              <a:rPr lang="en-US" altLang="en-US" sz="2400" b="1" kern="0" dirty="0" err="1" smtClean="0">
                <a:solidFill>
                  <a:srgbClr val="FFFF00"/>
                </a:solidFill>
                <a:latin typeface="Times New Roman" pitchFamily="18" charset="0"/>
                <a:ea typeface="+mj-ea"/>
                <a:cs typeface="Times New Roman" pitchFamily="18" charset="0"/>
              </a:rPr>
              <a:t>tử</a:t>
            </a:r>
            <a:endParaRPr lang="en-US" altLang="en-US" sz="2400" b="1" kern="0" dirty="0">
              <a:solidFill>
                <a:srgbClr val="FFFF00"/>
              </a:solidFill>
              <a:latin typeface="Times New Roman" pitchFamily="18" charset="0"/>
              <a:ea typeface="+mj-ea"/>
              <a:cs typeface="Times New Roman" pitchFamily="18" charset="0"/>
            </a:endParaRPr>
          </a:p>
          <a:p>
            <a:pPr marL="34290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Đến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thời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điểm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hiện</a:t>
            </a:r>
            <a:r>
              <a:rPr lang="en-US" altLang="en-US" sz="2400" kern="0" dirty="0" smtClean="0">
                <a:solidFill>
                  <a:schemeClr val="bg1"/>
                </a:solidFill>
                <a:latin typeface="Times New Roman" pitchFamily="18" charset="0"/>
                <a:cs typeface="Times New Roman" pitchFamily="18" charset="0"/>
              </a:rPr>
              <a:t> nay </a:t>
            </a:r>
            <a:r>
              <a:rPr lang="en-US" altLang="en-US" sz="2400" kern="0" dirty="0" err="1" smtClean="0">
                <a:solidFill>
                  <a:schemeClr val="bg1"/>
                </a:solidFill>
                <a:latin typeface="Times New Roman" pitchFamily="18" charset="0"/>
                <a:cs typeface="Times New Roman" pitchFamily="18" charset="0"/>
              </a:rPr>
              <a:t>có</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thể</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nói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thống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văn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phạm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pháp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luật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trong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lĩnh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vực</a:t>
            </a:r>
            <a:r>
              <a:rPr lang="en-US" altLang="en-US" sz="2400" kern="0" dirty="0" smtClean="0">
                <a:solidFill>
                  <a:schemeClr val="bg1"/>
                </a:solidFill>
                <a:latin typeface="Times New Roman" pitchFamily="18" charset="0"/>
                <a:cs typeface="Times New Roman" pitchFamily="18" charset="0"/>
              </a:rPr>
              <a:t> NLNT, </a:t>
            </a:r>
            <a:r>
              <a:rPr lang="en-US" altLang="en-US" sz="2400" kern="0" dirty="0" err="1" smtClean="0">
                <a:solidFill>
                  <a:schemeClr val="bg1"/>
                </a:solidFill>
                <a:latin typeface="Times New Roman" pitchFamily="18" charset="0"/>
                <a:cs typeface="Times New Roman" pitchFamily="18" charset="0"/>
              </a:rPr>
              <a:t>đặc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biệt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về</a:t>
            </a:r>
            <a:r>
              <a:rPr lang="en-US" altLang="en-US" sz="2400" kern="0" dirty="0" smtClean="0">
                <a:solidFill>
                  <a:schemeClr val="bg1"/>
                </a:solidFill>
                <a:latin typeface="Times New Roman" pitchFamily="18" charset="0"/>
                <a:cs typeface="Times New Roman" pitchFamily="18" charset="0"/>
              </a:rPr>
              <a:t> an </a:t>
            </a:r>
            <a:r>
              <a:rPr lang="en-US" altLang="en-US" sz="2400" kern="0" dirty="0" err="1" smtClean="0">
                <a:solidFill>
                  <a:schemeClr val="bg1"/>
                </a:solidFill>
                <a:latin typeface="Times New Roman" pitchFamily="18" charset="0"/>
                <a:cs typeface="Times New Roman" pitchFamily="18" charset="0"/>
              </a:rPr>
              <a:t>toàn</a:t>
            </a:r>
            <a:r>
              <a:rPr lang="en-US" altLang="en-US" sz="2400" kern="0" dirty="0" smtClean="0">
                <a:solidFill>
                  <a:schemeClr val="bg1"/>
                </a:solidFill>
                <a:latin typeface="Times New Roman" pitchFamily="18" charset="0"/>
                <a:cs typeface="Times New Roman" pitchFamily="18" charset="0"/>
              </a:rPr>
              <a:t>, an </a:t>
            </a:r>
            <a:r>
              <a:rPr lang="en-US" altLang="en-US" sz="2400" kern="0" dirty="0" err="1" smtClean="0">
                <a:solidFill>
                  <a:schemeClr val="bg1"/>
                </a:solidFill>
                <a:latin typeface="Times New Roman" pitchFamily="18" charset="0"/>
                <a:cs typeface="Times New Roman" pitchFamily="18" charset="0"/>
              </a:rPr>
              <a:t>ninh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không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phổ</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biến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vũ</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khí</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nhân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đã</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tương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đối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hoàn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thiện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bảo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đảm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lang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pháp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hoạt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động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nước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trong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lĩnh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vực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này</a:t>
            </a:r>
            <a:r>
              <a:rPr lang="en-US" altLang="en-US" sz="2400" kern="0" dirty="0" smtClean="0">
                <a:solidFill>
                  <a:schemeClr val="bg1"/>
                </a:solidFill>
                <a:latin typeface="Times New Roman" pitchFamily="18" charset="0"/>
                <a:cs typeface="Times New Roman" pitchFamily="18" charset="0"/>
              </a:rPr>
              <a:t>. </a:t>
            </a:r>
            <a:r>
              <a:rPr lang="vi-VN" altLang="en-US" sz="2400" kern="0" dirty="0" smtClean="0">
                <a:solidFill>
                  <a:schemeClr val="bg1"/>
                </a:solidFill>
                <a:latin typeface="Times New Roman" pitchFamily="18" charset="0"/>
                <a:cs typeface="Times New Roman" pitchFamily="18" charset="0"/>
              </a:rPr>
              <a:t> </a:t>
            </a:r>
            <a:endParaRPr lang="en-US" altLang="en-US" sz="2400" kern="0" dirty="0" smtClean="0">
              <a:solidFill>
                <a:schemeClr val="bg1"/>
              </a:solidFill>
              <a:latin typeface="Times New Roman" pitchFamily="18" charset="0"/>
              <a:cs typeface="Times New Roman" pitchFamily="18" charset="0"/>
            </a:endParaRPr>
          </a:p>
          <a:p>
            <a:pPr marL="342900" indent="-342900" eaLnBrk="0" fontAlgn="base" hangingPunct="0">
              <a:spcBef>
                <a:spcPct val="20000"/>
              </a:spcBef>
              <a:spcAft>
                <a:spcPct val="0"/>
              </a:spcAft>
              <a:buFont typeface="Wingdings" pitchFamily="2" charset="2"/>
              <a:buChar char="ü"/>
            </a:pPr>
            <a:r>
              <a:rPr lang="en-US" altLang="en-US" sz="2400" kern="0" dirty="0" smtClean="0">
                <a:solidFill>
                  <a:schemeClr val="bg1"/>
                </a:solidFill>
                <a:latin typeface="Times New Roman" pitchFamily="18" charset="0"/>
                <a:cs typeface="Times New Roman" pitchFamily="18" charset="0"/>
              </a:rPr>
              <a:t>Qua </a:t>
            </a:r>
            <a:r>
              <a:rPr lang="en-US" altLang="en-US" sz="2400" kern="0" dirty="0" err="1" smtClean="0">
                <a:solidFill>
                  <a:schemeClr val="bg1"/>
                </a:solidFill>
                <a:latin typeface="Times New Roman" pitchFamily="18" charset="0"/>
                <a:cs typeface="Times New Roman" pitchFamily="18" charset="0"/>
              </a:rPr>
              <a:t>thực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tiễn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lý</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kết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quả</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rà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soát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đánh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cơ</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quan</a:t>
            </a:r>
            <a:r>
              <a:rPr lang="en-US" altLang="en-US" sz="2400" kern="0" dirty="0" smtClean="0">
                <a:solidFill>
                  <a:schemeClr val="bg1"/>
                </a:solidFill>
                <a:latin typeface="Times New Roman" pitchFamily="18" charset="0"/>
                <a:cs typeface="Times New Roman" pitchFamily="18" charset="0"/>
              </a:rPr>
              <a:t> IAEA </a:t>
            </a:r>
            <a:r>
              <a:rPr lang="en-US" altLang="en-US" sz="2400" kern="0" dirty="0" err="1" smtClean="0">
                <a:solidFill>
                  <a:schemeClr val="bg1"/>
                </a:solidFill>
                <a:latin typeface="Times New Roman" pitchFamily="18" charset="0"/>
                <a:cs typeface="Times New Roman" pitchFamily="18" charset="0"/>
              </a:rPr>
              <a:t>cho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thấy</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Luật</a:t>
            </a:r>
            <a:r>
              <a:rPr lang="en-US" altLang="en-US" sz="2400" kern="0" dirty="0" smtClean="0">
                <a:solidFill>
                  <a:schemeClr val="bg1"/>
                </a:solidFill>
                <a:latin typeface="Times New Roman" pitchFamily="18" charset="0"/>
                <a:cs typeface="Times New Roman" pitchFamily="18" charset="0"/>
              </a:rPr>
              <a:t> NLNT 2008 </a:t>
            </a:r>
            <a:r>
              <a:rPr lang="en-US" altLang="en-US" sz="2400" kern="0" dirty="0" err="1" smtClean="0">
                <a:solidFill>
                  <a:schemeClr val="bg1"/>
                </a:solidFill>
                <a:latin typeface="Times New Roman" pitchFamily="18" charset="0"/>
                <a:cs typeface="Times New Roman" pitchFamily="18" charset="0"/>
              </a:rPr>
              <a:t>đã</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bộc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lộ</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một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bất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cập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hoặc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chưa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đáp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ứng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được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với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thông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tế</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và</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cần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được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sửa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đổi</a:t>
            </a:r>
            <a:r>
              <a:rPr lang="en-US" altLang="en-US" sz="2400" kern="0" dirty="0" smtClean="0">
                <a:solidFill>
                  <a:schemeClr val="bg1"/>
                </a:solidFill>
                <a:latin typeface="Times New Roman" pitchFamily="18" charset="0"/>
                <a:cs typeface="Times New Roman" pitchFamily="18" charset="0"/>
              </a:rPr>
              <a:t>.</a:t>
            </a:r>
          </a:p>
          <a:p>
            <a:pPr marL="342900" indent="-342900" eaLnBrk="0" fontAlgn="base" hangingPunct="0">
              <a:spcBef>
                <a:spcPct val="20000"/>
              </a:spcBef>
              <a:spcAft>
                <a:spcPct val="0"/>
              </a:spcAft>
              <a:buFont typeface="Wingdings" pitchFamily="2" charset="2"/>
              <a:buChar char="ü"/>
            </a:pPr>
            <a:r>
              <a:rPr lang="en-US" altLang="en-US" sz="2400" kern="0" dirty="0" err="1" smtClean="0">
                <a:solidFill>
                  <a:schemeClr val="bg1"/>
                </a:solidFill>
                <a:latin typeface="Times New Roman" pitchFamily="18" charset="0"/>
                <a:cs typeface="Times New Roman" pitchFamily="18" charset="0"/>
              </a:rPr>
              <a:t>Với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việc</a:t>
            </a:r>
            <a:r>
              <a:rPr lang="en-US" altLang="en-US" sz="2400" kern="0" dirty="0" smtClean="0">
                <a:solidFill>
                  <a:schemeClr val="bg1"/>
                </a:solidFill>
                <a:latin typeface="Times New Roman" pitchFamily="18" charset="0"/>
                <a:cs typeface="Times New Roman" pitchFamily="18" charset="0"/>
              </a:rPr>
              <a:t> ban </a:t>
            </a:r>
            <a:r>
              <a:rPr lang="en-US" altLang="en-US" sz="2400" kern="0" dirty="0" err="1" smtClean="0">
                <a:solidFill>
                  <a:schemeClr val="bg1"/>
                </a:solidFill>
                <a:latin typeface="Times New Roman" pitchFamily="18" charset="0"/>
                <a:cs typeface="Times New Roman" pitchFamily="18" charset="0"/>
              </a:rPr>
              <a:t>hành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mới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một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số</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luật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liên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quan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đòi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hỏi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thống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văn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bản</a:t>
            </a:r>
            <a:r>
              <a:rPr lang="en-US" altLang="en-US" sz="2400" kern="0" dirty="0" smtClean="0">
                <a:solidFill>
                  <a:schemeClr val="bg1"/>
                </a:solidFill>
                <a:latin typeface="Times New Roman" pitchFamily="18" charset="0"/>
                <a:cs typeface="Times New Roman" pitchFamily="18" charset="0"/>
              </a:rPr>
              <a:t> QPPL </a:t>
            </a:r>
            <a:r>
              <a:rPr lang="en-US" altLang="en-US" sz="2400" kern="0" dirty="0" err="1" smtClean="0">
                <a:solidFill>
                  <a:schemeClr val="bg1"/>
                </a:solidFill>
                <a:latin typeface="Times New Roman" pitchFamily="18" charset="0"/>
                <a:cs typeface="Times New Roman" pitchFamily="18" charset="0"/>
              </a:rPr>
              <a:t>trong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lĩnh</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vực</a:t>
            </a:r>
            <a:r>
              <a:rPr lang="en-US" altLang="en-US" sz="2400" kern="0" dirty="0" smtClean="0">
                <a:solidFill>
                  <a:schemeClr val="bg1"/>
                </a:solidFill>
                <a:latin typeface="Times New Roman" pitchFamily="18" charset="0"/>
                <a:cs typeface="Times New Roman" pitchFamily="18" charset="0"/>
              </a:rPr>
              <a:t> NLNT </a:t>
            </a:r>
            <a:r>
              <a:rPr lang="en-US" altLang="en-US" sz="2400" kern="0" dirty="0" err="1" smtClean="0">
                <a:solidFill>
                  <a:schemeClr val="bg1"/>
                </a:solidFill>
                <a:latin typeface="Times New Roman" pitchFamily="18" charset="0"/>
                <a:cs typeface="Times New Roman" pitchFamily="18" charset="0"/>
              </a:rPr>
              <a:t>cần</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được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sửa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đổi</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bổ</a:t>
            </a:r>
            <a:r>
              <a:rPr lang="en-US" altLang="en-US" sz="2400" kern="0" dirty="0" smtClean="0">
                <a:solidFill>
                  <a:schemeClr val="bg1"/>
                </a:solidFill>
                <a:latin typeface="Times New Roman" pitchFamily="18" charset="0"/>
                <a:cs typeface="Times New Roman" pitchFamily="18" charset="0"/>
              </a:rPr>
              <a:t> sung </a:t>
            </a:r>
            <a:r>
              <a:rPr lang="en-US" altLang="en-US" sz="2400" kern="0" dirty="0" err="1" smtClean="0">
                <a:solidFill>
                  <a:schemeClr val="bg1"/>
                </a:solidFill>
                <a:latin typeface="Times New Roman" pitchFamily="18" charset="0"/>
                <a:cs typeface="Times New Roman" pitchFamily="18" charset="0"/>
              </a:rPr>
              <a:t>để</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bảo</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đảm</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sự</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thống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nhất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của</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hệ</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thống</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luật</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pháp</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quốc</a:t>
            </a:r>
            <a:r>
              <a:rPr lang="en-US" altLang="en-US" sz="2400" kern="0" dirty="0" smtClean="0">
                <a:solidFill>
                  <a:schemeClr val="bg1"/>
                </a:solidFill>
                <a:latin typeface="Times New Roman" pitchFamily="18" charset="0"/>
                <a:cs typeface="Times New Roman" pitchFamily="18" charset="0"/>
              </a:rPr>
              <a:t> </a:t>
            </a:r>
            <a:r>
              <a:rPr lang="en-US" altLang="en-US" sz="2400" kern="0" dirty="0" err="1" smtClean="0">
                <a:solidFill>
                  <a:schemeClr val="bg1"/>
                </a:solidFill>
                <a:latin typeface="Times New Roman" pitchFamily="18" charset="0"/>
                <a:cs typeface="Times New Roman" pitchFamily="18" charset="0"/>
              </a:rPr>
              <a:t>gia</a:t>
            </a:r>
            <a:r>
              <a:rPr lang="en-US" altLang="en-US" sz="2400" kern="0" dirty="0" smtClean="0">
                <a:solidFill>
                  <a:schemeClr val="bg1"/>
                </a:solidFill>
                <a:latin typeface="Times New Roman" pitchFamily="18" charset="0"/>
                <a:cs typeface="Times New Roman" pitchFamily="18" charset="0"/>
              </a:rPr>
              <a:t>. </a:t>
            </a:r>
            <a:endParaRPr lang="vi-VN" altLang="en-US" sz="2400" kern="0" dirty="0">
              <a:solidFill>
                <a:schemeClr val="bg1"/>
              </a:solidFill>
              <a:latin typeface="Times New Roman" pitchFamily="18" charset="0"/>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05919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vi-VN" sz="2800" b="1" spc="-15" dirty="0">
                <a:solidFill>
                  <a:srgbClr val="FFFF00"/>
                </a:solidFill>
                <a:latin typeface="Times New Roman"/>
                <a:cs typeface="Times New Roman"/>
              </a:rPr>
              <a:t>Kế hoạch hoàn thiện hệ thống văn bản QPPL trong lĩnh vực NLNT giai đoạn 2018 - 2020</a:t>
            </a:r>
          </a:p>
        </p:txBody>
      </p:sp>
      <p:sp>
        <p:nvSpPr>
          <p:cNvPr id="19" name="object 19"/>
          <p:cNvSpPr txBox="1"/>
          <p:nvPr/>
        </p:nvSpPr>
        <p:spPr>
          <a:xfrm>
            <a:off x="1755139" y="1715135"/>
            <a:ext cx="7618730" cy="5389753"/>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kern="0" dirty="0" err="1" smtClean="0">
                <a:solidFill>
                  <a:schemeClr val="bg1"/>
                </a:solidFill>
                <a:latin typeface="Times New Roman" pitchFamily="18" charset="0"/>
                <a:ea typeface="+mj-ea"/>
                <a:cs typeface="Times New Roman" pitchFamily="18" charset="0"/>
              </a:rPr>
              <a:t>Sửa</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Luật</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Năng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lượng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nguyên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tử</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smtClean="0">
                <a:solidFill>
                  <a:srgbClr val="FFFF00"/>
                </a:solidFill>
                <a:latin typeface="Times New Roman" pitchFamily="18" charset="0"/>
                <a:ea typeface="+mj-ea"/>
                <a:cs typeface="Times New Roman" pitchFamily="18" charset="0"/>
              </a:rPr>
              <a:t>2019-2020.</a:t>
            </a:r>
          </a:p>
          <a:p>
            <a:pPr marL="342900" lvl="0" indent="-342900" eaLnBrk="0" fontAlgn="base" hangingPunct="0">
              <a:spcBef>
                <a:spcPct val="20000"/>
              </a:spcBef>
              <a:spcAft>
                <a:spcPct val="0"/>
              </a:spcAft>
              <a:buFont typeface="Wingdings" pitchFamily="2" charset="2"/>
              <a:buChar char="v"/>
            </a:pPr>
            <a:r>
              <a:rPr lang="en-US" altLang="en-US" sz="2400" kern="0" dirty="0" smtClean="0">
                <a:solidFill>
                  <a:schemeClr val="bg1"/>
                </a:solidFill>
                <a:latin typeface="Times New Roman" pitchFamily="18" charset="0"/>
                <a:ea typeface="+mj-ea"/>
                <a:cs typeface="Times New Roman" pitchFamily="18" charset="0"/>
              </a:rPr>
              <a:t>Ban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Nghị</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định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Chính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phủ</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về</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điều</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kiện</a:t>
            </a:r>
            <a:r>
              <a:rPr lang="en-US" altLang="en-US" sz="2400" kern="0" dirty="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cấp</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giấy</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phép</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tiến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công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việc</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bức</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đăng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ký</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hoạt</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động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dịch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vụ</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hỗ</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trợ</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ứng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dụng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năng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lượng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nguyên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tử</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và</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chứng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chỉ</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nghề</a:t>
            </a:r>
            <a:r>
              <a:rPr lang="en-US" altLang="en-US" sz="2400" kern="0" dirty="0" smtClean="0">
                <a:solidFill>
                  <a:schemeClr val="bg1"/>
                </a:solidFill>
                <a:latin typeface="Times New Roman" pitchFamily="18" charset="0"/>
                <a:ea typeface="+mj-ea"/>
                <a:cs typeface="Times New Roman" pitchFamily="18" charset="0"/>
              </a:rPr>
              <a:t> </a:t>
            </a:r>
            <a:r>
              <a:rPr lang="vi-VN" altLang="en-US" sz="2400" kern="0" dirty="0">
                <a:solidFill>
                  <a:schemeClr val="bg1"/>
                </a:solidFill>
                <a:latin typeface="Times New Roman" pitchFamily="18" charset="0"/>
                <a:ea typeface="+mj-ea"/>
                <a:cs typeface="Times New Roman" pitchFamily="18" charset="0"/>
              </a:rPr>
              <a:t>hoạt động dịch vụ hỗ trợ ứng dụng năng lượng nguyên </a:t>
            </a:r>
            <a:r>
              <a:rPr lang="vi-VN" altLang="en-US" sz="2400" kern="0" dirty="0" smtClean="0">
                <a:solidFill>
                  <a:schemeClr val="bg1"/>
                </a:solidFill>
                <a:latin typeface="Times New Roman" pitchFamily="18" charset="0"/>
                <a:ea typeface="+mj-ea"/>
                <a:cs typeface="Times New Roman" pitchFamily="18" charset="0"/>
              </a:rPr>
              <a:t>tử</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smtClean="0">
                <a:solidFill>
                  <a:srgbClr val="FFFF00"/>
                </a:solidFill>
                <a:latin typeface="Times New Roman" pitchFamily="18" charset="0"/>
                <a:ea typeface="+mj-ea"/>
                <a:cs typeface="Times New Roman" pitchFamily="18" charset="0"/>
              </a:rPr>
              <a:t>2018. </a:t>
            </a:r>
          </a:p>
          <a:p>
            <a:pPr marL="342900" lvl="0" indent="-342900" eaLnBrk="0" fontAlgn="base" hangingPunct="0">
              <a:spcBef>
                <a:spcPct val="20000"/>
              </a:spcBef>
              <a:spcAft>
                <a:spcPct val="0"/>
              </a:spcAft>
              <a:buFont typeface="Wingdings" pitchFamily="2" charset="2"/>
              <a:buChar char="v"/>
            </a:pPr>
            <a:r>
              <a:rPr lang="en-US" altLang="en-US" sz="2400" kern="0" dirty="0" smtClean="0">
                <a:solidFill>
                  <a:schemeClr val="bg1"/>
                </a:solidFill>
                <a:latin typeface="Times New Roman" pitchFamily="18" charset="0"/>
                <a:ea typeface="+mj-ea"/>
                <a:cs typeface="Times New Roman" pitchFamily="18" charset="0"/>
              </a:rPr>
              <a:t>Ban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Thông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tư</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sửa</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đổi</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bổ</a:t>
            </a:r>
            <a:r>
              <a:rPr lang="en-US" altLang="en-US" sz="2400" kern="0" dirty="0" smtClean="0">
                <a:solidFill>
                  <a:schemeClr val="bg1"/>
                </a:solidFill>
                <a:latin typeface="Times New Roman" pitchFamily="18" charset="0"/>
                <a:ea typeface="+mj-ea"/>
                <a:cs typeface="Times New Roman" pitchFamily="18" charset="0"/>
              </a:rPr>
              <a:t> sung </a:t>
            </a:r>
            <a:r>
              <a:rPr lang="en-US" altLang="en-US" sz="2400" kern="0" dirty="0" err="1" smtClean="0">
                <a:solidFill>
                  <a:schemeClr val="bg1"/>
                </a:solidFill>
                <a:latin typeface="Times New Roman" pitchFamily="18" charset="0"/>
                <a:ea typeface="+mj-ea"/>
                <a:cs typeface="Times New Roman" pitchFamily="18" charset="0"/>
              </a:rPr>
              <a:t>một</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số</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điều</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Thông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tư</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liên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tịch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số</a:t>
            </a:r>
            <a:r>
              <a:rPr lang="en-US" altLang="en-US" sz="2400" kern="0" dirty="0" smtClean="0">
                <a:solidFill>
                  <a:schemeClr val="bg1"/>
                </a:solidFill>
                <a:latin typeface="Times New Roman" pitchFamily="18" charset="0"/>
                <a:ea typeface="+mj-ea"/>
                <a:cs typeface="Times New Roman" pitchFamily="18" charset="0"/>
              </a:rPr>
              <a:t> </a:t>
            </a:r>
            <a:r>
              <a:rPr lang="vi-VN" altLang="en-US" sz="2400" kern="0" dirty="0" smtClean="0">
                <a:solidFill>
                  <a:schemeClr val="bg1"/>
                </a:solidFill>
                <a:latin typeface="Times New Roman" pitchFamily="18" charset="0"/>
                <a:ea typeface="+mj-ea"/>
                <a:cs typeface="Times New Roman" pitchFamily="18" charset="0"/>
              </a:rPr>
              <a:t>13/2014/TT-BKHCN-BYT </a:t>
            </a:r>
            <a:r>
              <a:rPr lang="vi-VN" altLang="en-US" sz="2400" kern="0" dirty="0">
                <a:solidFill>
                  <a:schemeClr val="bg1"/>
                </a:solidFill>
                <a:latin typeface="Times New Roman" pitchFamily="18" charset="0"/>
                <a:ea typeface="+mj-ea"/>
                <a:cs typeface="Times New Roman" pitchFamily="18" charset="0"/>
              </a:rPr>
              <a:t>quy định về bảo đảm an toàn bức xạ trong y </a:t>
            </a:r>
            <a:r>
              <a:rPr lang="vi-VN" altLang="en-US" sz="2400" kern="0" dirty="0" smtClean="0">
                <a:solidFill>
                  <a:schemeClr val="bg1"/>
                </a:solidFill>
                <a:latin typeface="Times New Roman" pitchFamily="18" charset="0"/>
                <a:ea typeface="+mj-ea"/>
                <a:cs typeface="Times New Roman" pitchFamily="18" charset="0"/>
              </a:rPr>
              <a:t>tế</a:t>
            </a:r>
            <a:r>
              <a:rPr lang="en-US" altLang="en-US" sz="2400" kern="0" dirty="0" smtClean="0">
                <a:solidFill>
                  <a:schemeClr val="bg1"/>
                </a:solidFill>
                <a:latin typeface="Times New Roman" pitchFamily="18" charset="0"/>
                <a:ea typeface="+mj-ea"/>
                <a:cs typeface="Times New Roman" pitchFamily="18" charset="0"/>
              </a:rPr>
              <a:t>:</a:t>
            </a:r>
            <a:r>
              <a:rPr lang="en-US" altLang="en-US" sz="2400" kern="0" dirty="0" smtClean="0">
                <a:solidFill>
                  <a:srgbClr val="FFFF00"/>
                </a:solidFill>
                <a:latin typeface="Times New Roman" pitchFamily="18" charset="0"/>
                <a:ea typeface="+mj-ea"/>
                <a:cs typeface="Times New Roman" pitchFamily="18" charset="0"/>
              </a:rPr>
              <a:t> 2018. </a:t>
            </a:r>
          </a:p>
          <a:p>
            <a:pPr marL="342900" lvl="0" indent="-342900" eaLnBrk="0" fontAlgn="base" hangingPunct="0">
              <a:spcBef>
                <a:spcPct val="20000"/>
              </a:spcBef>
              <a:spcAft>
                <a:spcPct val="0"/>
              </a:spcAft>
              <a:buFont typeface="Wingdings" pitchFamily="2" charset="2"/>
              <a:buChar char="v"/>
            </a:pPr>
            <a:r>
              <a:rPr lang="en-US" altLang="en-US" sz="2400" kern="0" dirty="0" smtClean="0">
                <a:solidFill>
                  <a:schemeClr val="bg1"/>
                </a:solidFill>
                <a:latin typeface="Times New Roman" pitchFamily="18" charset="0"/>
                <a:ea typeface="+mj-ea"/>
                <a:cs typeface="Times New Roman" pitchFamily="18" charset="0"/>
              </a:rPr>
              <a:t>Ban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thông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tư</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hướng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dẫn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bảo</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đảm</a:t>
            </a:r>
            <a:r>
              <a:rPr lang="en-US" altLang="en-US" sz="2400" kern="0" dirty="0" smtClean="0">
                <a:solidFill>
                  <a:schemeClr val="bg1"/>
                </a:solidFill>
                <a:latin typeface="Times New Roman" pitchFamily="18" charset="0"/>
                <a:ea typeface="+mj-ea"/>
                <a:cs typeface="Times New Roman" pitchFamily="18" charset="0"/>
              </a:rPr>
              <a:t> an </a:t>
            </a:r>
            <a:r>
              <a:rPr lang="en-US" altLang="en-US" sz="2400" kern="0" dirty="0" err="1" smtClean="0">
                <a:solidFill>
                  <a:schemeClr val="bg1"/>
                </a:solidFill>
                <a:latin typeface="Times New Roman" pitchFamily="18" charset="0"/>
                <a:ea typeface="+mj-ea"/>
                <a:cs typeface="Times New Roman" pitchFamily="18" charset="0"/>
              </a:rPr>
              <a:t>ninh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nguồn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phóng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thay</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thế</a:t>
            </a:r>
            <a:r>
              <a:rPr lang="en-US" altLang="en-US" sz="2400" kern="0" dirty="0" smtClean="0">
                <a:solidFill>
                  <a:schemeClr val="bg1"/>
                </a:solidFill>
                <a:latin typeface="Times New Roman" pitchFamily="18" charset="0"/>
                <a:ea typeface="+mj-ea"/>
                <a:cs typeface="Times New Roman" pitchFamily="18" charset="0"/>
              </a:rPr>
              <a:t> </a:t>
            </a:r>
            <a:r>
              <a:rPr lang="vi-VN" altLang="en-US" sz="2400" kern="0" dirty="0" smtClean="0">
                <a:solidFill>
                  <a:schemeClr val="bg1"/>
                </a:solidFill>
                <a:latin typeface="Times New Roman" pitchFamily="18" charset="0"/>
                <a:ea typeface="+mj-ea"/>
                <a:cs typeface="Times New Roman" pitchFamily="18" charset="0"/>
              </a:rPr>
              <a:t>Thông </a:t>
            </a:r>
            <a:r>
              <a:rPr lang="vi-VN" altLang="en-US" sz="2400" kern="0" dirty="0">
                <a:solidFill>
                  <a:schemeClr val="bg1"/>
                </a:solidFill>
                <a:latin typeface="Times New Roman" pitchFamily="18" charset="0"/>
                <a:ea typeface="+mj-ea"/>
                <a:cs typeface="Times New Roman" pitchFamily="18" charset="0"/>
              </a:rPr>
              <a:t>tư số 23/2010/TT-BKHCN hướng dẫn bảo đảm an ninh nguồn phóng </a:t>
            </a:r>
            <a:r>
              <a:rPr lang="vi-VN" altLang="en-US" sz="2400" kern="0" dirty="0"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smtClean="0">
                <a:solidFill>
                  <a:srgbClr val="FFFF00"/>
                </a:solidFill>
                <a:latin typeface="Times New Roman" pitchFamily="18" charset="0"/>
                <a:ea typeface="+mj-ea"/>
                <a:cs typeface="Times New Roman" pitchFamily="18" charset="0"/>
              </a:rPr>
              <a:t>2018. </a:t>
            </a:r>
          </a:p>
          <a:p>
            <a:pPr marL="342900" lvl="0" indent="-342900" eaLnBrk="0" fontAlgn="base" hangingPunct="0">
              <a:spcBef>
                <a:spcPct val="20000"/>
              </a:spcBef>
              <a:spcAft>
                <a:spcPct val="0"/>
              </a:spcAft>
              <a:buFont typeface="Wingdings" pitchFamily="2" charset="2"/>
              <a:buChar char="v"/>
            </a:pPr>
            <a:r>
              <a:rPr lang="en-US" altLang="en-US" sz="2400" kern="0" dirty="0" smtClean="0">
                <a:solidFill>
                  <a:schemeClr val="bg1"/>
                </a:solidFill>
                <a:latin typeface="Times New Roman" pitchFamily="18" charset="0"/>
                <a:ea typeface="+mj-ea"/>
                <a:cs typeface="Times New Roman" pitchFamily="18" charset="0"/>
              </a:rPr>
              <a:t>Ban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hệ</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thống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văn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bản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về</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quản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lý</a:t>
            </a:r>
            <a:r>
              <a:rPr lang="en-US" altLang="en-US" sz="2400" kern="0" dirty="0" smtClean="0">
                <a:solidFill>
                  <a:schemeClr val="bg1"/>
                </a:solidFill>
                <a:latin typeface="Times New Roman" pitchFamily="18" charset="0"/>
                <a:ea typeface="+mj-ea"/>
                <a:cs typeface="Times New Roman" pitchFamily="18" charset="0"/>
              </a:rPr>
              <a:t> an </a:t>
            </a:r>
            <a:r>
              <a:rPr lang="en-US" altLang="en-US" sz="2400" kern="0" dirty="0" err="1" smtClean="0">
                <a:solidFill>
                  <a:schemeClr val="bg1"/>
                </a:solidFill>
                <a:latin typeface="Times New Roman" pitchFamily="18" charset="0"/>
                <a:ea typeface="+mj-ea"/>
                <a:cs typeface="Times New Roman" pitchFamily="18" charset="0"/>
              </a:rPr>
              <a:t>toàn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lò</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phản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ứng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nghiên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cứu</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smtClean="0">
                <a:solidFill>
                  <a:srgbClr val="FFFF00"/>
                </a:solidFill>
                <a:latin typeface="Times New Roman" pitchFamily="18" charset="0"/>
                <a:ea typeface="+mj-ea"/>
                <a:cs typeface="Times New Roman" pitchFamily="18" charset="0"/>
              </a:rPr>
              <a:t>2019-2020</a:t>
            </a:r>
            <a:r>
              <a:rPr lang="en-US" altLang="en-US" sz="2400" kern="0" dirty="0" smtClean="0">
                <a:solidFill>
                  <a:schemeClr val="bg1"/>
                </a:solidFill>
                <a:latin typeface="Times New Roman" pitchFamily="18" charset="0"/>
                <a:ea typeface="+mj-ea"/>
                <a:cs typeface="Times New Roman" pitchFamily="18" charset="0"/>
              </a:rPr>
              <a:t>. </a:t>
            </a:r>
            <a:endParaRPr lang="vi-VN" altLang="en-US" sz="2400" kern="0" dirty="0">
              <a:solidFill>
                <a:schemeClr val="bg1"/>
              </a:solidFill>
              <a:latin typeface="Times New Roman" pitchFamily="18" charset="0"/>
              <a:ea typeface="+mj-ea"/>
              <a:cs typeface="Times New Roman" pitchFamily="18" charset="0"/>
            </a:endParaRPr>
          </a:p>
          <a:p>
            <a:pPr marL="342900" lvl="0" indent="-342900" eaLnBrk="0" fontAlgn="base" hangingPunct="0">
              <a:spcBef>
                <a:spcPct val="20000"/>
              </a:spcBef>
              <a:spcAft>
                <a:spcPct val="0"/>
              </a:spcAft>
              <a:buFont typeface="Wingdings" pitchFamily="2" charset="2"/>
              <a:buChar char="v"/>
            </a:pPr>
            <a:endParaRPr lang="vi-VN" altLang="en-US" sz="2400" kern="0" dirty="0">
              <a:solidFill>
                <a:srgbClr val="FFFF00"/>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en-US" altLang="en-US" sz="2400" kern="0" dirty="0">
              <a:solidFill>
                <a:srgbClr val="FFFF00"/>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516587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vi-VN" sz="2800" b="1" spc="-15" dirty="0">
                <a:solidFill>
                  <a:srgbClr val="FFFF00"/>
                </a:solidFill>
                <a:latin typeface="Times New Roman"/>
                <a:cs typeface="Times New Roman"/>
              </a:rPr>
              <a:t>Kế hoạch hoàn thiện hệ thống văn bản QPPL trong lĩnh vực NLNT giai đoạn 2018 - 2020</a:t>
            </a:r>
          </a:p>
        </p:txBody>
      </p:sp>
      <p:sp>
        <p:nvSpPr>
          <p:cNvPr id="19" name="object 19"/>
          <p:cNvSpPr txBox="1"/>
          <p:nvPr/>
        </p:nvSpPr>
        <p:spPr>
          <a:xfrm>
            <a:off x="1755139" y="1904999"/>
            <a:ext cx="7618730" cy="4756657"/>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vi-VN" altLang="en-US" sz="2400" kern="0" dirty="0">
                <a:solidFill>
                  <a:schemeClr val="bg1"/>
                </a:solidFill>
                <a:latin typeface="Times New Roman" pitchFamily="18" charset="0"/>
                <a:ea typeface="+mj-ea"/>
                <a:cs typeface="Times New Roman" pitchFamily="18" charset="0"/>
              </a:rPr>
              <a:t>Ban hành QCVN đối với thiết bị X quang tăng sáng truyền hình, thiết bị X quang di động, thiết bị X quang răng: 2018.</a:t>
            </a:r>
          </a:p>
          <a:p>
            <a:pPr marL="342900" lvl="0" indent="-342900" eaLnBrk="0" fontAlgn="base" hangingPunct="0">
              <a:spcBef>
                <a:spcPct val="20000"/>
              </a:spcBef>
              <a:spcAft>
                <a:spcPct val="0"/>
              </a:spcAft>
              <a:buFont typeface="Wingdings" pitchFamily="2" charset="2"/>
              <a:buChar char="v"/>
            </a:pPr>
            <a:r>
              <a:rPr lang="vi-VN" altLang="en-US" sz="2400" kern="0" dirty="0">
                <a:solidFill>
                  <a:schemeClr val="bg1"/>
                </a:solidFill>
                <a:latin typeface="Times New Roman" pitchFamily="18" charset="0"/>
                <a:ea typeface="+mj-ea"/>
                <a:cs typeface="Times New Roman" pitchFamily="18" charset="0"/>
              </a:rPr>
              <a:t>Ban hành QCVN đối với thiết bị X quang chụp vú: 2019.</a:t>
            </a:r>
          </a:p>
          <a:p>
            <a:pPr marL="342900" lvl="0" indent="-342900" eaLnBrk="0" fontAlgn="base" hangingPunct="0">
              <a:spcBef>
                <a:spcPct val="20000"/>
              </a:spcBef>
              <a:spcAft>
                <a:spcPct val="0"/>
              </a:spcAft>
              <a:buFont typeface="Wingdings" pitchFamily="2" charset="2"/>
              <a:buChar char="v"/>
            </a:pPr>
            <a:r>
              <a:rPr lang="vi-VN" altLang="en-US" sz="2400" kern="0" dirty="0" smtClean="0">
                <a:solidFill>
                  <a:schemeClr val="bg1"/>
                </a:solidFill>
                <a:latin typeface="Times New Roman" pitchFamily="18" charset="0"/>
                <a:ea typeface="+mj-ea"/>
                <a:cs typeface="Times New Roman" pitchFamily="18" charset="0"/>
              </a:rPr>
              <a:t>Ban </a:t>
            </a:r>
            <a:r>
              <a:rPr lang="vi-VN" altLang="en-US" sz="2400" kern="0" dirty="0">
                <a:solidFill>
                  <a:schemeClr val="bg1"/>
                </a:solidFill>
                <a:latin typeface="Times New Roman" pitchFamily="18" charset="0"/>
                <a:ea typeface="+mj-ea"/>
                <a:cs typeface="Times New Roman" pitchFamily="18" charset="0"/>
              </a:rPr>
              <a:t>hành QCVN đối với thiết bị </a:t>
            </a:r>
            <a:r>
              <a:rPr lang="en-US" altLang="en-US" sz="2400" kern="0" dirty="0" err="1"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trị</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áp</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sát</a:t>
            </a:r>
            <a:r>
              <a:rPr lang="vi-VN" altLang="en-US" sz="2400" kern="0" dirty="0" smtClean="0">
                <a:solidFill>
                  <a:schemeClr val="bg1"/>
                </a:solidFill>
                <a:latin typeface="Times New Roman" pitchFamily="18" charset="0"/>
                <a:ea typeface="+mj-ea"/>
                <a:cs typeface="Times New Roman" pitchFamily="18" charset="0"/>
              </a:rPr>
              <a:t>: </a:t>
            </a:r>
            <a:r>
              <a:rPr lang="vi-VN" altLang="en-US" sz="2400" kern="0" dirty="0" smtClean="0">
                <a:solidFill>
                  <a:srgbClr val="FFFF00"/>
                </a:solidFill>
                <a:latin typeface="Times New Roman" pitchFamily="18" charset="0"/>
                <a:ea typeface="+mj-ea"/>
                <a:cs typeface="Times New Roman" pitchFamily="18" charset="0"/>
              </a:rPr>
              <a:t>201</a:t>
            </a:r>
            <a:r>
              <a:rPr lang="en-US" altLang="en-US" sz="2400" kern="0" dirty="0" smtClean="0">
                <a:solidFill>
                  <a:srgbClr val="FFFF00"/>
                </a:solidFill>
                <a:latin typeface="Times New Roman" pitchFamily="18" charset="0"/>
                <a:ea typeface="+mj-ea"/>
                <a:cs typeface="Times New Roman" pitchFamily="18" charset="0"/>
              </a:rPr>
              <a:t>9-2020.</a:t>
            </a:r>
          </a:p>
          <a:p>
            <a:pPr marL="342900" lvl="0" indent="-342900" eaLnBrk="0" fontAlgn="base" hangingPunct="0">
              <a:spcBef>
                <a:spcPct val="20000"/>
              </a:spcBef>
              <a:spcAft>
                <a:spcPct val="0"/>
              </a:spcAft>
              <a:buFont typeface="Wingdings" pitchFamily="2" charset="2"/>
              <a:buChar char="v"/>
            </a:pPr>
            <a:r>
              <a:rPr lang="en-US" altLang="en-US" sz="2400" kern="0" dirty="0" smtClean="0">
                <a:solidFill>
                  <a:schemeClr val="bg1"/>
                </a:solidFill>
                <a:latin typeface="Times New Roman" pitchFamily="18" charset="0"/>
                <a:ea typeface="+mj-ea"/>
                <a:cs typeface="Times New Roman" pitchFamily="18" charset="0"/>
              </a:rPr>
              <a:t>Ban </a:t>
            </a:r>
            <a:r>
              <a:rPr lang="en-US" altLang="en-US" sz="2400" kern="0" dirty="0" err="1" smtClean="0">
                <a:solidFill>
                  <a:schemeClr val="bg1"/>
                </a:solidFill>
                <a:latin typeface="Times New Roman" pitchFamily="18" charset="0"/>
                <a:ea typeface="+mj-ea"/>
                <a:cs typeface="Times New Roman" pitchFamily="18" charset="0"/>
              </a:rPr>
              <a:t>hành</a:t>
            </a:r>
            <a:r>
              <a:rPr lang="en-US" altLang="en-US" sz="2400" kern="0" dirty="0" smtClean="0">
                <a:solidFill>
                  <a:schemeClr val="bg1"/>
                </a:solidFill>
                <a:latin typeface="Times New Roman" pitchFamily="18" charset="0"/>
                <a:ea typeface="+mj-ea"/>
                <a:cs typeface="Times New Roman" pitchFamily="18" charset="0"/>
              </a:rPr>
              <a:t> QCVN </a:t>
            </a:r>
            <a:r>
              <a:rPr lang="en-US" altLang="en-US" sz="2400" kern="0" dirty="0" err="1" smtClean="0">
                <a:solidFill>
                  <a:schemeClr val="bg1"/>
                </a:solidFill>
                <a:latin typeface="Times New Roman" pitchFamily="18" charset="0"/>
                <a:ea typeface="+mj-ea"/>
                <a:cs typeface="Times New Roman" pitchFamily="18" charset="0"/>
              </a:rPr>
              <a:t>về</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thanh</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lý</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vật</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thể</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nhiễm</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bẩn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phóng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và</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nguồn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phóng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xạ</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đã</a:t>
            </a:r>
            <a:r>
              <a:rPr lang="en-US" altLang="en-US" sz="2400" kern="0" dirty="0" smtClean="0">
                <a:solidFill>
                  <a:schemeClr val="bg1"/>
                </a:solidFill>
                <a:latin typeface="Times New Roman" pitchFamily="18" charset="0"/>
                <a:ea typeface="+mj-ea"/>
                <a:cs typeface="Times New Roman" pitchFamily="18" charset="0"/>
              </a:rPr>
              <a:t> qua </a:t>
            </a:r>
            <a:r>
              <a:rPr lang="en-US" altLang="en-US" sz="2400" kern="0" dirty="0" err="1" smtClean="0">
                <a:solidFill>
                  <a:schemeClr val="bg1"/>
                </a:solidFill>
                <a:latin typeface="Times New Roman" pitchFamily="18" charset="0"/>
                <a:ea typeface="+mj-ea"/>
                <a:cs typeface="Times New Roman" pitchFamily="18" charset="0"/>
              </a:rPr>
              <a:t>sử</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dụng</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smtClean="0">
                <a:solidFill>
                  <a:srgbClr val="FFFF00"/>
                </a:solidFill>
                <a:latin typeface="Times New Roman" pitchFamily="18" charset="0"/>
                <a:ea typeface="+mj-ea"/>
                <a:cs typeface="Times New Roman" pitchFamily="18" charset="0"/>
              </a:rPr>
              <a:t>2019-2020.</a:t>
            </a:r>
            <a:r>
              <a:rPr lang="en-US" altLang="en-US" sz="2400" kern="0" dirty="0" smtClean="0">
                <a:solidFill>
                  <a:schemeClr val="bg1"/>
                </a:solidFill>
                <a:latin typeface="Times New Roman" pitchFamily="18" charset="0"/>
                <a:ea typeface="+mj-ea"/>
                <a:cs typeface="Times New Roman" pitchFamily="18" charset="0"/>
              </a:rPr>
              <a:t>  </a:t>
            </a:r>
          </a:p>
          <a:p>
            <a:pPr marL="342900" lvl="0" indent="-342900" eaLnBrk="0" fontAlgn="base" hangingPunct="0">
              <a:spcBef>
                <a:spcPct val="20000"/>
              </a:spcBef>
              <a:spcAft>
                <a:spcPct val="0"/>
              </a:spcAft>
              <a:buFont typeface="Wingdings" pitchFamily="2" charset="2"/>
              <a:buChar char="v"/>
            </a:pPr>
            <a:endParaRPr lang="vi-VN" altLang="en-US" sz="2400" kern="0" dirty="0">
              <a:solidFill>
                <a:schemeClr val="bg1"/>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en-US" altLang="en-US" sz="2400" kern="0" dirty="0">
              <a:solidFill>
                <a:srgbClr val="FFFF00"/>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64630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vi-VN" sz="2800" b="1" spc="-15" dirty="0">
                <a:solidFill>
                  <a:srgbClr val="FFFF00"/>
                </a:solidFill>
                <a:latin typeface="Times New Roman"/>
                <a:cs typeface="Times New Roman"/>
              </a:rPr>
              <a:t>Kế hoạch hoàn thiện hệ thống văn bản QPPL trong lĩnh vực NLNT giai đoạn 2018 - 2020</a:t>
            </a:r>
          </a:p>
        </p:txBody>
      </p:sp>
      <p:sp>
        <p:nvSpPr>
          <p:cNvPr id="19" name="object 19"/>
          <p:cNvSpPr txBox="1"/>
          <p:nvPr/>
        </p:nvSpPr>
        <p:spPr>
          <a:xfrm>
            <a:off x="1755139" y="1904999"/>
            <a:ext cx="7618730" cy="4756657"/>
          </a:xfrm>
          <a:prstGeom prst="rect">
            <a:avLst/>
          </a:prstGeom>
        </p:spPr>
        <p:txBody>
          <a:bodyPr vert="horz" wrap="square" lIns="0" tIns="0" rIns="0" bIns="0" rtlCol="0">
            <a:noAutofit/>
          </a:bodyPr>
          <a:lstStyle/>
          <a:p>
            <a:pPr marL="342900" lvl="0" indent="-342900" eaLnBrk="0" fontAlgn="base" hangingPunct="0">
              <a:spcBef>
                <a:spcPct val="20000"/>
              </a:spcBef>
              <a:spcAft>
                <a:spcPct val="0"/>
              </a:spcAft>
              <a:buFont typeface="Wingdings" pitchFamily="2" charset="2"/>
              <a:buChar char="v"/>
            </a:pPr>
            <a:r>
              <a:rPr lang="en-US" altLang="en-US" sz="2400" kern="0" dirty="0" err="1" smtClean="0">
                <a:solidFill>
                  <a:schemeClr val="bg1"/>
                </a:solidFill>
                <a:latin typeface="Times New Roman" pitchFamily="18" charset="0"/>
                <a:ea typeface="+mj-ea"/>
                <a:cs typeface="Times New Roman" pitchFamily="18" charset="0"/>
              </a:rPr>
              <a:t>Nghiên</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cứu</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đ</a:t>
            </a:r>
            <a:r>
              <a:rPr lang="en-US" altLang="en-US" sz="2400" kern="0" smtClean="0">
                <a:solidFill>
                  <a:schemeClr val="bg1"/>
                </a:solidFill>
                <a:latin typeface="Times New Roman" pitchFamily="18" charset="0"/>
                <a:ea typeface="+mj-ea"/>
                <a:cs typeface="Times New Roman" pitchFamily="18" charset="0"/>
              </a:rPr>
              <a:t>ề</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xuất</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tham</a:t>
            </a:r>
            <a:r>
              <a:rPr lang="en-US" altLang="en-US" sz="2400" kern="0" dirty="0" smtClean="0">
                <a:solidFill>
                  <a:schemeClr val="bg1"/>
                </a:solidFill>
                <a:latin typeface="Times New Roman" pitchFamily="18" charset="0"/>
                <a:ea typeface="+mj-ea"/>
                <a:cs typeface="Times New Roman" pitchFamily="18" charset="0"/>
              </a:rPr>
              <a:t> </a:t>
            </a:r>
            <a:r>
              <a:rPr lang="en-US" altLang="en-US" sz="2400" kern="0" dirty="0" err="1" smtClean="0">
                <a:solidFill>
                  <a:schemeClr val="bg1"/>
                </a:solidFill>
                <a:latin typeface="Times New Roman" pitchFamily="18" charset="0"/>
                <a:ea typeface="+mj-ea"/>
                <a:cs typeface="Times New Roman" pitchFamily="18" charset="0"/>
              </a:rPr>
              <a:t>gia</a:t>
            </a:r>
            <a:r>
              <a:rPr lang="en-US" altLang="en-US" sz="2400" kern="0" dirty="0" smtClean="0">
                <a:solidFill>
                  <a:schemeClr val="bg1"/>
                </a:solidFill>
                <a:latin typeface="Times New Roman" pitchFamily="18" charset="0"/>
                <a:ea typeface="+mj-ea"/>
                <a:cs typeface="Times New Roman" pitchFamily="18" charset="0"/>
              </a:rPr>
              <a:t> </a:t>
            </a:r>
            <a:r>
              <a:rPr lang="vi-VN" altLang="en-US" sz="2400" kern="0" dirty="0" smtClean="0">
                <a:solidFill>
                  <a:schemeClr val="bg1"/>
                </a:solidFill>
                <a:latin typeface="Times New Roman" pitchFamily="18" charset="0"/>
                <a:ea typeface="+mj-ea"/>
                <a:cs typeface="Times New Roman" pitchFamily="18" charset="0"/>
              </a:rPr>
              <a:t>Công </a:t>
            </a:r>
            <a:r>
              <a:rPr lang="vi-VN" altLang="en-US" sz="2400" kern="0" dirty="0">
                <a:solidFill>
                  <a:schemeClr val="bg1"/>
                </a:solidFill>
                <a:latin typeface="Times New Roman" pitchFamily="18" charset="0"/>
                <a:ea typeface="+mj-ea"/>
                <a:cs typeface="Times New Roman" pitchFamily="18" charset="0"/>
              </a:rPr>
              <a:t>ước bồi thường thiệt hại hạt </a:t>
            </a:r>
            <a:r>
              <a:rPr lang="vi-VN" altLang="en-US" sz="2400" kern="0" dirty="0" smtClean="0">
                <a:solidFill>
                  <a:schemeClr val="bg1"/>
                </a:solidFill>
                <a:latin typeface="Times New Roman" pitchFamily="18" charset="0"/>
                <a:ea typeface="+mj-ea"/>
                <a:cs typeface="Times New Roman" pitchFamily="18" charset="0"/>
              </a:rPr>
              <a:t>nhân</a:t>
            </a:r>
            <a:r>
              <a:rPr lang="en-US" altLang="en-US" sz="2400" kern="0" dirty="0" smtClean="0">
                <a:solidFill>
                  <a:schemeClr val="bg1"/>
                </a:solidFill>
                <a:latin typeface="Times New Roman" pitchFamily="18" charset="0"/>
                <a:ea typeface="+mj-ea"/>
                <a:cs typeface="Times New Roman" pitchFamily="18" charset="0"/>
              </a:rPr>
              <a:t>.</a:t>
            </a:r>
          </a:p>
          <a:p>
            <a:pPr marL="342900" lvl="0" indent="-342900" eaLnBrk="0" fontAlgn="base" hangingPunct="0">
              <a:spcBef>
                <a:spcPct val="20000"/>
              </a:spcBef>
              <a:spcAft>
                <a:spcPct val="0"/>
              </a:spcAft>
              <a:buFont typeface="Wingdings" pitchFamily="2" charset="2"/>
              <a:buChar char="v"/>
            </a:pPr>
            <a:endParaRPr lang="vi-VN" altLang="en-US" sz="2400" kern="0" dirty="0">
              <a:solidFill>
                <a:schemeClr val="bg1"/>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en-US" altLang="en-US" sz="2400" kern="0" dirty="0">
              <a:solidFill>
                <a:srgbClr val="FFFF00"/>
              </a:solidFill>
              <a:latin typeface="Times New Roman" pitchFamily="18" charset="0"/>
              <a:ea typeface="+mj-ea"/>
              <a:cs typeface="Times New Roman" pitchFamily="18" charset="0"/>
            </a:endParaRPr>
          </a:p>
          <a:p>
            <a:pPr lvl="0" eaLnBrk="0" fontAlgn="base" hangingPunct="0">
              <a:spcBef>
                <a:spcPct val="20000"/>
              </a:spcBef>
              <a:spcAft>
                <a:spcPct val="0"/>
              </a:spcAft>
            </a:pPr>
            <a:endParaRPr lang="vi-VN" altLang="en-US" sz="2400" kern="0" dirty="0">
              <a:solidFill>
                <a:schemeClr val="bg1"/>
              </a:solidFill>
              <a:latin typeface="Times New Roman" pitchFamily="18" charset="0"/>
              <a:cs typeface="Times New Roman" pitchFamily="18" charset="0"/>
            </a:endParaRPr>
          </a:p>
          <a:p>
            <a:pPr marL="342900" lvl="0" indent="-342900" eaLnBrk="0" fontAlgn="base" hangingPunct="0">
              <a:spcBef>
                <a:spcPct val="20000"/>
              </a:spcBef>
              <a:spcAft>
                <a:spcPct val="0"/>
              </a:spcAft>
              <a:buFont typeface="Wingdings" pitchFamily="2" charset="2"/>
              <a:buChar char="ü"/>
            </a:pPr>
            <a:endParaRPr lang="vi-VN" altLang="en-US" sz="2400"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89648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400" b="1" kern="0" dirty="0">
                <a:solidFill>
                  <a:srgbClr val="FFFF00"/>
                </a:solidFill>
                <a:latin typeface="Times New Roman" pitchFamily="18" charset="0"/>
                <a:cs typeface="Times New Roman" pitchFamily="18" charset="0"/>
              </a:rPr>
              <a:t>Mục tiêu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endParaRPr lang="vi-VN" altLang="en-US" sz="2400" b="1" kern="0" dirty="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Ứng dụng rộng rãi, hiệu quả năng lượng bức xạ trong các</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ngành kinh tế - kỹ</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thuật có đóng góp tích cực cho tăng trưởng kinh tế, phục vụ nhu cầu xã hội. Từng</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bước chế tạo các trang thiết bị sử dụng năng lượng bức xạ, tiến tới làm chủ một số</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công nghệ năng lượng bức xạ hiện đại.</a:t>
            </a: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Xây dựng và đưa nhà máy điện hạt nhân đầu tiên vào vận hành an toàn, khai</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thác hiệu quả. Đồng thời, xây dựng hạ tầng cơ sở vững chắc cho chương trình dài</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hạn về phát triển điện hạt nhân.</a:t>
            </a:r>
          </a:p>
        </p:txBody>
      </p:sp>
    </p:spTree>
    <p:extLst>
      <p:ext uri="{BB962C8B-B14F-4D97-AF65-F5344CB8AC3E}">
        <p14:creationId xmlns:p14="http://schemas.microsoft.com/office/powerpoint/2010/main" val="1980096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400" b="1" kern="0" dirty="0">
                <a:solidFill>
                  <a:srgbClr val="FFFF00"/>
                </a:solidFill>
                <a:latin typeface="Times New Roman" pitchFamily="18" charset="0"/>
                <a:cs typeface="Times New Roman" pitchFamily="18" charset="0"/>
              </a:rPr>
              <a:t>Mục tiêu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endParaRPr lang="vi-VN" altLang="en-US" sz="2400" b="1" kern="0" dirty="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Bảo đảm an toàn, an ninh cho cơ sở hạt nhân và sự ủng hộ của công chúng</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cho phát triển điện hạt nhân. </a:t>
            </a:r>
            <a:r>
              <a:rPr lang="en-US" altLang="en-US" sz="2400" kern="0" dirty="0">
                <a:solidFill>
                  <a:srgbClr val="FFFFFF"/>
                </a:solidFill>
                <a:latin typeface="Times New Roman" pitchFamily="18" charset="0"/>
                <a:cs typeface="Times New Roman" pitchFamily="18" charset="0"/>
              </a:rPr>
              <a:t>Đ</a:t>
            </a:r>
            <a:r>
              <a:rPr lang="vi-VN" altLang="en-US" sz="2400" kern="0" dirty="0">
                <a:solidFill>
                  <a:srgbClr val="FFFFFF"/>
                </a:solidFill>
                <a:latin typeface="Times New Roman" pitchFamily="18" charset="0"/>
                <a:cs typeface="Times New Roman" pitchFamily="18" charset="0"/>
              </a:rPr>
              <a:t>ảm bảo an toàn trong xây dựng và vận hành nhà máy điện hạt nhân và lò</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phản ứng nghiên cứu. Kiện toàn cơ quan quản lý nhà nước về kiểm soát an toàn hạt nhân và an toàn</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bức xạ.</a:t>
            </a: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Xây dựng và thực hiện kế hoạch quốc gia ứng phó khẩn cấp khi có sự cố, tai nạn bức xạ và hạt nhân. Xây dựng mạng lưới quan trắc phóng xạ môi trường quốc</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gia. </a:t>
            </a:r>
          </a:p>
        </p:txBody>
      </p:sp>
    </p:spTree>
    <p:extLst>
      <p:ext uri="{BB962C8B-B14F-4D97-AF65-F5344CB8AC3E}">
        <p14:creationId xmlns:p14="http://schemas.microsoft.com/office/powerpoint/2010/main" val="1537039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6699"/>
          </a:solidFill>
        </p:spPr>
        <p:txBody>
          <a:bodyPr wrap="square" lIns="0" tIns="0" rIns="0" bIns="0" rtlCol="0">
            <a:noAutofit/>
          </a:bodyPr>
          <a:lstStyle/>
          <a:p>
            <a:endParaRPr>
              <a:solidFill>
                <a:prstClr val="black"/>
              </a:solidFill>
            </a:endParaRPr>
          </a:p>
        </p:txBody>
      </p:sp>
      <p:sp>
        <p:nvSpPr>
          <p:cNvPr id="3" name="object 3"/>
          <p:cNvSpPr/>
          <p:nvPr/>
        </p:nvSpPr>
        <p:spPr>
          <a:xfrm>
            <a:off x="457200" y="460248"/>
            <a:ext cx="1161288" cy="6803135"/>
          </a:xfrm>
          <a:custGeom>
            <a:avLst/>
            <a:gdLst/>
            <a:ahLst/>
            <a:cxnLst/>
            <a:rect l="l" t="t" r="r" b="b"/>
            <a:pathLst>
              <a:path w="1161288" h="6803135">
                <a:moveTo>
                  <a:pt x="0" y="6803135"/>
                </a:moveTo>
                <a:lnTo>
                  <a:pt x="1161288" y="6803135"/>
                </a:lnTo>
                <a:lnTo>
                  <a:pt x="1161288" y="0"/>
                </a:lnTo>
                <a:lnTo>
                  <a:pt x="0" y="0"/>
                </a:lnTo>
                <a:lnTo>
                  <a:pt x="0" y="6803135"/>
                </a:lnTo>
                <a:close/>
              </a:path>
            </a:pathLst>
          </a:custGeom>
          <a:solidFill>
            <a:srgbClr val="FFFFFF"/>
          </a:solidFill>
        </p:spPr>
        <p:txBody>
          <a:bodyPr wrap="square" lIns="0" tIns="0" rIns="0" bIns="0" rtlCol="0">
            <a:noAutofit/>
          </a:bodyPr>
          <a:lstStyle/>
          <a:p>
            <a:endParaRPr>
              <a:solidFill>
                <a:prstClr val="black"/>
              </a:solidFill>
            </a:endParaRPr>
          </a:p>
        </p:txBody>
      </p:sp>
      <p:sp>
        <p:nvSpPr>
          <p:cNvPr id="4" name="object 4"/>
          <p:cNvSpPr/>
          <p:nvPr/>
        </p:nvSpPr>
        <p:spPr>
          <a:xfrm>
            <a:off x="457200" y="3587496"/>
            <a:ext cx="1170432" cy="3669791"/>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5" name="object 5"/>
          <p:cNvSpPr/>
          <p:nvPr/>
        </p:nvSpPr>
        <p:spPr>
          <a:xfrm>
            <a:off x="1423416" y="3828288"/>
            <a:ext cx="137159" cy="3276600"/>
          </a:xfrm>
          <a:custGeom>
            <a:avLst/>
            <a:gdLst/>
            <a:ahLst/>
            <a:cxnLst/>
            <a:rect l="l" t="t" r="r" b="b"/>
            <a:pathLst>
              <a:path w="137159" h="3276600">
                <a:moveTo>
                  <a:pt x="0" y="3276600"/>
                </a:moveTo>
                <a:lnTo>
                  <a:pt x="137159" y="3276600"/>
                </a:lnTo>
                <a:lnTo>
                  <a:pt x="137159" y="0"/>
                </a:lnTo>
                <a:lnTo>
                  <a:pt x="0" y="0"/>
                </a:lnTo>
                <a:lnTo>
                  <a:pt x="0" y="3276600"/>
                </a:lnTo>
                <a:close/>
              </a:path>
            </a:pathLst>
          </a:custGeom>
          <a:solidFill>
            <a:srgbClr val="3B2821"/>
          </a:solidFill>
        </p:spPr>
        <p:txBody>
          <a:bodyPr wrap="square" lIns="0" tIns="0" rIns="0" bIns="0" rtlCol="0">
            <a:noAutofit/>
          </a:bodyPr>
          <a:lstStyle/>
          <a:p>
            <a:endParaRPr>
              <a:solidFill>
                <a:prstClr val="black"/>
              </a:solidFill>
            </a:endParaRPr>
          </a:p>
        </p:txBody>
      </p:sp>
      <p:sp>
        <p:nvSpPr>
          <p:cNvPr id="6" name="object 6"/>
          <p:cNvSpPr/>
          <p:nvPr/>
        </p:nvSpPr>
        <p:spPr>
          <a:xfrm>
            <a:off x="1423416" y="3828288"/>
            <a:ext cx="137159" cy="3276600"/>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7"/>
          <p:cNvSpPr/>
          <p:nvPr/>
        </p:nvSpPr>
        <p:spPr>
          <a:xfrm>
            <a:off x="1164336" y="4093464"/>
            <a:ext cx="137159" cy="3011424"/>
          </a:xfrm>
          <a:custGeom>
            <a:avLst/>
            <a:gdLst/>
            <a:ahLst/>
            <a:cxnLst/>
            <a:rect l="l" t="t" r="r" b="b"/>
            <a:pathLst>
              <a:path w="137159" h="3011424">
                <a:moveTo>
                  <a:pt x="0" y="3011424"/>
                </a:moveTo>
                <a:lnTo>
                  <a:pt x="137159" y="3011424"/>
                </a:lnTo>
                <a:lnTo>
                  <a:pt x="137159" y="0"/>
                </a:lnTo>
                <a:lnTo>
                  <a:pt x="0" y="0"/>
                </a:lnTo>
                <a:lnTo>
                  <a:pt x="0" y="3011424"/>
                </a:lnTo>
                <a:close/>
              </a:path>
            </a:pathLst>
          </a:custGeom>
          <a:solidFill>
            <a:srgbClr val="3B2821"/>
          </a:solidFill>
        </p:spPr>
        <p:txBody>
          <a:bodyPr wrap="square" lIns="0" tIns="0" rIns="0" bIns="0" rtlCol="0">
            <a:noAutofit/>
          </a:bodyPr>
          <a:lstStyle/>
          <a:p>
            <a:endParaRPr>
              <a:solidFill>
                <a:prstClr val="black"/>
              </a:solidFill>
            </a:endParaRPr>
          </a:p>
        </p:txBody>
      </p:sp>
      <p:sp>
        <p:nvSpPr>
          <p:cNvPr id="8" name="object 8"/>
          <p:cNvSpPr/>
          <p:nvPr/>
        </p:nvSpPr>
        <p:spPr>
          <a:xfrm>
            <a:off x="1164336" y="4093464"/>
            <a:ext cx="137159" cy="3011424"/>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9" name="object 9"/>
          <p:cNvSpPr/>
          <p:nvPr/>
        </p:nvSpPr>
        <p:spPr>
          <a:xfrm>
            <a:off x="847344" y="4937759"/>
            <a:ext cx="137159" cy="2167128"/>
          </a:xfrm>
          <a:custGeom>
            <a:avLst/>
            <a:gdLst/>
            <a:ahLst/>
            <a:cxnLst/>
            <a:rect l="l" t="t" r="r" b="b"/>
            <a:pathLst>
              <a:path w="137159" h="2167128">
                <a:moveTo>
                  <a:pt x="0" y="2167128"/>
                </a:moveTo>
                <a:lnTo>
                  <a:pt x="137159" y="2167128"/>
                </a:lnTo>
                <a:lnTo>
                  <a:pt x="137159" y="0"/>
                </a:lnTo>
                <a:lnTo>
                  <a:pt x="0" y="0"/>
                </a:lnTo>
                <a:lnTo>
                  <a:pt x="0" y="2167128"/>
                </a:lnTo>
                <a:close/>
              </a:path>
            </a:pathLst>
          </a:custGeom>
          <a:solidFill>
            <a:srgbClr val="3B2821"/>
          </a:solidFill>
        </p:spPr>
        <p:txBody>
          <a:bodyPr wrap="square" lIns="0" tIns="0" rIns="0" bIns="0" rtlCol="0">
            <a:noAutofit/>
          </a:bodyPr>
          <a:lstStyle/>
          <a:p>
            <a:endParaRPr>
              <a:solidFill>
                <a:prstClr val="black"/>
              </a:solidFill>
            </a:endParaRPr>
          </a:p>
        </p:txBody>
      </p:sp>
      <p:sp>
        <p:nvSpPr>
          <p:cNvPr id="10" name="object 10"/>
          <p:cNvSpPr/>
          <p:nvPr/>
        </p:nvSpPr>
        <p:spPr>
          <a:xfrm>
            <a:off x="847344" y="4937759"/>
            <a:ext cx="137159" cy="2167128"/>
          </a:xfrm>
          <a:prstGeom prst="rect">
            <a:avLst/>
          </a:prstGeom>
          <a:blipFill>
            <a:blip r:embed="rId5" cstate="print"/>
            <a:stretch>
              <a:fillRect/>
            </a:stretch>
          </a:blipFill>
        </p:spPr>
        <p:txBody>
          <a:bodyPr wrap="square" lIns="0" tIns="0" rIns="0" bIns="0" rtlCol="0">
            <a:noAutofit/>
          </a:bodyPr>
          <a:lstStyle/>
          <a:p>
            <a:endParaRPr>
              <a:solidFill>
                <a:prstClr val="black"/>
              </a:solidFill>
            </a:endParaRPr>
          </a:p>
        </p:txBody>
      </p:sp>
      <p:sp>
        <p:nvSpPr>
          <p:cNvPr id="11" name="object 11"/>
          <p:cNvSpPr/>
          <p:nvPr/>
        </p:nvSpPr>
        <p:spPr>
          <a:xfrm>
            <a:off x="588263" y="4782311"/>
            <a:ext cx="137160" cy="2322576"/>
          </a:xfrm>
          <a:custGeom>
            <a:avLst/>
            <a:gdLst/>
            <a:ahLst/>
            <a:cxnLst/>
            <a:rect l="l" t="t" r="r" b="b"/>
            <a:pathLst>
              <a:path w="137160" h="2322576">
                <a:moveTo>
                  <a:pt x="0" y="2322576"/>
                </a:moveTo>
                <a:lnTo>
                  <a:pt x="137160" y="2322576"/>
                </a:lnTo>
                <a:lnTo>
                  <a:pt x="137160" y="0"/>
                </a:lnTo>
                <a:lnTo>
                  <a:pt x="0" y="0"/>
                </a:lnTo>
                <a:lnTo>
                  <a:pt x="0" y="2322576"/>
                </a:lnTo>
                <a:close/>
              </a:path>
            </a:pathLst>
          </a:custGeom>
          <a:solidFill>
            <a:srgbClr val="3B2821"/>
          </a:solidFill>
        </p:spPr>
        <p:txBody>
          <a:bodyPr wrap="square" lIns="0" tIns="0" rIns="0" bIns="0" rtlCol="0">
            <a:noAutofit/>
          </a:bodyPr>
          <a:lstStyle/>
          <a:p>
            <a:endParaRPr>
              <a:solidFill>
                <a:prstClr val="black"/>
              </a:solidFill>
            </a:endParaRPr>
          </a:p>
        </p:txBody>
      </p:sp>
      <p:sp>
        <p:nvSpPr>
          <p:cNvPr id="12" name="object 12"/>
          <p:cNvSpPr/>
          <p:nvPr/>
        </p:nvSpPr>
        <p:spPr>
          <a:xfrm>
            <a:off x="588263" y="4782311"/>
            <a:ext cx="137160" cy="2322576"/>
          </a:xfrm>
          <a:prstGeom prst="rect">
            <a:avLst/>
          </a:prstGeom>
          <a:blipFill>
            <a:blip r:embed="rId6" cstate="print"/>
            <a:stretch>
              <a:fillRect/>
            </a:stretch>
          </a:blipFill>
        </p:spPr>
        <p:txBody>
          <a:bodyPr wrap="square" lIns="0" tIns="0" rIns="0" bIns="0" rtlCol="0">
            <a:noAutofit/>
          </a:bodyPr>
          <a:lstStyle/>
          <a:p>
            <a:endParaRPr>
              <a:solidFill>
                <a:prstClr val="black"/>
              </a:solidFill>
            </a:endParaRPr>
          </a:p>
        </p:txBody>
      </p:sp>
      <p:sp>
        <p:nvSpPr>
          <p:cNvPr id="13" name="object 13"/>
          <p:cNvSpPr/>
          <p:nvPr/>
        </p:nvSpPr>
        <p:spPr>
          <a:xfrm>
            <a:off x="457200" y="664463"/>
            <a:ext cx="1011936" cy="4218432"/>
          </a:xfrm>
          <a:prstGeom prst="rect">
            <a:avLst/>
          </a:prstGeom>
          <a:blipFill>
            <a:blip r:embed="rId7" cstate="print"/>
            <a:stretch>
              <a:fillRect/>
            </a:stretch>
          </a:blipFill>
        </p:spPr>
        <p:txBody>
          <a:bodyPr wrap="square" lIns="0" tIns="0" rIns="0" bIns="0" rtlCol="0">
            <a:noAutofit/>
          </a:bodyPr>
          <a:lstStyle/>
          <a:p>
            <a:endParaRPr>
              <a:solidFill>
                <a:prstClr val="black"/>
              </a:solidFill>
            </a:endParaRPr>
          </a:p>
        </p:txBody>
      </p:sp>
      <p:sp>
        <p:nvSpPr>
          <p:cNvPr id="14" name="object 14"/>
          <p:cNvSpPr txBox="1"/>
          <p:nvPr/>
        </p:nvSpPr>
        <p:spPr>
          <a:xfrm>
            <a:off x="1600200" y="842264"/>
            <a:ext cx="8001000" cy="505459"/>
          </a:xfrm>
          <a:prstGeom prst="rect">
            <a:avLst/>
          </a:prstGeom>
        </p:spPr>
        <p:txBody>
          <a:bodyPr vert="horz" wrap="square" lIns="0" tIns="0" rIns="0" bIns="0" rtlCol="0">
            <a:noAutofit/>
          </a:bodyPr>
          <a:lstStyle/>
          <a:p>
            <a:pPr marL="545465"/>
            <a:r>
              <a:rPr sz="2800" b="1" i="1" spc="-15" dirty="0">
                <a:solidFill>
                  <a:prstClr val="black"/>
                </a:solidFill>
                <a:latin typeface="Times New Roman"/>
                <a:cs typeface="Times New Roman"/>
              </a:rPr>
              <a:t>P</a:t>
            </a:r>
            <a:r>
              <a:rPr sz="2800" b="1" i="1" spc="5" dirty="0">
                <a:solidFill>
                  <a:prstClr val="black"/>
                </a:solidFill>
                <a:latin typeface="Times New Roman"/>
                <a:cs typeface="Times New Roman"/>
              </a:rPr>
              <a:t>r</a:t>
            </a:r>
            <a:r>
              <a:rPr sz="2800" b="1" i="1" dirty="0">
                <a:solidFill>
                  <a:prstClr val="black"/>
                </a:solidFill>
                <a:latin typeface="Times New Roman"/>
                <a:cs typeface="Times New Roman"/>
              </a:rPr>
              <a:t>e</a:t>
            </a:r>
            <a:r>
              <a:rPr sz="2800" b="1" i="1" spc="-15" dirty="0">
                <a:solidFill>
                  <a:prstClr val="black"/>
                </a:solidFill>
                <a:latin typeface="Times New Roman"/>
                <a:cs typeface="Times New Roman"/>
              </a:rPr>
              <a:t>pa</a:t>
            </a:r>
            <a:r>
              <a:rPr sz="2800" b="1" i="1" spc="5" dirty="0">
                <a:solidFill>
                  <a:prstClr val="black"/>
                </a:solidFill>
                <a:latin typeface="Times New Roman"/>
                <a:cs typeface="Times New Roman"/>
              </a:rPr>
              <a:t>r</a:t>
            </a:r>
            <a:r>
              <a:rPr sz="2800" b="1" i="1" spc="-15" dirty="0">
                <a:solidFill>
                  <a:prstClr val="black"/>
                </a:solidFill>
                <a:latin typeface="Times New Roman"/>
                <a:cs typeface="Times New Roman"/>
              </a:rPr>
              <a:t>ati</a:t>
            </a:r>
            <a:r>
              <a:rPr sz="2800" b="1" i="1" spc="5" dirty="0">
                <a:solidFill>
                  <a:prstClr val="black"/>
                </a:solidFill>
                <a:latin typeface="Times New Roman"/>
                <a:cs typeface="Times New Roman"/>
              </a:rPr>
              <a:t>o</a:t>
            </a:r>
            <a:r>
              <a:rPr sz="2800" b="1" i="1" spc="-5" dirty="0">
                <a:solidFill>
                  <a:prstClr val="black"/>
                </a:solidFill>
                <a:latin typeface="Times New Roman"/>
                <a:cs typeface="Times New Roman"/>
              </a:rPr>
              <a:t>n</a:t>
            </a:r>
            <a:r>
              <a:rPr sz="2800" b="1" i="1" dirty="0">
                <a:solidFill>
                  <a:prstClr val="black"/>
                </a:solidFill>
                <a:latin typeface="Times New Roman"/>
                <a:cs typeface="Times New Roman"/>
              </a:rPr>
              <a:t>s</a:t>
            </a:r>
            <a:r>
              <a:rPr sz="2800" b="1" i="1" spc="5" dirty="0">
                <a:solidFill>
                  <a:prstClr val="black"/>
                </a:solidFill>
                <a:latin typeface="Times New Roman"/>
                <a:cs typeface="Times New Roman"/>
              </a:rPr>
              <a:t> </a:t>
            </a:r>
            <a:r>
              <a:rPr sz="2800" b="1" i="1" spc="-25" dirty="0">
                <a:solidFill>
                  <a:prstClr val="black"/>
                </a:solidFill>
                <a:latin typeface="Times New Roman"/>
                <a:cs typeface="Times New Roman"/>
              </a:rPr>
              <a:t>f</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r</a:t>
            </a:r>
            <a:r>
              <a:rPr sz="2800" b="1" i="1" spc="-20" dirty="0">
                <a:solidFill>
                  <a:prstClr val="black"/>
                </a:solidFill>
                <a:latin typeface="Times New Roman"/>
                <a:cs typeface="Times New Roman"/>
              </a:rPr>
              <a:t> </a:t>
            </a:r>
            <a:r>
              <a:rPr sz="2800" b="1" i="1" spc="5" dirty="0">
                <a:solidFill>
                  <a:prstClr val="black"/>
                </a:solidFill>
                <a:latin typeface="Times New Roman"/>
                <a:cs typeface="Times New Roman"/>
              </a:rPr>
              <a:t>i</a:t>
            </a:r>
            <a:r>
              <a:rPr sz="2800" b="1" i="1" spc="-5" dirty="0">
                <a:solidFill>
                  <a:prstClr val="black"/>
                </a:solidFill>
                <a:latin typeface="Times New Roman"/>
                <a:cs typeface="Times New Roman"/>
              </a:rPr>
              <a:t>n</a:t>
            </a:r>
            <a:r>
              <a:rPr sz="2800" b="1" i="1" spc="-15" dirty="0">
                <a:solidFill>
                  <a:prstClr val="black"/>
                </a:solidFill>
                <a:latin typeface="Times New Roman"/>
                <a:cs typeface="Times New Roman"/>
              </a:rPr>
              <a:t>tr</a:t>
            </a:r>
            <a:r>
              <a:rPr sz="2800" b="1" i="1" spc="5" dirty="0">
                <a:solidFill>
                  <a:prstClr val="black"/>
                </a:solidFill>
                <a:latin typeface="Times New Roman"/>
                <a:cs typeface="Times New Roman"/>
              </a:rPr>
              <a:t>od</a:t>
            </a:r>
            <a:r>
              <a:rPr sz="2800" b="1" i="1" spc="-30" dirty="0">
                <a:solidFill>
                  <a:prstClr val="black"/>
                </a:solidFill>
                <a:latin typeface="Times New Roman"/>
                <a:cs typeface="Times New Roman"/>
              </a:rPr>
              <a:t>u</a:t>
            </a:r>
            <a:r>
              <a:rPr sz="2800" b="1" i="1" dirty="0">
                <a:solidFill>
                  <a:prstClr val="black"/>
                </a:solidFill>
                <a:latin typeface="Times New Roman"/>
                <a:cs typeface="Times New Roman"/>
              </a:rPr>
              <a:t>c</a:t>
            </a:r>
            <a:r>
              <a:rPr sz="2800" b="1" i="1" spc="-15" dirty="0">
                <a:solidFill>
                  <a:prstClr val="black"/>
                </a:solidFill>
                <a:latin typeface="Times New Roman"/>
                <a:cs typeface="Times New Roman"/>
              </a:rPr>
              <a:t>ti</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n</a:t>
            </a:r>
            <a:r>
              <a:rPr sz="2800" b="1" i="1" spc="-10" dirty="0">
                <a:solidFill>
                  <a:prstClr val="black"/>
                </a:solidFill>
                <a:latin typeface="Times New Roman"/>
                <a:cs typeface="Times New Roman"/>
              </a:rPr>
              <a:t> </a:t>
            </a:r>
            <a:r>
              <a:rPr sz="2800" b="1" i="1" spc="5" dirty="0">
                <a:solidFill>
                  <a:prstClr val="black"/>
                </a:solidFill>
                <a:latin typeface="Times New Roman"/>
                <a:cs typeface="Times New Roman"/>
              </a:rPr>
              <a:t>o</a:t>
            </a:r>
            <a:r>
              <a:rPr sz="2800" b="1" i="1" dirty="0">
                <a:solidFill>
                  <a:prstClr val="black"/>
                </a:solidFill>
                <a:latin typeface="Times New Roman"/>
                <a:cs typeface="Times New Roman"/>
              </a:rPr>
              <a:t>f</a:t>
            </a:r>
            <a:r>
              <a:rPr sz="2800" b="1" i="1" spc="-5" dirty="0">
                <a:solidFill>
                  <a:prstClr val="black"/>
                </a:solidFill>
                <a:latin typeface="Times New Roman"/>
                <a:cs typeface="Times New Roman"/>
              </a:rPr>
              <a:t> nu</a:t>
            </a:r>
            <a:r>
              <a:rPr sz="2800" b="1" i="1" spc="-25" dirty="0">
                <a:solidFill>
                  <a:prstClr val="black"/>
                </a:solidFill>
                <a:latin typeface="Times New Roman"/>
                <a:cs typeface="Times New Roman"/>
              </a:rPr>
              <a:t>c</a:t>
            </a:r>
            <a:r>
              <a:rPr sz="2800" b="1" i="1" spc="5" dirty="0">
                <a:solidFill>
                  <a:prstClr val="black"/>
                </a:solidFill>
                <a:latin typeface="Times New Roman"/>
                <a:cs typeface="Times New Roman"/>
              </a:rPr>
              <a:t>l</a:t>
            </a:r>
            <a:r>
              <a:rPr sz="2800" b="1" i="1" spc="-25" dirty="0">
                <a:solidFill>
                  <a:prstClr val="black"/>
                </a:solidFill>
                <a:latin typeface="Times New Roman"/>
                <a:cs typeface="Times New Roman"/>
              </a:rPr>
              <a:t>e</a:t>
            </a:r>
            <a:r>
              <a:rPr sz="2800" b="1" i="1" spc="-15" dirty="0">
                <a:solidFill>
                  <a:prstClr val="black"/>
                </a:solidFill>
                <a:latin typeface="Times New Roman"/>
                <a:cs typeface="Times New Roman"/>
              </a:rPr>
              <a:t>a</a:t>
            </a:r>
            <a:r>
              <a:rPr sz="2800" b="1" i="1" dirty="0">
                <a:solidFill>
                  <a:prstClr val="black"/>
                </a:solidFill>
                <a:latin typeface="Times New Roman"/>
                <a:cs typeface="Times New Roman"/>
              </a:rPr>
              <a:t>r</a:t>
            </a:r>
            <a:r>
              <a:rPr sz="2800" b="1" i="1" spc="5" dirty="0">
                <a:solidFill>
                  <a:prstClr val="black"/>
                </a:solidFill>
                <a:latin typeface="Times New Roman"/>
                <a:cs typeface="Times New Roman"/>
              </a:rPr>
              <a:t> p</a:t>
            </a:r>
            <a:r>
              <a:rPr sz="2800" b="1" i="1" spc="-15" dirty="0">
                <a:solidFill>
                  <a:prstClr val="black"/>
                </a:solidFill>
                <a:latin typeface="Times New Roman"/>
                <a:cs typeface="Times New Roman"/>
              </a:rPr>
              <a:t>o</a:t>
            </a:r>
            <a:r>
              <a:rPr sz="2800" b="1" i="1" spc="-5" dirty="0">
                <a:solidFill>
                  <a:prstClr val="black"/>
                </a:solidFill>
                <a:latin typeface="Times New Roman"/>
                <a:cs typeface="Times New Roman"/>
              </a:rPr>
              <a:t>w</a:t>
            </a:r>
            <a:r>
              <a:rPr sz="2800" b="1" i="1" spc="-25" dirty="0">
                <a:solidFill>
                  <a:prstClr val="black"/>
                </a:solidFill>
                <a:latin typeface="Times New Roman"/>
                <a:cs typeface="Times New Roman"/>
              </a:rPr>
              <a:t>e</a:t>
            </a:r>
            <a:r>
              <a:rPr sz="2800" b="1" i="1"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5" name="object 15"/>
          <p:cNvSpPr/>
          <p:nvPr/>
        </p:nvSpPr>
        <p:spPr>
          <a:xfrm>
            <a:off x="1600200" y="1325880"/>
            <a:ext cx="8001000" cy="21336"/>
          </a:xfrm>
          <a:custGeom>
            <a:avLst/>
            <a:gdLst/>
            <a:ahLst/>
            <a:cxnLst/>
            <a:rect l="l" t="t" r="r" b="b"/>
            <a:pathLst>
              <a:path w="8001000" h="21336">
                <a:moveTo>
                  <a:pt x="0" y="21336"/>
                </a:moveTo>
                <a:lnTo>
                  <a:pt x="8001000" y="21336"/>
                </a:lnTo>
                <a:lnTo>
                  <a:pt x="8001000" y="0"/>
                </a:lnTo>
                <a:lnTo>
                  <a:pt x="0" y="0"/>
                </a:lnTo>
                <a:lnTo>
                  <a:pt x="0" y="21336"/>
                </a:lnTo>
                <a:close/>
              </a:path>
            </a:pathLst>
          </a:custGeom>
          <a:solidFill>
            <a:srgbClr val="FFFFFF"/>
          </a:solidFill>
        </p:spPr>
        <p:txBody>
          <a:bodyPr wrap="square" lIns="0" tIns="0" rIns="0" bIns="0" rtlCol="0">
            <a:noAutofit/>
          </a:bodyPr>
          <a:lstStyle/>
          <a:p>
            <a:endParaRPr>
              <a:solidFill>
                <a:prstClr val="black"/>
              </a:solidFill>
            </a:endParaRPr>
          </a:p>
        </p:txBody>
      </p:sp>
      <p:sp>
        <p:nvSpPr>
          <p:cNvPr id="16" name="object 16"/>
          <p:cNvSpPr/>
          <p:nvPr/>
        </p:nvSpPr>
        <p:spPr>
          <a:xfrm>
            <a:off x="1600200" y="786385"/>
            <a:ext cx="8001000" cy="560830"/>
          </a:xfrm>
          <a:prstGeom prst="rect">
            <a:avLst/>
          </a:prstGeom>
          <a:blipFill>
            <a:blip r:embed="rId8" cstate="print"/>
            <a:stretch>
              <a:fillRect/>
            </a:stretch>
          </a:blipFill>
        </p:spPr>
        <p:txBody>
          <a:bodyPr wrap="square" lIns="0" tIns="0" rIns="0" bIns="0" rtlCol="0">
            <a:noAutofit/>
          </a:bodyPr>
          <a:lstStyle/>
          <a:p>
            <a:endParaRPr>
              <a:solidFill>
                <a:prstClr val="black"/>
              </a:solidFill>
            </a:endParaRPr>
          </a:p>
        </p:txBody>
      </p:sp>
      <p:sp>
        <p:nvSpPr>
          <p:cNvPr id="17" name="object 17"/>
          <p:cNvSpPr/>
          <p:nvPr/>
        </p:nvSpPr>
        <p:spPr>
          <a:xfrm>
            <a:off x="1600200" y="762000"/>
            <a:ext cx="8001000" cy="563879"/>
          </a:xfrm>
          <a:custGeom>
            <a:avLst/>
            <a:gdLst/>
            <a:ahLst/>
            <a:cxnLst/>
            <a:rect l="l" t="t" r="r" b="b"/>
            <a:pathLst>
              <a:path w="8001000" h="563879">
                <a:moveTo>
                  <a:pt x="0" y="563879"/>
                </a:moveTo>
                <a:lnTo>
                  <a:pt x="8001000" y="563879"/>
                </a:lnTo>
                <a:lnTo>
                  <a:pt x="8001000" y="0"/>
                </a:lnTo>
                <a:lnTo>
                  <a:pt x="0" y="0"/>
                </a:lnTo>
                <a:lnTo>
                  <a:pt x="0" y="563879"/>
                </a:lnTo>
                <a:close/>
              </a:path>
            </a:pathLst>
          </a:custGeom>
          <a:solidFill>
            <a:srgbClr val="006699"/>
          </a:solidFill>
        </p:spPr>
        <p:txBody>
          <a:bodyPr wrap="square" lIns="0" tIns="0" rIns="0" bIns="0" rtlCol="0">
            <a:noAutofit/>
          </a:bodyPr>
          <a:lstStyle/>
          <a:p>
            <a:endParaRPr dirty="0">
              <a:solidFill>
                <a:prstClr val="black"/>
              </a:solidFill>
            </a:endParaRPr>
          </a:p>
        </p:txBody>
      </p:sp>
      <p:sp>
        <p:nvSpPr>
          <p:cNvPr id="18" name="object 18"/>
          <p:cNvSpPr txBox="1"/>
          <p:nvPr/>
        </p:nvSpPr>
        <p:spPr>
          <a:xfrm>
            <a:off x="1627633" y="701040"/>
            <a:ext cx="7746236" cy="731519"/>
          </a:xfrm>
          <a:prstGeom prst="rect">
            <a:avLst/>
          </a:prstGeom>
        </p:spPr>
        <p:txBody>
          <a:bodyPr vert="horz" wrap="square" lIns="0" tIns="0" rIns="0" bIns="0" rtlCol="0">
            <a:noAutofit/>
          </a:bodyPr>
          <a:lstStyle/>
          <a:p>
            <a:pPr marL="12700"/>
            <a:r>
              <a:rPr lang="en-US" sz="2800" b="1" i="1" spc="-15" dirty="0" err="1">
                <a:solidFill>
                  <a:srgbClr val="FFFF00"/>
                </a:solidFill>
                <a:latin typeface="Times New Roman"/>
                <a:cs typeface="Times New Roman"/>
              </a:rPr>
              <a:t>Hệ</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thống</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luật</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pháp</a:t>
            </a:r>
            <a:r>
              <a:rPr lang="en-US" sz="2800" b="1" i="1" spc="-15" dirty="0">
                <a:solidFill>
                  <a:srgbClr val="FFFF00"/>
                </a:solidFill>
                <a:latin typeface="Times New Roman"/>
                <a:cs typeface="Times New Roman"/>
              </a:rPr>
              <a:t> </a:t>
            </a:r>
            <a:r>
              <a:rPr lang="en-US" sz="2800" b="1" i="1" spc="-15" dirty="0" err="1">
                <a:solidFill>
                  <a:srgbClr val="FFFF00"/>
                </a:solidFill>
                <a:latin typeface="Times New Roman"/>
                <a:cs typeface="Times New Roman"/>
              </a:rPr>
              <a:t>về</a:t>
            </a:r>
            <a:r>
              <a:rPr lang="en-US" sz="2800" b="1" i="1" spc="-15" dirty="0">
                <a:solidFill>
                  <a:srgbClr val="FFFF00"/>
                </a:solidFill>
                <a:latin typeface="Times New Roman"/>
                <a:cs typeface="Times New Roman"/>
              </a:rPr>
              <a:t> </a:t>
            </a:r>
            <a:r>
              <a:rPr lang="vi-VN" sz="2800" b="1" i="1" spc="-15" dirty="0" smtClean="0">
                <a:solidFill>
                  <a:srgbClr val="FFFF00"/>
                </a:solidFill>
                <a:latin typeface="Times New Roman"/>
                <a:cs typeface="Times New Roman"/>
              </a:rPr>
              <a:t>đẩy </a:t>
            </a:r>
            <a:r>
              <a:rPr lang="vi-VN" sz="2800" b="1" i="1" spc="-15" dirty="0">
                <a:solidFill>
                  <a:srgbClr val="FFFF00"/>
                </a:solidFill>
                <a:latin typeface="Times New Roman"/>
                <a:cs typeface="Times New Roman"/>
              </a:rPr>
              <a:t>mạnh ứng dụng NLNT </a:t>
            </a:r>
            <a:r>
              <a:rPr lang="en-US" sz="2800" b="1" i="1" spc="-15" dirty="0">
                <a:solidFill>
                  <a:srgbClr val="FFFF00"/>
                </a:solidFill>
                <a:latin typeface="Times New Roman"/>
                <a:cs typeface="Times New Roman"/>
              </a:rPr>
              <a:t>  </a:t>
            </a:r>
            <a:endParaRPr sz="2800" dirty="0">
              <a:solidFill>
                <a:prstClr val="black"/>
              </a:solidFill>
              <a:latin typeface="Times New Roman"/>
              <a:cs typeface="Times New Roman"/>
            </a:endParaRPr>
          </a:p>
        </p:txBody>
      </p:sp>
      <p:sp>
        <p:nvSpPr>
          <p:cNvPr id="19" name="object 19"/>
          <p:cNvSpPr txBox="1"/>
          <p:nvPr/>
        </p:nvSpPr>
        <p:spPr>
          <a:xfrm>
            <a:off x="1755139" y="1552447"/>
            <a:ext cx="7618730" cy="5109210"/>
          </a:xfrm>
          <a:prstGeom prst="rect">
            <a:avLst/>
          </a:prstGeom>
        </p:spPr>
        <p:txBody>
          <a:bodyPr vert="horz" wrap="square" lIns="0" tIns="0" rIns="0" bIns="0" rtlCol="0">
            <a:noAutofit/>
          </a:bodyPr>
          <a:lstStyle/>
          <a:p>
            <a:pPr eaLnBrk="0" fontAlgn="base" hangingPunct="0">
              <a:spcBef>
                <a:spcPct val="20000"/>
              </a:spcBef>
              <a:spcAft>
                <a:spcPct val="0"/>
              </a:spcAft>
            </a:pPr>
            <a:r>
              <a:rPr lang="vi-VN" altLang="en-US" sz="2400" b="1" kern="0" dirty="0">
                <a:solidFill>
                  <a:srgbClr val="FFFF00"/>
                </a:solidFill>
                <a:latin typeface="Times New Roman" pitchFamily="18" charset="0"/>
                <a:cs typeface="Times New Roman" pitchFamily="18" charset="0"/>
              </a:rPr>
              <a:t>Mục tiêu </a:t>
            </a:r>
            <a:r>
              <a:rPr lang="en-US" altLang="en-US" sz="2400" b="1" kern="0" dirty="0" err="1" smtClean="0">
                <a:solidFill>
                  <a:srgbClr val="FFFF00"/>
                </a:solidFill>
                <a:latin typeface="Times New Roman" pitchFamily="18" charset="0"/>
                <a:cs typeface="Times New Roman" pitchFamily="18" charset="0"/>
              </a:rPr>
              <a:t>của</a:t>
            </a:r>
            <a:r>
              <a:rPr lang="en-US" altLang="en-US" sz="2400" b="1" kern="0" dirty="0" smtClean="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Chiến</a:t>
            </a:r>
            <a:r>
              <a:rPr lang="en-US" altLang="en-US" sz="2400" b="1" kern="0" dirty="0">
                <a:solidFill>
                  <a:srgbClr val="FFFF00"/>
                </a:solidFill>
                <a:latin typeface="Times New Roman" pitchFamily="18" charset="0"/>
                <a:cs typeface="Times New Roman" pitchFamily="18" charset="0"/>
              </a:rPr>
              <a:t> </a:t>
            </a:r>
            <a:r>
              <a:rPr lang="en-US" altLang="en-US" sz="2400" b="1" kern="0" dirty="0" err="1">
                <a:solidFill>
                  <a:srgbClr val="FFFF00"/>
                </a:solidFill>
                <a:latin typeface="Times New Roman" pitchFamily="18" charset="0"/>
                <a:cs typeface="Times New Roman" pitchFamily="18" charset="0"/>
              </a:rPr>
              <a:t>lược</a:t>
            </a:r>
            <a:endParaRPr lang="vi-VN" altLang="en-US" sz="2400" b="1" kern="0" dirty="0">
              <a:solidFill>
                <a:srgbClr val="FFFF00"/>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Xây dựng hạ tầng kỹ thuật cho công tác nghiên cứu ứng dụng năng lượng hạt</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nhân, phát triển tiềm lực khoa học </a:t>
            </a:r>
            <a:r>
              <a:rPr lang="en-US" altLang="en-US" sz="2400" kern="0" dirty="0" err="1">
                <a:solidFill>
                  <a:srgbClr val="FFFFFF"/>
                </a:solidFill>
                <a:latin typeface="Times New Roman" pitchFamily="18" charset="0"/>
                <a:cs typeface="Times New Roman" pitchFamily="18" charset="0"/>
              </a:rPr>
              <a:t>về</a:t>
            </a:r>
            <a:r>
              <a:rPr lang="vi-VN" altLang="en-US" sz="2400" kern="0" dirty="0">
                <a:solidFill>
                  <a:srgbClr val="FFFFFF"/>
                </a:solidFill>
                <a:latin typeface="Times New Roman" pitchFamily="18" charset="0"/>
                <a:cs typeface="Times New Roman" pitchFamily="18" charset="0"/>
              </a:rPr>
              <a:t> công nghệ hạt nhân đạt trình độ các nước tiên tiến trong khu vực cả về cơ sở vật chất kỹ thuật và đội</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ngũ cán bộ. </a:t>
            </a:r>
            <a:endParaRPr lang="en-US" altLang="en-US" sz="2400" kern="0" dirty="0">
              <a:solidFill>
                <a:srgbClr val="FFFFFF"/>
              </a:solidFill>
              <a:latin typeface="Times New Roman" pitchFamily="18" charset="0"/>
              <a:cs typeface="Times New Roman" pitchFamily="18" charset="0"/>
            </a:endParaRPr>
          </a:p>
          <a:p>
            <a:pPr marL="342900" indent="-342900" eaLnBrk="0" fontAlgn="base" hangingPunct="0">
              <a:spcBef>
                <a:spcPct val="20000"/>
              </a:spcBef>
              <a:spcAft>
                <a:spcPct val="0"/>
              </a:spcAft>
              <a:buFontTx/>
              <a:buChar char="•"/>
            </a:pPr>
            <a:r>
              <a:rPr lang="vi-VN" altLang="en-US" sz="2400" kern="0" dirty="0">
                <a:solidFill>
                  <a:srgbClr val="FFFFFF"/>
                </a:solidFill>
                <a:latin typeface="Times New Roman" pitchFamily="18" charset="0"/>
                <a:cs typeface="Times New Roman" pitchFamily="18" charset="0"/>
              </a:rPr>
              <a:t>Xây dựng Viện Năng lượng nguyên tử Việt Nam thành trung tâm</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nghiên cứu - triển khai công nghệ kỹ thuật cao ứng dụng năng lượng nguyên tử</a:t>
            </a:r>
            <a:r>
              <a:rPr lang="en-US" altLang="en-US" sz="2400" kern="0" dirty="0">
                <a:solidFill>
                  <a:srgbClr val="FFFFFF"/>
                </a:solidFill>
                <a:latin typeface="Times New Roman" pitchFamily="18" charset="0"/>
                <a:cs typeface="Times New Roman" pitchFamily="18" charset="0"/>
              </a:rPr>
              <a:t> </a:t>
            </a:r>
            <a:r>
              <a:rPr lang="vi-VN" altLang="en-US" sz="2400" kern="0" dirty="0">
                <a:solidFill>
                  <a:srgbClr val="FFFFFF"/>
                </a:solidFill>
                <a:latin typeface="Times New Roman" pitchFamily="18" charset="0"/>
                <a:cs typeface="Times New Roman" pitchFamily="18" charset="0"/>
              </a:rPr>
              <a:t>ngang tầm các nước tiên tiến trong khu vực.</a:t>
            </a:r>
          </a:p>
          <a:p>
            <a:pPr marL="342900" indent="-342900" eaLnBrk="0" fontAlgn="base" hangingPunct="0">
              <a:spcBef>
                <a:spcPct val="20000"/>
              </a:spcBef>
              <a:spcAft>
                <a:spcPct val="0"/>
              </a:spcAft>
              <a:buFontTx/>
              <a:buChar char="•"/>
            </a:pPr>
            <a:endParaRPr lang="it-IT" altLang="en-US" sz="2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69383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2701</TotalTime>
  <Words>7162</Words>
  <Application>Microsoft Office PowerPoint</Application>
  <PresentationFormat>Custom</PresentationFormat>
  <Paragraphs>482</Paragraphs>
  <Slides>64</Slides>
  <Notes>0</Notes>
  <HiddenSlides>0</HiddenSlides>
  <MMClips>0</MMClips>
  <ScaleCrop>false</ScaleCrop>
  <HeadingPairs>
    <vt:vector size="4" baseType="variant">
      <vt:variant>
        <vt:lpstr>Theme</vt:lpstr>
      </vt:variant>
      <vt:variant>
        <vt:i4>8</vt:i4>
      </vt:variant>
      <vt:variant>
        <vt:lpstr>Slide Titles</vt:lpstr>
      </vt:variant>
      <vt:variant>
        <vt:i4>64</vt:i4>
      </vt:variant>
    </vt:vector>
  </HeadingPairs>
  <TitlesOfParts>
    <vt:vector size="72"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 Quang Hiep </cp:lastModifiedBy>
  <cp:revision>58</cp:revision>
  <dcterms:created xsi:type="dcterms:W3CDTF">2016-10-03T11:34:49Z</dcterms:created>
  <dcterms:modified xsi:type="dcterms:W3CDTF">2018-07-24T04:41:44Z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2014-04-24T00:00:00Z</vt:filetime>
  </property>
  <property fmtid="{D5CDD505-2E9C-101B-9397-08002B2CF9AE}" pid="3" name="LastSaved">
    <vt:filetime>2016-10-03T00:00:00Z</vt:filetime>
  </property>
</Properties>
</file>