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6"/>
  </p:notesMasterIdLst>
  <p:handoutMasterIdLst>
    <p:handoutMasterId r:id="rId27"/>
  </p:handoutMasterIdLst>
  <p:sldIdLst>
    <p:sldId id="293" r:id="rId2"/>
    <p:sldId id="310" r:id="rId3"/>
    <p:sldId id="317" r:id="rId4"/>
    <p:sldId id="352" r:id="rId5"/>
    <p:sldId id="320" r:id="rId6"/>
    <p:sldId id="321" r:id="rId7"/>
    <p:sldId id="340" r:id="rId8"/>
    <p:sldId id="323" r:id="rId9"/>
    <p:sldId id="341" r:id="rId10"/>
    <p:sldId id="342" r:id="rId11"/>
    <p:sldId id="343" r:id="rId12"/>
    <p:sldId id="344" r:id="rId13"/>
    <p:sldId id="345" r:id="rId14"/>
    <p:sldId id="332" r:id="rId15"/>
    <p:sldId id="333" r:id="rId16"/>
    <p:sldId id="334" r:id="rId17"/>
    <p:sldId id="335" r:id="rId18"/>
    <p:sldId id="346" r:id="rId19"/>
    <p:sldId id="347" r:id="rId20"/>
    <p:sldId id="348" r:id="rId21"/>
    <p:sldId id="349" r:id="rId22"/>
    <p:sldId id="350" r:id="rId23"/>
    <p:sldId id="351" r:id="rId24"/>
    <p:sldId id="308"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CCFF"/>
    <a:srgbClr val="FF9933"/>
    <a:srgbClr val="000000"/>
    <a:srgbClr val="FFFFFF"/>
    <a:srgbClr val="002673"/>
    <a:srgbClr val="FFFFCC"/>
    <a:srgbClr val="3A3756"/>
    <a:srgbClr val="9900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7" autoAdjust="0"/>
    <p:restoredTop sz="88625" autoAdjust="0"/>
  </p:normalViewPr>
  <p:slideViewPr>
    <p:cSldViewPr>
      <p:cViewPr varScale="1">
        <p:scale>
          <a:sx n="59" d="100"/>
          <a:sy n="59" d="100"/>
        </p:scale>
        <p:origin x="133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14" y="-114"/>
      </p:cViewPr>
      <p:guideLst>
        <p:guide orient="horz" pos="3127"/>
        <p:guide pos="2141"/>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339" y="-4440"/>
            <a:ext cx="4911344" cy="495872"/>
          </a:xfrm>
          <a:prstGeom prst="rect">
            <a:avLst/>
          </a:prstGeom>
        </p:spPr>
        <p:txBody>
          <a:bodyPr vert="horz" lIns="88230" tIns="44115" rIns="88230" bIns="44115" rtlCol="0"/>
          <a:lstStyle>
            <a:lvl1pPr algn="l">
              <a:defRPr sz="1200"/>
            </a:lvl1pPr>
          </a:lstStyle>
          <a:p>
            <a:pPr marL="361950"/>
            <a:r>
              <a:rPr lang="en-GB" b="1" dirty="0" smtClean="0"/>
              <a:t>Module 0. Opening</a:t>
            </a:r>
          </a:p>
          <a:p>
            <a:pPr marL="361950"/>
            <a:r>
              <a:rPr lang="en-GB" dirty="0" smtClean="0"/>
              <a:t>Lecture 0.1 Introduction to the course. Administrative arrangements</a:t>
            </a:r>
            <a:endParaRPr lang="en-GB" dirty="0"/>
          </a:p>
        </p:txBody>
      </p:sp>
    </p:spTree>
    <p:extLst>
      <p:ext uri="{BB962C8B-B14F-4D97-AF65-F5344CB8AC3E}">
        <p14:creationId xmlns:p14="http://schemas.microsoft.com/office/powerpoint/2010/main" val="1659779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991126" cy="496888"/>
          </a:xfrm>
          <a:prstGeom prst="rect">
            <a:avLst/>
          </a:prstGeom>
        </p:spPr>
        <p:txBody>
          <a:bodyPr vert="horz" lIns="91411" tIns="45705" rIns="91411" bIns="45705" rtlCol="0"/>
          <a:lstStyle>
            <a:lvl1pPr algn="l">
              <a:defRPr sz="1200"/>
            </a:lvl1pPr>
          </a:lstStyle>
          <a:p>
            <a:pPr marL="361950"/>
            <a:r>
              <a:rPr lang="en-GB" b="1" dirty="0" smtClean="0"/>
              <a:t>Module 0. Opening</a:t>
            </a:r>
          </a:p>
          <a:p>
            <a:pPr marL="361950"/>
            <a:r>
              <a:rPr lang="en-GB" dirty="0" smtClean="0"/>
              <a:t>Lecture 0.1 Introduction to the course. Administrative arrangements</a:t>
            </a:r>
            <a:endParaRPr lang="en-GB" dirty="0"/>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11" tIns="45705" rIns="91411" bIns="45705" rtlCol="0" anchor="ctr"/>
          <a:lstStyle/>
          <a:p>
            <a:endParaRPr lang="en-GB"/>
          </a:p>
        </p:txBody>
      </p:sp>
      <p:sp>
        <p:nvSpPr>
          <p:cNvPr id="5" name="Notes Placeholder 4"/>
          <p:cNvSpPr>
            <a:spLocks noGrp="1"/>
          </p:cNvSpPr>
          <p:nvPr>
            <p:ph type="body" sz="quarter" idx="3"/>
          </p:nvPr>
        </p:nvSpPr>
        <p:spPr>
          <a:xfrm>
            <a:off x="679454" y="4716466"/>
            <a:ext cx="5438775" cy="4467225"/>
          </a:xfrm>
          <a:prstGeom prst="rect">
            <a:avLst/>
          </a:prstGeom>
        </p:spPr>
        <p:txBody>
          <a:bodyPr vert="horz" lIns="91411" tIns="45705" rIns="91411" bIns="457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0854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solidFill>
                <a:schemeClr val="tx1">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39318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Tree>
    <p:extLst>
      <p:ext uri="{BB962C8B-B14F-4D97-AF65-F5344CB8AC3E}">
        <p14:creationId xmlns:p14="http://schemas.microsoft.com/office/powerpoint/2010/main" val="2743280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dirty="0" smtClean="0">
                <a:solidFill>
                  <a:schemeClr val="tx1"/>
                </a:solidFill>
                <a:effectLst/>
                <a:latin typeface="+mn-lt"/>
                <a:ea typeface="+mn-ea"/>
                <a:cs typeface="+mn-cs"/>
              </a:rPr>
              <a:t>a) Thông báo về sự cố cho quốc gia, tổ chức quốc tế có liên quan và gửi đề nghị trợ giúp quốc tế theo quy định của điều ước quốc tế, thỏa thuận quốc tế về thông báo sự cố và trợ giúp quốc tế mà Cộng hoà xã hội chủ nghĩa Việt Nam là thành viên trong trường hợp sự cố không gây ảnh hưởng qua biên giới quốc gia;</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b) Chỉ đạo cơ quan chuyên môn thuộc quyền quản lý thực hiện chức năng tư vấn kỹ thuật cho Ủy ban Quốc gia Ứng phó sự cố, thiên tai và Tìm kiếm Cứu nạn, Sở chỉ huy hiện trường;</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c) Điều động nhân lực, phương tiện tham gia ứng phó sự cố tại hiện trường để thực hiện các nhiệm vụ sau tùy theo tình huống sự cố cụ thể quy định tại Phụ lục II của Kế hoạch này: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Quan trắc phóng xạ, đánh giá phát tán chất phóng xạ, kiểm soát nhiễm bẩn phóng xạ, đánh giá liều bức xạ;</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Tư vấn phương án bảo vệ chống phóng xạ, bảo vệ nhân viên ứng phó sự cố, bảo vệ người tham gia hỗ trợ ứng phó sự cố;</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Hỗ trợ kỹ thuật để hạn chế sự cố lan rộng, giảm thiểu hậu quả và khắc phục sự cố;</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Tổ chức, giám sát thu gom chất thải phóng xạ theo quy định pháp luật;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Hỗ trợ Bộ Công an xác định nguyên nhân sự cố và giám định hạt nhân trong công tác điều tra tội phạm;</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 Hỗ trợ kỹ thuật trong kiểm soát nhiễm bẩn phóng xạ tại biên giới đối với người xuất cảnh, nhập cảnh đến từ khu vực bị ô nhiễm phóng xạ và kiểm soát sản phẩm hàng hoá có nguồn gốc từ vùng có nguy cơ bị ô nhiễm phóng xạ;</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d) Cung cấp thông tin chính thức về diễn biến sự cố trên phương tiện thông tin đại chúng quốc gia và hướng dẫn hành động bảo vệ cho công chúng.</a:t>
            </a:r>
            <a:endParaRPr lang="en-US" sz="1200" kern="1200" dirty="0" smtClean="0">
              <a:solidFill>
                <a:schemeClr val="tx1"/>
              </a:solidFill>
              <a:effectLst/>
              <a:latin typeface="+mn-lt"/>
              <a:ea typeface="+mn-ea"/>
              <a:cs typeface="+mn-cs"/>
            </a:endParaRPr>
          </a:p>
          <a:p>
            <a:pPr algn="just"/>
            <a:r>
              <a:rPr lang="en-GB" dirty="0" err="1" smtClean="0"/>
              <a:t>Hiện</a:t>
            </a:r>
            <a:r>
              <a:rPr lang="en-GB" baseline="0" dirty="0" smtClean="0"/>
              <a:t> nay </a:t>
            </a:r>
            <a:r>
              <a:rPr lang="en-GB" baseline="0" dirty="0" err="1" smtClean="0"/>
              <a:t>nhân</a:t>
            </a:r>
            <a:r>
              <a:rPr lang="en-GB" baseline="0" dirty="0" smtClean="0"/>
              <a:t> </a:t>
            </a:r>
            <a:r>
              <a:rPr lang="en-GB" baseline="0" dirty="0" err="1" smtClean="0"/>
              <a:t>lực</a:t>
            </a:r>
            <a:r>
              <a:rPr lang="en-GB" baseline="0" dirty="0" smtClean="0"/>
              <a:t>, </a:t>
            </a:r>
            <a:r>
              <a:rPr lang="en-GB" sz="1200" dirty="0" err="1" smtClean="0"/>
              <a:t>Nhân</a:t>
            </a:r>
            <a:r>
              <a:rPr lang="en-GB" sz="1200" dirty="0" smtClean="0"/>
              <a:t> </a:t>
            </a:r>
            <a:r>
              <a:rPr lang="en-GB" sz="1200" dirty="0" err="1" smtClean="0"/>
              <a:t>lực</a:t>
            </a:r>
            <a:r>
              <a:rPr lang="en-GB" sz="1200" dirty="0" smtClean="0"/>
              <a:t>, </a:t>
            </a:r>
            <a:r>
              <a:rPr lang="en-GB" sz="1200" dirty="0" err="1" smtClean="0"/>
              <a:t>phương</a:t>
            </a:r>
            <a:r>
              <a:rPr lang="en-GB" sz="1200" dirty="0" smtClean="0"/>
              <a:t> </a:t>
            </a:r>
            <a:r>
              <a:rPr lang="en-GB" sz="1200" dirty="0" err="1" smtClean="0"/>
              <a:t>tiện</a:t>
            </a:r>
            <a:r>
              <a:rPr lang="en-GB" sz="1200" dirty="0" smtClean="0"/>
              <a:t> </a:t>
            </a:r>
            <a:r>
              <a:rPr lang="en-GB" sz="1200" dirty="0" err="1" smtClean="0"/>
              <a:t>tham</a:t>
            </a:r>
            <a:r>
              <a:rPr lang="en-GB" sz="1200" dirty="0" smtClean="0"/>
              <a:t> </a:t>
            </a:r>
            <a:r>
              <a:rPr lang="en-GB" sz="1200" dirty="0" err="1" smtClean="0"/>
              <a:t>gia</a:t>
            </a:r>
            <a:r>
              <a:rPr lang="en-GB" sz="1200" dirty="0" smtClean="0"/>
              <a:t> </a:t>
            </a:r>
            <a:r>
              <a:rPr lang="en-GB" sz="1200" dirty="0" err="1" smtClean="0"/>
              <a:t>ứng</a:t>
            </a:r>
            <a:r>
              <a:rPr lang="en-GB" sz="1200" dirty="0" smtClean="0"/>
              <a:t> </a:t>
            </a:r>
            <a:r>
              <a:rPr lang="en-GB" sz="1200" dirty="0" err="1" smtClean="0"/>
              <a:t>phó</a:t>
            </a:r>
            <a:r>
              <a:rPr lang="en-GB" sz="1200" dirty="0" smtClean="0"/>
              <a:t> </a:t>
            </a:r>
            <a:r>
              <a:rPr lang="en-GB" sz="1200" dirty="0" err="1" smtClean="0"/>
              <a:t>sự</a:t>
            </a:r>
            <a:r>
              <a:rPr lang="en-GB" sz="1200" dirty="0" smtClean="0"/>
              <a:t> </a:t>
            </a:r>
            <a:r>
              <a:rPr lang="en-GB" sz="1200" dirty="0" err="1" smtClean="0"/>
              <a:t>cố</a:t>
            </a:r>
            <a:r>
              <a:rPr lang="en-GB" sz="1200" dirty="0" smtClean="0"/>
              <a:t> </a:t>
            </a:r>
            <a:r>
              <a:rPr lang="en-GB" sz="1200" dirty="0" err="1" smtClean="0"/>
              <a:t>bức</a:t>
            </a:r>
            <a:r>
              <a:rPr lang="en-GB" sz="1200" dirty="0" smtClean="0"/>
              <a:t> </a:t>
            </a:r>
            <a:r>
              <a:rPr lang="en-GB" sz="1200" dirty="0" err="1" smtClean="0"/>
              <a:t>xạ</a:t>
            </a:r>
            <a:r>
              <a:rPr lang="en-GB" sz="1200" dirty="0" smtClean="0"/>
              <a:t> </a:t>
            </a:r>
            <a:r>
              <a:rPr lang="en-GB" sz="1200" dirty="0" err="1" smtClean="0"/>
              <a:t>và</a:t>
            </a:r>
            <a:r>
              <a:rPr lang="en-GB" sz="1200" dirty="0" smtClean="0"/>
              <a:t> </a:t>
            </a:r>
            <a:r>
              <a:rPr lang="en-GB" sz="1200" dirty="0" err="1" smtClean="0"/>
              <a:t>hạt</a:t>
            </a:r>
            <a:r>
              <a:rPr lang="en-GB" sz="1200" dirty="0" smtClean="0"/>
              <a:t> </a:t>
            </a:r>
            <a:r>
              <a:rPr lang="en-GB" sz="1200" dirty="0" err="1" smtClean="0"/>
              <a:t>nhân</a:t>
            </a:r>
            <a:r>
              <a:rPr lang="en-GB" sz="1200" dirty="0" smtClean="0"/>
              <a:t> </a:t>
            </a:r>
            <a:r>
              <a:rPr lang="en-GB" sz="1200" dirty="0" err="1" smtClean="0"/>
              <a:t>của</a:t>
            </a:r>
            <a:r>
              <a:rPr lang="en-GB" sz="1200" dirty="0" smtClean="0"/>
              <a:t> </a:t>
            </a:r>
            <a:r>
              <a:rPr lang="en-GB" sz="1200" dirty="0" err="1" smtClean="0"/>
              <a:t>Bộ</a:t>
            </a:r>
            <a:r>
              <a:rPr lang="en-GB" sz="1200" dirty="0" smtClean="0"/>
              <a:t> </a:t>
            </a:r>
            <a:r>
              <a:rPr lang="en-GB" sz="1200" dirty="0" err="1" smtClean="0"/>
              <a:t>Khoa</a:t>
            </a:r>
            <a:r>
              <a:rPr lang="en-GB" sz="1200" dirty="0" smtClean="0"/>
              <a:t> </a:t>
            </a:r>
            <a:r>
              <a:rPr lang="en-GB" sz="1200" dirty="0" err="1" smtClean="0"/>
              <a:t>học</a:t>
            </a:r>
            <a:r>
              <a:rPr lang="en-GB" sz="1200" dirty="0" smtClean="0"/>
              <a:t> </a:t>
            </a:r>
            <a:r>
              <a:rPr lang="en-GB" sz="1200" dirty="0" err="1" smtClean="0"/>
              <a:t>và</a:t>
            </a:r>
            <a:r>
              <a:rPr lang="en-GB" sz="1200" dirty="0" smtClean="0"/>
              <a:t> </a:t>
            </a:r>
            <a:r>
              <a:rPr lang="en-GB" sz="1200" dirty="0" err="1" smtClean="0"/>
              <a:t>Công</a:t>
            </a:r>
            <a:r>
              <a:rPr lang="en-GB" sz="1200" dirty="0" smtClean="0"/>
              <a:t> </a:t>
            </a:r>
            <a:r>
              <a:rPr lang="en-GB" sz="1200" dirty="0" err="1" smtClean="0"/>
              <a:t>nghệ</a:t>
            </a:r>
            <a:r>
              <a:rPr lang="en-GB" sz="1200" dirty="0" smtClean="0"/>
              <a:t> </a:t>
            </a:r>
            <a:r>
              <a:rPr lang="en-GB" sz="1200" dirty="0" err="1" smtClean="0"/>
              <a:t>chủ</a:t>
            </a:r>
            <a:r>
              <a:rPr lang="en-GB" sz="1200" dirty="0" smtClean="0"/>
              <a:t> </a:t>
            </a:r>
            <a:r>
              <a:rPr lang="en-GB" sz="1200" dirty="0" err="1" smtClean="0"/>
              <a:t>yếu</a:t>
            </a:r>
            <a:r>
              <a:rPr lang="en-GB" sz="1200" dirty="0" smtClean="0"/>
              <a:t> </a:t>
            </a:r>
            <a:r>
              <a:rPr lang="en-GB" sz="1200" dirty="0" err="1" smtClean="0"/>
              <a:t>tới</a:t>
            </a:r>
            <a:r>
              <a:rPr lang="en-GB" sz="1200" dirty="0" smtClean="0"/>
              <a:t> </a:t>
            </a:r>
            <a:r>
              <a:rPr lang="en-GB" sz="1200" dirty="0" err="1" smtClean="0"/>
              <a:t>từ</a:t>
            </a:r>
            <a:r>
              <a:rPr lang="en-GB" sz="1200" dirty="0" smtClean="0"/>
              <a:t>: </a:t>
            </a:r>
            <a:r>
              <a:rPr lang="en-GB" sz="1200" dirty="0" err="1" smtClean="0"/>
              <a:t>Cục</a:t>
            </a:r>
            <a:r>
              <a:rPr lang="en-GB" sz="1200" dirty="0" smtClean="0"/>
              <a:t> An </a:t>
            </a:r>
            <a:r>
              <a:rPr lang="en-GB" sz="1200" dirty="0" err="1" smtClean="0"/>
              <a:t>toàn</a:t>
            </a:r>
            <a:r>
              <a:rPr lang="en-GB" sz="1200" dirty="0" smtClean="0"/>
              <a:t> </a:t>
            </a:r>
            <a:r>
              <a:rPr lang="en-GB" sz="1200" dirty="0" err="1" smtClean="0"/>
              <a:t>bức</a:t>
            </a:r>
            <a:r>
              <a:rPr lang="en-GB" sz="1200" dirty="0" smtClean="0"/>
              <a:t> </a:t>
            </a:r>
            <a:r>
              <a:rPr lang="en-GB" sz="1200" dirty="0" err="1" smtClean="0"/>
              <a:t>xạ</a:t>
            </a:r>
            <a:r>
              <a:rPr lang="en-GB" sz="1200" dirty="0" smtClean="0"/>
              <a:t> </a:t>
            </a:r>
            <a:r>
              <a:rPr lang="en-GB" sz="1200" dirty="0" err="1" smtClean="0"/>
              <a:t>và</a:t>
            </a:r>
            <a:r>
              <a:rPr lang="en-GB" sz="1200" dirty="0" smtClean="0"/>
              <a:t> </a:t>
            </a:r>
            <a:r>
              <a:rPr lang="en-GB" sz="1200" dirty="0" err="1" smtClean="0"/>
              <a:t>hạt</a:t>
            </a:r>
            <a:r>
              <a:rPr lang="en-GB" sz="1200" dirty="0" smtClean="0"/>
              <a:t> </a:t>
            </a:r>
            <a:r>
              <a:rPr lang="en-GB" sz="1200" dirty="0" err="1" smtClean="0"/>
              <a:t>nhân</a:t>
            </a:r>
            <a:r>
              <a:rPr lang="en-GB" sz="1200" dirty="0" smtClean="0"/>
              <a:t>; </a:t>
            </a:r>
            <a:r>
              <a:rPr lang="en-GB" sz="1200" dirty="0" err="1" smtClean="0"/>
              <a:t>Viện</a:t>
            </a:r>
            <a:r>
              <a:rPr lang="en-GB" sz="1200" dirty="0" smtClean="0"/>
              <a:t> </a:t>
            </a:r>
            <a:r>
              <a:rPr lang="en-GB" sz="1200" dirty="0" err="1" smtClean="0"/>
              <a:t>Năng</a:t>
            </a:r>
            <a:r>
              <a:rPr lang="en-GB" sz="1200" dirty="0" smtClean="0"/>
              <a:t> </a:t>
            </a:r>
            <a:r>
              <a:rPr lang="en-GB" sz="1200" dirty="0" err="1" smtClean="0"/>
              <a:t>lượng</a:t>
            </a:r>
            <a:r>
              <a:rPr lang="en-GB" sz="1200" dirty="0" smtClean="0"/>
              <a:t> </a:t>
            </a:r>
            <a:r>
              <a:rPr lang="en-GB" sz="1200" dirty="0" err="1" smtClean="0"/>
              <a:t>nguyên</a:t>
            </a:r>
            <a:r>
              <a:rPr lang="en-GB" sz="1200" dirty="0" smtClean="0"/>
              <a:t> </a:t>
            </a:r>
            <a:r>
              <a:rPr lang="en-GB" sz="1200" dirty="0" err="1" smtClean="0"/>
              <a:t>tử</a:t>
            </a:r>
            <a:r>
              <a:rPr lang="en-GB" sz="1200" dirty="0" smtClean="0"/>
              <a:t> </a:t>
            </a:r>
            <a:r>
              <a:rPr lang="en-GB" sz="1200" dirty="0" err="1" smtClean="0"/>
              <a:t>Việt</a:t>
            </a:r>
            <a:r>
              <a:rPr lang="en-GB" sz="1200" dirty="0" smtClean="0"/>
              <a:t> Nam. 02 </a:t>
            </a:r>
            <a:r>
              <a:rPr lang="en-GB" sz="1200" dirty="0" err="1" smtClean="0"/>
              <a:t>đơn</a:t>
            </a:r>
            <a:r>
              <a:rPr lang="en-GB" sz="1200" baseline="0" dirty="0" smtClean="0"/>
              <a:t> </a:t>
            </a:r>
            <a:r>
              <a:rPr lang="en-GB" sz="1200" baseline="0" dirty="0" err="1" smtClean="0"/>
              <a:t>vị</a:t>
            </a:r>
            <a:r>
              <a:rPr lang="en-GB" sz="1200" baseline="0" dirty="0" smtClean="0"/>
              <a:t> </a:t>
            </a:r>
            <a:r>
              <a:rPr lang="en-GB" sz="1200" baseline="0" dirty="0" err="1" smtClean="0"/>
              <a:t>này</a:t>
            </a:r>
            <a:r>
              <a:rPr lang="en-GB" sz="1200" baseline="0" dirty="0" smtClean="0"/>
              <a:t> </a:t>
            </a:r>
            <a:r>
              <a:rPr lang="en-GB" sz="1200" baseline="0" dirty="0" err="1" smtClean="0"/>
              <a:t>có</a:t>
            </a:r>
            <a:r>
              <a:rPr lang="en-GB" sz="1200" baseline="0" dirty="0" smtClean="0"/>
              <a:t> </a:t>
            </a:r>
            <a:r>
              <a:rPr lang="en-GB" sz="1200" baseline="0" dirty="0" err="1" smtClean="0"/>
              <a:t>cán</a:t>
            </a:r>
            <a:r>
              <a:rPr lang="en-GB" sz="1200" baseline="0" dirty="0" smtClean="0"/>
              <a:t> </a:t>
            </a:r>
            <a:r>
              <a:rPr lang="en-GB" sz="1200" baseline="0" dirty="0" err="1" smtClean="0"/>
              <a:t>bộ</a:t>
            </a:r>
            <a:r>
              <a:rPr lang="en-GB" sz="1200" baseline="0" dirty="0" smtClean="0"/>
              <a:t> </a:t>
            </a:r>
            <a:r>
              <a:rPr lang="en-GB" sz="1200" baseline="0" dirty="0" err="1" smtClean="0"/>
              <a:t>được</a:t>
            </a:r>
            <a:r>
              <a:rPr lang="en-GB" sz="1200" baseline="0" dirty="0" smtClean="0"/>
              <a:t> </a:t>
            </a:r>
            <a:r>
              <a:rPr lang="en-GB" sz="1200" baseline="0" dirty="0" err="1" smtClean="0"/>
              <a:t>đào</a:t>
            </a:r>
            <a:r>
              <a:rPr lang="en-GB" sz="1200" baseline="0" dirty="0" smtClean="0"/>
              <a:t> </a:t>
            </a:r>
            <a:r>
              <a:rPr lang="en-GB" sz="1200" baseline="0" dirty="0" err="1" smtClean="0"/>
              <a:t>tạo</a:t>
            </a:r>
            <a:r>
              <a:rPr lang="en-GB" sz="1200" baseline="0" dirty="0" smtClean="0"/>
              <a:t> </a:t>
            </a:r>
            <a:r>
              <a:rPr lang="en-GB" sz="1200" baseline="0" dirty="0" err="1" smtClean="0"/>
              <a:t>cơ</a:t>
            </a:r>
            <a:r>
              <a:rPr lang="en-GB" sz="1200" baseline="0" dirty="0" smtClean="0"/>
              <a:t> </a:t>
            </a:r>
            <a:r>
              <a:rPr lang="en-GB" sz="1200" baseline="0" dirty="0" err="1" smtClean="0"/>
              <a:t>bản</a:t>
            </a:r>
            <a:r>
              <a:rPr lang="en-GB" sz="1200" baseline="0" dirty="0" smtClean="0"/>
              <a:t> </a:t>
            </a:r>
            <a:r>
              <a:rPr lang="en-GB" sz="1200" baseline="0" dirty="0" err="1" smtClean="0"/>
              <a:t>về</a:t>
            </a:r>
            <a:r>
              <a:rPr lang="en-GB" sz="1200" baseline="0" dirty="0" smtClean="0"/>
              <a:t> </a:t>
            </a:r>
            <a:r>
              <a:rPr lang="en-GB" sz="1200" baseline="0" dirty="0" err="1" smtClean="0"/>
              <a:t>ứng</a:t>
            </a:r>
            <a:r>
              <a:rPr lang="en-GB" sz="1200" baseline="0" dirty="0" smtClean="0"/>
              <a:t> </a:t>
            </a:r>
            <a:r>
              <a:rPr lang="en-GB" sz="1200" baseline="0" dirty="0" err="1" smtClean="0"/>
              <a:t>phó</a:t>
            </a:r>
            <a:r>
              <a:rPr lang="en-GB" sz="1200" baseline="0" dirty="0" smtClean="0"/>
              <a:t> </a:t>
            </a:r>
            <a:r>
              <a:rPr lang="en-GB" sz="1200" baseline="0" dirty="0" err="1" smtClean="0"/>
              <a:t>sự</a:t>
            </a:r>
            <a:r>
              <a:rPr lang="en-GB" sz="1200" baseline="0" dirty="0" smtClean="0"/>
              <a:t> </a:t>
            </a:r>
            <a:r>
              <a:rPr lang="en-GB" sz="1200" baseline="0" dirty="0" err="1" smtClean="0"/>
              <a:t>cố</a:t>
            </a:r>
            <a:r>
              <a:rPr lang="en-GB" sz="1200" baseline="0" dirty="0" smtClean="0"/>
              <a:t> </a:t>
            </a:r>
            <a:r>
              <a:rPr lang="en-GB" sz="1200" baseline="0" dirty="0" err="1" smtClean="0"/>
              <a:t>bức</a:t>
            </a:r>
            <a:r>
              <a:rPr lang="en-GB" sz="1200" baseline="0" dirty="0" smtClean="0"/>
              <a:t> </a:t>
            </a:r>
            <a:r>
              <a:rPr lang="en-GB" sz="1200" baseline="0" dirty="0" err="1" smtClean="0"/>
              <a:t>xạ</a:t>
            </a:r>
            <a:r>
              <a:rPr lang="en-GB" sz="1200" baseline="0" dirty="0" smtClean="0"/>
              <a:t>, </a:t>
            </a:r>
            <a:r>
              <a:rPr lang="en-GB" sz="1200" baseline="0" dirty="0" err="1" smtClean="0"/>
              <a:t>hạt</a:t>
            </a:r>
            <a:r>
              <a:rPr lang="en-GB" sz="1200" baseline="0" dirty="0" smtClean="0"/>
              <a:t> </a:t>
            </a:r>
            <a:r>
              <a:rPr lang="en-GB" sz="1200" baseline="0" dirty="0" err="1" smtClean="0"/>
              <a:t>nhân</a:t>
            </a:r>
            <a:r>
              <a:rPr lang="en-GB" sz="1200" baseline="0" dirty="0" smtClean="0"/>
              <a:t>; </a:t>
            </a:r>
            <a:r>
              <a:rPr lang="en-GB" sz="1200" baseline="0" dirty="0" err="1" smtClean="0"/>
              <a:t>có</a:t>
            </a:r>
            <a:r>
              <a:rPr lang="en-GB" sz="1200" baseline="0" dirty="0" smtClean="0"/>
              <a:t> </a:t>
            </a:r>
            <a:r>
              <a:rPr lang="en-GB" sz="1200" baseline="0" dirty="0" err="1" smtClean="0"/>
              <a:t>trang</a:t>
            </a:r>
            <a:r>
              <a:rPr lang="en-GB" sz="1200" baseline="0" dirty="0" smtClean="0"/>
              <a:t> </a:t>
            </a:r>
            <a:r>
              <a:rPr lang="en-GB" sz="1200" baseline="0" dirty="0" err="1" smtClean="0"/>
              <a:t>thiết</a:t>
            </a:r>
            <a:r>
              <a:rPr lang="en-GB" sz="1200" baseline="0" dirty="0" smtClean="0"/>
              <a:t> </a:t>
            </a:r>
            <a:r>
              <a:rPr lang="en-GB" sz="1200" baseline="0" dirty="0" err="1" smtClean="0"/>
              <a:t>bị</a:t>
            </a:r>
            <a:r>
              <a:rPr lang="en-GB" sz="1200" baseline="0" dirty="0" smtClean="0"/>
              <a:t> </a:t>
            </a:r>
            <a:r>
              <a:rPr lang="en-GB" sz="1200" baseline="0" dirty="0" err="1" smtClean="0"/>
              <a:t>đo</a:t>
            </a:r>
            <a:r>
              <a:rPr lang="en-GB" sz="1200" baseline="0" dirty="0" smtClean="0"/>
              <a:t> </a:t>
            </a:r>
            <a:r>
              <a:rPr lang="en-GB" sz="1200" baseline="0" dirty="0" err="1" smtClean="0"/>
              <a:t>kiểm</a:t>
            </a:r>
            <a:r>
              <a:rPr lang="en-GB" sz="1200" baseline="0" dirty="0" smtClean="0"/>
              <a:t> </a:t>
            </a:r>
            <a:r>
              <a:rPr lang="en-GB" sz="1200" baseline="0" dirty="0" err="1" smtClean="0"/>
              <a:t>soát</a:t>
            </a:r>
            <a:r>
              <a:rPr lang="en-GB" sz="1200" baseline="0" dirty="0" smtClean="0"/>
              <a:t> </a:t>
            </a:r>
            <a:r>
              <a:rPr lang="en-GB" sz="1200" baseline="0" dirty="0" err="1" smtClean="0"/>
              <a:t>bức</a:t>
            </a:r>
            <a:r>
              <a:rPr lang="en-GB" sz="1200" baseline="0" dirty="0" smtClean="0"/>
              <a:t> </a:t>
            </a:r>
            <a:r>
              <a:rPr lang="en-GB" sz="1200" baseline="0" dirty="0" err="1" smtClean="0"/>
              <a:t>xạ</a:t>
            </a:r>
            <a:r>
              <a:rPr lang="en-GB" sz="1200" baseline="0" dirty="0" smtClean="0"/>
              <a:t> </a:t>
            </a:r>
            <a:r>
              <a:rPr lang="en-GB" sz="1200" baseline="0" dirty="0" err="1" smtClean="0"/>
              <a:t>đa</a:t>
            </a:r>
            <a:r>
              <a:rPr lang="en-GB" sz="1200" baseline="0" dirty="0" smtClean="0"/>
              <a:t> </a:t>
            </a:r>
            <a:r>
              <a:rPr lang="en-GB" sz="1200" baseline="0" dirty="0" err="1" smtClean="0"/>
              <a:t>dạng</a:t>
            </a:r>
            <a:r>
              <a:rPr lang="en-GB" sz="1200" baseline="0" dirty="0" smtClean="0"/>
              <a:t> </a:t>
            </a:r>
            <a:r>
              <a:rPr lang="en-GB" sz="1200" baseline="0" dirty="0" err="1" smtClean="0"/>
              <a:t>chủng</a:t>
            </a:r>
            <a:r>
              <a:rPr lang="en-GB" sz="1200" baseline="0" dirty="0" smtClean="0"/>
              <a:t> </a:t>
            </a:r>
            <a:r>
              <a:rPr lang="en-GB" sz="1200" baseline="0" dirty="0" err="1" smtClean="0"/>
              <a:t>loại</a:t>
            </a:r>
            <a:r>
              <a:rPr lang="en-GB" sz="1200" baseline="0" dirty="0" smtClean="0"/>
              <a:t> </a:t>
            </a:r>
            <a:r>
              <a:rPr lang="en-GB" sz="1200" baseline="0" dirty="0" err="1" smtClean="0"/>
              <a:t>và</a:t>
            </a:r>
            <a:r>
              <a:rPr lang="en-GB" sz="1200" baseline="0" dirty="0" smtClean="0"/>
              <a:t> </a:t>
            </a:r>
            <a:r>
              <a:rPr lang="en-GB" sz="1200" baseline="0" dirty="0" err="1" smtClean="0"/>
              <a:t>trang</a:t>
            </a:r>
            <a:r>
              <a:rPr lang="en-GB" sz="1200" baseline="0" dirty="0" smtClean="0"/>
              <a:t> </a:t>
            </a:r>
            <a:r>
              <a:rPr lang="en-GB" sz="1200" baseline="0" dirty="0" err="1" smtClean="0"/>
              <a:t>thiết</a:t>
            </a:r>
            <a:r>
              <a:rPr lang="en-GB" sz="1200" baseline="0" dirty="0" smtClean="0"/>
              <a:t> </a:t>
            </a:r>
            <a:r>
              <a:rPr lang="en-GB" sz="1200" baseline="0" dirty="0" err="1" smtClean="0"/>
              <a:t>bị</a:t>
            </a:r>
            <a:r>
              <a:rPr lang="en-GB" sz="1200" baseline="0" dirty="0" smtClean="0"/>
              <a:t> </a:t>
            </a:r>
            <a:r>
              <a:rPr lang="en-GB" sz="1200" baseline="0" dirty="0" err="1" smtClean="0"/>
              <a:t>phục</a:t>
            </a:r>
            <a:r>
              <a:rPr lang="en-GB" sz="1200" baseline="0" dirty="0" smtClean="0"/>
              <a:t> </a:t>
            </a:r>
            <a:r>
              <a:rPr lang="en-GB" sz="1200" baseline="0" dirty="0" err="1" smtClean="0"/>
              <a:t>vụ</a:t>
            </a:r>
            <a:r>
              <a:rPr lang="en-GB" sz="1200" baseline="0" dirty="0" smtClean="0"/>
              <a:t> </a:t>
            </a:r>
            <a:r>
              <a:rPr lang="en-GB" sz="1200" baseline="0" dirty="0" err="1" smtClean="0"/>
              <a:t>ứng</a:t>
            </a:r>
            <a:r>
              <a:rPr lang="en-GB" sz="1200" baseline="0" dirty="0" smtClean="0"/>
              <a:t> </a:t>
            </a:r>
            <a:r>
              <a:rPr lang="en-GB" sz="1200" baseline="0" dirty="0" err="1" smtClean="0"/>
              <a:t>phó</a:t>
            </a:r>
            <a:r>
              <a:rPr lang="en-GB" sz="1200" baseline="0" dirty="0" smtClean="0"/>
              <a:t> </a:t>
            </a:r>
            <a:r>
              <a:rPr lang="en-GB" sz="1200" baseline="0" dirty="0" err="1" smtClean="0"/>
              <a:t>cơ</a:t>
            </a:r>
            <a:r>
              <a:rPr lang="en-GB" sz="1200" baseline="0" dirty="0" smtClean="0"/>
              <a:t> </a:t>
            </a:r>
            <a:r>
              <a:rPr lang="en-GB" sz="1200" baseline="0" dirty="0" err="1" smtClean="0"/>
              <a:t>bản</a:t>
            </a:r>
            <a:r>
              <a:rPr lang="en-GB" sz="1200" baseline="0" dirty="0" smtClean="0"/>
              <a:t> </a:t>
            </a:r>
            <a:r>
              <a:rPr lang="en-GB" sz="1200" baseline="0" dirty="0" err="1" smtClean="0"/>
              <a:t>như</a:t>
            </a:r>
            <a:r>
              <a:rPr lang="en-GB" sz="1200" baseline="0" dirty="0" smtClean="0"/>
              <a:t> </a:t>
            </a:r>
            <a:r>
              <a:rPr lang="en-GB" sz="1200" baseline="0" dirty="0" err="1" smtClean="0"/>
              <a:t>quần</a:t>
            </a:r>
            <a:r>
              <a:rPr lang="en-GB" sz="1200" baseline="0" dirty="0" smtClean="0"/>
              <a:t> </a:t>
            </a:r>
            <a:r>
              <a:rPr lang="en-GB" sz="1200" baseline="0" dirty="0" err="1" smtClean="0"/>
              <a:t>áo</a:t>
            </a:r>
            <a:r>
              <a:rPr lang="en-GB" sz="1200" baseline="0" dirty="0" smtClean="0"/>
              <a:t> </a:t>
            </a:r>
            <a:r>
              <a:rPr lang="en-GB" sz="1200" baseline="0" dirty="0" err="1" smtClean="0"/>
              <a:t>chống</a:t>
            </a:r>
            <a:r>
              <a:rPr lang="en-GB" sz="1200" baseline="0" dirty="0" smtClean="0"/>
              <a:t> </a:t>
            </a:r>
            <a:r>
              <a:rPr lang="en-GB" sz="1200" baseline="0" dirty="0" err="1" smtClean="0"/>
              <a:t>nhiễm</a:t>
            </a:r>
            <a:r>
              <a:rPr lang="en-GB" sz="1200" baseline="0" dirty="0" smtClean="0"/>
              <a:t> </a:t>
            </a:r>
            <a:r>
              <a:rPr lang="en-GB" sz="1200" baseline="0" dirty="0" err="1" smtClean="0"/>
              <a:t>bẩn</a:t>
            </a:r>
            <a:r>
              <a:rPr lang="en-GB" sz="1200" baseline="0" dirty="0" smtClean="0"/>
              <a:t>, </a:t>
            </a:r>
            <a:r>
              <a:rPr lang="en-GB" sz="1200" baseline="0" dirty="0" err="1" smtClean="0"/>
              <a:t>dây</a:t>
            </a:r>
            <a:r>
              <a:rPr lang="en-GB" sz="1200" baseline="0" dirty="0" smtClean="0"/>
              <a:t> </a:t>
            </a:r>
            <a:r>
              <a:rPr lang="en-GB" sz="1200" baseline="0" dirty="0" err="1" smtClean="0"/>
              <a:t>chăng</a:t>
            </a:r>
            <a:r>
              <a:rPr lang="en-GB" sz="1200" baseline="0" dirty="0" smtClean="0"/>
              <a:t>, </a:t>
            </a:r>
            <a:r>
              <a:rPr lang="en-GB" sz="1200" baseline="0" dirty="0" err="1" smtClean="0"/>
              <a:t>bình</a:t>
            </a:r>
            <a:r>
              <a:rPr lang="en-GB" sz="1200" baseline="0" dirty="0" smtClean="0"/>
              <a:t> </a:t>
            </a:r>
            <a:r>
              <a:rPr lang="en-GB" sz="1200" baseline="0" dirty="0" err="1" smtClean="0"/>
              <a:t>chì</a:t>
            </a:r>
            <a:r>
              <a:rPr lang="en-GB" sz="1200" baseline="0" dirty="0" smtClean="0"/>
              <a:t> </a:t>
            </a:r>
            <a:r>
              <a:rPr lang="en-GB" sz="1200" baseline="0" dirty="0" err="1" smtClean="0"/>
              <a:t>và</a:t>
            </a:r>
            <a:r>
              <a:rPr lang="en-GB" sz="1200" baseline="0" dirty="0" smtClean="0"/>
              <a:t> </a:t>
            </a:r>
            <a:r>
              <a:rPr lang="en-GB" sz="1200" baseline="0" dirty="0" err="1" smtClean="0"/>
              <a:t>tay</a:t>
            </a:r>
            <a:r>
              <a:rPr lang="en-GB" sz="1200" baseline="0" dirty="0" smtClean="0"/>
              <a:t> </a:t>
            </a:r>
            <a:r>
              <a:rPr lang="en-GB" sz="1200" baseline="0" dirty="0" err="1" smtClean="0"/>
              <a:t>gắp</a:t>
            </a:r>
            <a:r>
              <a:rPr lang="en-GB" sz="1200" baseline="0" dirty="0" smtClean="0"/>
              <a:t>.</a:t>
            </a:r>
          </a:p>
          <a:p>
            <a:pPr algn="just"/>
            <a:r>
              <a:rPr lang="en-GB" sz="1200" baseline="0" dirty="0" err="1" smtClean="0"/>
              <a:t>Cục</a:t>
            </a:r>
            <a:r>
              <a:rPr lang="en-GB" sz="1200" baseline="0" dirty="0" smtClean="0"/>
              <a:t> ATBXHN </a:t>
            </a:r>
            <a:r>
              <a:rPr lang="en-GB" sz="1200" baseline="0" dirty="0" err="1" smtClean="0"/>
              <a:t>và</a:t>
            </a:r>
            <a:r>
              <a:rPr lang="en-GB" sz="1200" baseline="0" dirty="0" smtClean="0"/>
              <a:t> </a:t>
            </a:r>
            <a:r>
              <a:rPr lang="en-GB" sz="1200" baseline="0" dirty="0" err="1" smtClean="0"/>
              <a:t>Viện</a:t>
            </a:r>
            <a:r>
              <a:rPr lang="en-GB" sz="1200" baseline="0" dirty="0" smtClean="0"/>
              <a:t> NLNT </a:t>
            </a:r>
            <a:r>
              <a:rPr lang="en-GB" sz="1200" baseline="0" dirty="0" err="1" smtClean="0"/>
              <a:t>Việt</a:t>
            </a:r>
            <a:r>
              <a:rPr lang="en-GB" sz="1200" baseline="0" dirty="0" smtClean="0"/>
              <a:t> Nam </a:t>
            </a:r>
            <a:r>
              <a:rPr lang="en-GB" sz="1200" baseline="0" dirty="0" err="1" smtClean="0"/>
              <a:t>đều</a:t>
            </a:r>
            <a:r>
              <a:rPr lang="en-GB" sz="1200" baseline="0" dirty="0" smtClean="0"/>
              <a:t> </a:t>
            </a:r>
            <a:r>
              <a:rPr lang="en-GB" sz="1200" baseline="0" dirty="0" err="1" smtClean="0"/>
              <a:t>đã</a:t>
            </a:r>
            <a:r>
              <a:rPr lang="en-GB" sz="1200" baseline="0" dirty="0" smtClean="0"/>
              <a:t> </a:t>
            </a:r>
            <a:r>
              <a:rPr lang="en-GB" sz="1200" baseline="0" dirty="0" err="1" smtClean="0"/>
              <a:t>tiến</a:t>
            </a:r>
            <a:r>
              <a:rPr lang="en-GB" sz="1200" baseline="0" dirty="0" smtClean="0"/>
              <a:t> </a:t>
            </a:r>
            <a:r>
              <a:rPr lang="en-GB" sz="1200" baseline="0" dirty="0" err="1" smtClean="0"/>
              <a:t>hành</a:t>
            </a:r>
            <a:r>
              <a:rPr lang="en-GB" sz="1200" baseline="0" dirty="0" smtClean="0"/>
              <a:t> </a:t>
            </a:r>
            <a:r>
              <a:rPr lang="en-GB" sz="1200" baseline="0" dirty="0" err="1" smtClean="0"/>
              <a:t>nghiên</a:t>
            </a:r>
            <a:r>
              <a:rPr lang="en-GB" sz="1200" baseline="0" dirty="0" smtClean="0"/>
              <a:t> </a:t>
            </a:r>
            <a:r>
              <a:rPr lang="en-GB" sz="1200" baseline="0" dirty="0" err="1" smtClean="0"/>
              <a:t>cứu</a:t>
            </a:r>
            <a:r>
              <a:rPr lang="en-GB" sz="1200" baseline="0" dirty="0" smtClean="0"/>
              <a:t> </a:t>
            </a:r>
            <a:r>
              <a:rPr lang="en-GB" sz="1200" baseline="0" dirty="0" err="1" smtClean="0"/>
              <a:t>và</a:t>
            </a:r>
            <a:r>
              <a:rPr lang="en-GB" sz="1200" baseline="0" dirty="0" smtClean="0"/>
              <a:t> </a:t>
            </a:r>
            <a:r>
              <a:rPr lang="en-GB" sz="1200" baseline="0" dirty="0" err="1" smtClean="0"/>
              <a:t>vận</a:t>
            </a:r>
            <a:r>
              <a:rPr lang="en-GB" sz="1200" baseline="0" dirty="0" smtClean="0"/>
              <a:t> </a:t>
            </a:r>
            <a:r>
              <a:rPr lang="en-GB" sz="1200" baseline="0" dirty="0" err="1" smtClean="0"/>
              <a:t>hành</a:t>
            </a:r>
            <a:r>
              <a:rPr lang="en-GB" sz="1200" baseline="0" dirty="0" smtClean="0"/>
              <a:t> </a:t>
            </a:r>
            <a:r>
              <a:rPr lang="en-GB" sz="1200" baseline="0" dirty="0" err="1" smtClean="0"/>
              <a:t>một</a:t>
            </a:r>
            <a:r>
              <a:rPr lang="en-GB" sz="1200" baseline="0" dirty="0" smtClean="0"/>
              <a:t> </a:t>
            </a:r>
            <a:r>
              <a:rPr lang="en-GB" sz="1200" baseline="0" dirty="0" err="1" smtClean="0"/>
              <a:t>số</a:t>
            </a:r>
            <a:r>
              <a:rPr lang="en-GB" sz="1200" baseline="0" dirty="0" smtClean="0"/>
              <a:t> </a:t>
            </a:r>
            <a:r>
              <a:rPr lang="en-GB" sz="1200" baseline="0" dirty="0" err="1" smtClean="0"/>
              <a:t>phần</a:t>
            </a:r>
            <a:r>
              <a:rPr lang="en-GB" sz="1200" baseline="0" dirty="0" smtClean="0"/>
              <a:t> </a:t>
            </a:r>
            <a:r>
              <a:rPr lang="en-GB" sz="1200" baseline="0" dirty="0" err="1" smtClean="0"/>
              <a:t>mềm</a:t>
            </a:r>
            <a:r>
              <a:rPr lang="en-GB" sz="1200" baseline="0" dirty="0" smtClean="0"/>
              <a:t> </a:t>
            </a:r>
            <a:r>
              <a:rPr lang="en-GB" sz="1200" baseline="0" dirty="0" err="1" smtClean="0"/>
              <a:t>đánh</a:t>
            </a:r>
            <a:r>
              <a:rPr lang="en-GB" sz="1200" baseline="0" dirty="0" smtClean="0"/>
              <a:t> </a:t>
            </a:r>
            <a:r>
              <a:rPr lang="en-GB" sz="1200" baseline="0" dirty="0" err="1" smtClean="0"/>
              <a:t>giá</a:t>
            </a:r>
            <a:r>
              <a:rPr lang="en-GB" sz="1200" baseline="0" dirty="0" smtClean="0"/>
              <a:t> </a:t>
            </a:r>
            <a:r>
              <a:rPr lang="en-GB" sz="1200" baseline="0" dirty="0" err="1" smtClean="0"/>
              <a:t>phát</a:t>
            </a:r>
            <a:r>
              <a:rPr lang="en-GB" sz="1200" baseline="0" dirty="0" smtClean="0"/>
              <a:t> </a:t>
            </a:r>
            <a:r>
              <a:rPr lang="en-GB" sz="1200" baseline="0" dirty="0" err="1" smtClean="0"/>
              <a:t>tán</a:t>
            </a:r>
            <a:r>
              <a:rPr lang="en-GB" sz="1200" baseline="0" dirty="0" smtClean="0"/>
              <a:t> </a:t>
            </a:r>
            <a:r>
              <a:rPr lang="en-GB" sz="1200" baseline="0" dirty="0" err="1" smtClean="0"/>
              <a:t>chất</a:t>
            </a:r>
            <a:r>
              <a:rPr lang="en-GB" sz="1200" baseline="0" dirty="0" smtClean="0"/>
              <a:t> </a:t>
            </a:r>
            <a:r>
              <a:rPr lang="en-GB" sz="1200" baseline="0" dirty="0" err="1" smtClean="0"/>
              <a:t>phóng</a:t>
            </a:r>
            <a:r>
              <a:rPr lang="en-GB" sz="1200" baseline="0" dirty="0" smtClean="0"/>
              <a:t> </a:t>
            </a:r>
            <a:r>
              <a:rPr lang="en-GB" sz="1200" baseline="0" dirty="0" err="1" smtClean="0"/>
              <a:t>xạ</a:t>
            </a:r>
            <a:r>
              <a:rPr lang="en-GB" sz="1200" baseline="0" dirty="0" smtClean="0"/>
              <a:t> </a:t>
            </a:r>
            <a:r>
              <a:rPr lang="en-GB" sz="1200" baseline="0" dirty="0" err="1" smtClean="0"/>
              <a:t>vào</a:t>
            </a:r>
            <a:r>
              <a:rPr lang="en-GB" sz="1200" baseline="0" dirty="0" smtClean="0"/>
              <a:t> </a:t>
            </a:r>
            <a:r>
              <a:rPr lang="en-GB" sz="1200" baseline="0" dirty="0" err="1" smtClean="0"/>
              <a:t>môi</a:t>
            </a:r>
            <a:r>
              <a:rPr lang="en-GB" sz="1200" baseline="0" dirty="0" smtClean="0"/>
              <a:t> </a:t>
            </a:r>
            <a:r>
              <a:rPr lang="en-GB" sz="1200" baseline="0" dirty="0" err="1" smtClean="0"/>
              <a:t>trường</a:t>
            </a:r>
            <a:r>
              <a:rPr lang="en-GB" sz="1200" baseline="0" dirty="0" smtClean="0"/>
              <a:t> </a:t>
            </a:r>
            <a:r>
              <a:rPr lang="en-GB" sz="1200" baseline="0" dirty="0" err="1" smtClean="0"/>
              <a:t>khí</a:t>
            </a:r>
            <a:r>
              <a:rPr lang="en-GB" sz="1200" baseline="0" dirty="0" smtClean="0"/>
              <a:t> </a:t>
            </a:r>
            <a:r>
              <a:rPr lang="en-GB" sz="1200" baseline="0" dirty="0" err="1" smtClean="0"/>
              <a:t>trong</a:t>
            </a:r>
            <a:r>
              <a:rPr lang="en-GB" sz="1200" baseline="0" dirty="0" smtClean="0"/>
              <a:t> </a:t>
            </a:r>
            <a:r>
              <a:rPr lang="en-GB" sz="1200" baseline="0" dirty="0" err="1" smtClean="0"/>
              <a:t>trường</a:t>
            </a:r>
            <a:r>
              <a:rPr lang="en-GB" sz="1200" baseline="0" dirty="0" smtClean="0"/>
              <a:t> </a:t>
            </a:r>
            <a:r>
              <a:rPr lang="en-GB" sz="1200" baseline="0" dirty="0" err="1" smtClean="0"/>
              <a:t>hợp</a:t>
            </a:r>
            <a:r>
              <a:rPr lang="en-GB" sz="1200" baseline="0" dirty="0" smtClean="0"/>
              <a:t> </a:t>
            </a:r>
            <a:r>
              <a:rPr lang="en-GB" sz="1200" baseline="0" dirty="0" err="1" smtClean="0"/>
              <a:t>sự</a:t>
            </a:r>
            <a:r>
              <a:rPr lang="en-GB" sz="1200" baseline="0" dirty="0" smtClean="0"/>
              <a:t> </a:t>
            </a:r>
            <a:r>
              <a:rPr lang="en-GB" sz="1200" baseline="0" dirty="0" err="1" smtClean="0"/>
              <a:t>cố</a:t>
            </a:r>
            <a:r>
              <a:rPr lang="en-GB" sz="1200" baseline="0" dirty="0" smtClean="0"/>
              <a:t> </a:t>
            </a:r>
            <a:r>
              <a:rPr lang="en-GB" sz="1200" baseline="0" dirty="0" err="1" smtClean="0"/>
              <a:t>bức</a:t>
            </a:r>
            <a:r>
              <a:rPr lang="en-GB" sz="1200" baseline="0" dirty="0" smtClean="0"/>
              <a:t> </a:t>
            </a:r>
            <a:r>
              <a:rPr lang="en-GB" sz="1200" baseline="0" dirty="0" err="1" smtClean="0"/>
              <a:t>xạ</a:t>
            </a:r>
            <a:r>
              <a:rPr lang="en-GB" sz="1200" baseline="0" dirty="0" smtClean="0"/>
              <a:t>, </a:t>
            </a:r>
            <a:r>
              <a:rPr lang="en-GB" sz="1200" baseline="0" dirty="0" err="1" smtClean="0"/>
              <a:t>sự</a:t>
            </a:r>
            <a:r>
              <a:rPr lang="en-GB" sz="1200" baseline="0" dirty="0" smtClean="0"/>
              <a:t> </a:t>
            </a:r>
            <a:r>
              <a:rPr lang="en-GB" sz="1200" baseline="0" dirty="0" err="1" smtClean="0"/>
              <a:t>cố</a:t>
            </a:r>
            <a:r>
              <a:rPr lang="en-GB" sz="1200" baseline="0" dirty="0" smtClean="0"/>
              <a:t> </a:t>
            </a:r>
            <a:r>
              <a:rPr lang="en-GB" sz="1200" baseline="0" dirty="0" err="1" smtClean="0"/>
              <a:t>hạt</a:t>
            </a:r>
            <a:r>
              <a:rPr lang="en-GB" sz="1200" baseline="0" dirty="0" smtClean="0"/>
              <a:t> </a:t>
            </a:r>
            <a:r>
              <a:rPr lang="en-GB" sz="1200" baseline="0" dirty="0" err="1" smtClean="0"/>
              <a:t>nhân</a:t>
            </a:r>
            <a:r>
              <a:rPr lang="en-GB" sz="1200" baseline="0" dirty="0" smtClean="0"/>
              <a:t>.</a:t>
            </a:r>
          </a:p>
          <a:p>
            <a:endParaRPr lang="en-GB" dirty="0" smtClean="0"/>
          </a:p>
        </p:txBody>
      </p:sp>
    </p:spTree>
    <p:extLst>
      <p:ext uri="{BB962C8B-B14F-4D97-AF65-F5344CB8AC3E}">
        <p14:creationId xmlns:p14="http://schemas.microsoft.com/office/powerpoint/2010/main" val="3468601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dirty="0" smtClean="0">
                <a:solidFill>
                  <a:schemeClr val="tx1"/>
                </a:solidFill>
                <a:effectLst/>
                <a:latin typeface="+mn-lt"/>
                <a:ea typeface="+mn-ea"/>
                <a:cs typeface="+mn-cs"/>
              </a:rPr>
              <a:t>a) Chủ trì đo xạ trên không và trên biển để cung cấp số liệu phục vụ đánh giá tình trạng và diễn biến của sự cố;</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b) Trinh sát xác định, đánh dấu khoanh vùng khu vực nhiễm xạ, cấp phát trang bị phòng hóa cho lực lượng tham gia ứng phó sự cố và dân chúng để phòng chống bụi phóng xạ;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c) Chủ trì công tác tẩy xạ, thu hồi nguồn phóng xạ và xử lý chất thải phóng xạ;</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d) Hỗ trợ thiết bị chuyên dụng đo bức xạ dải liều cao, thiết bị che chắn chống phóng xạ và phương tiện bảo hộ cho nhân viên tham gia ứng phó sự cố;</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đ) Cung cấp nhân lực chính để tham gia ứng phó sự cố trong khu vực nguy hiểm phóng xạ;</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e) Phối hợp cùng Bộ Y tế trong cấp cứu nạn nhân bị nhiễm xạ tại hiện trường và khám, điều trị nạn nhân bị ảnh hưởng bởi bức xạ;</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g) Hỗ trợ Bộ Công an xử lý cháy nổ và kiểm soát an ninh trật tự tại hiện trường;</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h) Hỗ trợ chính quyền địa phương tổ chức sơ tán nhân dân và tổ chức cứu trợ người bị nạn.</a:t>
            </a:r>
            <a:endParaRPr lang="en-US" sz="1200" kern="1200" dirty="0" smtClean="0">
              <a:solidFill>
                <a:schemeClr val="tx1"/>
              </a:solidFill>
              <a:effectLst/>
              <a:latin typeface="+mn-lt"/>
              <a:ea typeface="+mn-ea"/>
              <a:cs typeface="+mn-cs"/>
            </a:endParaRPr>
          </a:p>
          <a:p>
            <a:endParaRPr lang="en-GB" dirty="0" smtClean="0"/>
          </a:p>
        </p:txBody>
      </p:sp>
    </p:spTree>
    <p:extLst>
      <p:ext uri="{BB962C8B-B14F-4D97-AF65-F5344CB8AC3E}">
        <p14:creationId xmlns:p14="http://schemas.microsoft.com/office/powerpoint/2010/main" val="1105514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dirty="0" smtClean="0">
                <a:solidFill>
                  <a:schemeClr val="tx1"/>
                </a:solidFill>
                <a:effectLst/>
                <a:latin typeface="+mn-lt"/>
                <a:ea typeface="+mn-ea"/>
                <a:cs typeface="+mn-cs"/>
              </a:rPr>
              <a:t>a) Tình trạng phóng xạ đã được kiểm soát và các dữ liệu đặc trưng cho tình trạng phóng xạ của sự cố đã được thu thập đầy đủ;</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b) Khả năng chiếu xạ hoặc gây nhiễm bẩn phóng xạ, khả năng phát triển của sự cố được đánh giá và khẳng định là ổn định;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c) Mức liều chiếu xạ đối với các nhóm công chúng có nguy cơ bị tác động được đánh giá và bảo đảm liều hiệu dụng không vượt quá mức liều quy định;</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d) Kiểm soát được liều chiếu xạ nghề nghiệp đối với nhân viên khắc phục hậu quả sự cố giai đoạn sau đó trong giới hạn an toàn;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đ) Các yếu tố phi phóng xạ khác như khía cạnh về tâm lý, kinh tế, công nghệ, tái định cư, khả năng nguồn lực đã được xem xét;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e) Chất thải phóng xạ sinh ra từ hoạt động ứng phó sự cố đã có giải pháp xử lý và quản lý;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g) Đã có các giải pháp bảo đảm an toàn cho công chúng sau khi chấm dứt hoạt động ứng phó sự cố. </a:t>
            </a:r>
            <a:endParaRPr lang="en-GB" dirty="0"/>
          </a:p>
        </p:txBody>
      </p:sp>
    </p:spTree>
    <p:extLst>
      <p:ext uri="{BB962C8B-B14F-4D97-AF65-F5344CB8AC3E}">
        <p14:creationId xmlns:p14="http://schemas.microsoft.com/office/powerpoint/2010/main" val="278005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dirty="0" smtClean="0">
                <a:solidFill>
                  <a:schemeClr val="tx1"/>
                </a:solidFill>
                <a:effectLst/>
                <a:latin typeface="+mn-lt"/>
                <a:ea typeface="+mn-ea"/>
                <a:cs typeface="+mn-cs"/>
              </a:rPr>
              <a:t>1. Tổ chức, cá nhân tiến hành công việc bức xạ gây ra sự cố có trách nhiệm khắc phục hậu quả sự cố như sau: </a:t>
            </a:r>
            <a:endParaRPr lang="en-US" dirty="0" smtClean="0">
              <a:effectLst/>
            </a:endParaRPr>
          </a:p>
          <a:p>
            <a:r>
              <a:rPr lang="vi-VN" sz="1200" kern="1200" dirty="0" smtClean="0">
                <a:solidFill>
                  <a:schemeClr val="tx1"/>
                </a:solidFill>
                <a:effectLst/>
                <a:latin typeface="+mn-lt"/>
                <a:ea typeface="+mn-ea"/>
                <a:cs typeface="+mn-cs"/>
              </a:rPr>
              <a:t>a) Xây dựng và thực hiện phương án khắc phục hậu quả sự cố bên trong cơ sở;</a:t>
            </a:r>
            <a:endParaRPr lang="en-US" dirty="0" smtClean="0">
              <a:effectLst/>
            </a:endParaRPr>
          </a:p>
          <a:p>
            <a:r>
              <a:rPr lang="vi-VN" sz="1200" kern="1200" dirty="0" smtClean="0">
                <a:solidFill>
                  <a:schemeClr val="tx1"/>
                </a:solidFill>
                <a:effectLst/>
                <a:latin typeface="+mn-lt"/>
                <a:ea typeface="+mn-ea"/>
                <a:cs typeface="+mn-cs"/>
              </a:rPr>
              <a:t>b) Thực hiện khắc phục hậu quả sự cố bên ngoài cơ sở theo chỉ đạo của Ủy ban nhân dân cấp tỉnh, địa phương nơi xảy ra sự cố;</a:t>
            </a:r>
            <a:endParaRPr lang="en-US" dirty="0" smtClean="0">
              <a:effectLst/>
            </a:endParaRPr>
          </a:p>
          <a:p>
            <a:r>
              <a:rPr lang="vi-VN" sz="1200" kern="1200" dirty="0" smtClean="0">
                <a:solidFill>
                  <a:schemeClr val="tx1"/>
                </a:solidFill>
                <a:effectLst/>
                <a:latin typeface="+mn-lt"/>
                <a:ea typeface="+mn-ea"/>
                <a:cs typeface="+mn-cs"/>
              </a:rPr>
              <a:t>c) Chịu chi phí khắc phục hậu quả sự cố do cơ sở gây ra theo quy định pháp luật.</a:t>
            </a:r>
            <a:endParaRPr lang="en-US" dirty="0" smtClean="0">
              <a:effectLst/>
            </a:endParaRPr>
          </a:p>
          <a:p>
            <a:r>
              <a:rPr lang="vi-VN" sz="1200" kern="1200" dirty="0" smtClean="0">
                <a:solidFill>
                  <a:schemeClr val="tx1"/>
                </a:solidFill>
                <a:effectLst/>
                <a:latin typeface="+mn-lt"/>
                <a:ea typeface="+mn-ea"/>
                <a:cs typeface="+mn-cs"/>
              </a:rPr>
              <a:t>2. Ủy ban nhân dân cấp tỉnh, địa phương nơi xảy ra sự cố hoặc bị ảnh hưởng bởi sự cố có trách nhiệm: </a:t>
            </a:r>
            <a:endParaRPr lang="en-US" dirty="0" smtClean="0">
              <a:effectLst/>
            </a:endParaRPr>
          </a:p>
          <a:p>
            <a:r>
              <a:rPr lang="vi-VN" sz="1200" kern="1200" dirty="0" smtClean="0">
                <a:solidFill>
                  <a:schemeClr val="tx1"/>
                </a:solidFill>
                <a:effectLst/>
                <a:latin typeface="+mn-lt"/>
                <a:ea typeface="+mn-ea"/>
                <a:cs typeface="+mn-cs"/>
              </a:rPr>
              <a:t>a) Xây dựng và thực hiện phương án khắc phục hậu quả sự cố trên địa bàn quản lý;</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b) Sử dụng chi phí khắc phục hậu quả sự cố theo quy định của pháp luật.</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3. Bộ Khoa học và Công nghệ có trách nhiệm tư vấn kỹ thuật cho tổ chức, cá nhân, chính quyền địa phương trong xây dựng phương án khắc phục hậu quả sự cố, triển khai các hoạt động khắc phục hậu quả sự cố và kiểm tra kết quả sau khi khắc phục.  </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4. Ủy ban Quốc gia Ứng phó sự cố, thiên tai và Tìm kiếm Cứu nạn chịu trách nhiệm giám sát việc khắc phục hậu quả sự cố và đề xuất Thủ tướng Chính phủ xem xét hỗ trợ địa phương khi cần thiết.</a:t>
            </a:r>
            <a:endParaRPr lang="en-US" sz="1200" kern="1200" dirty="0" smtClean="0">
              <a:solidFill>
                <a:schemeClr val="tx1"/>
              </a:solidFill>
              <a:effectLst/>
              <a:latin typeface="+mn-lt"/>
              <a:ea typeface="+mn-ea"/>
              <a:cs typeface="+mn-cs"/>
            </a:endParaRPr>
          </a:p>
          <a:p>
            <a:r>
              <a:rPr lang="vi-VN" sz="1200" b="1" kern="1200" dirty="0" smtClean="0">
                <a:solidFill>
                  <a:schemeClr val="tx1"/>
                </a:solidFill>
                <a:effectLst/>
                <a:latin typeface="+mn-lt"/>
                <a:ea typeface="+mn-ea"/>
                <a:cs typeface="+mn-cs"/>
              </a:rPr>
              <a:t>Điều </a:t>
            </a:r>
            <a:r>
              <a:rPr lang="en-US" sz="1200" b="1" kern="1200" dirty="0" smtClean="0">
                <a:solidFill>
                  <a:schemeClr val="tx1"/>
                </a:solidFill>
                <a:effectLst/>
                <a:latin typeface="+mn-lt"/>
                <a:ea typeface="+mn-ea"/>
                <a:cs typeface="+mn-cs"/>
              </a:rPr>
              <a:t>9</a:t>
            </a:r>
            <a:r>
              <a:rPr lang="vi-VN" sz="1200" b="1" kern="1200" dirty="0" smtClean="0">
                <a:solidFill>
                  <a:schemeClr val="tx1"/>
                </a:solidFill>
                <a:effectLst/>
                <a:latin typeface="+mn-lt"/>
                <a:ea typeface="+mn-ea"/>
                <a:cs typeface="+mn-cs"/>
              </a:rPr>
              <a:t>. Điều tra và báo cáo tổng kết</a:t>
            </a:r>
            <a:endParaRPr lang="en-US" sz="1200" b="1"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1. Bộ Công an chủ trì, phối hợp với Bộ, ngành, địa phương liên quan tổ chức điều tra nguyên nhân sự cố và báo cáo Thủ tướng Chính phủ.</a:t>
            </a:r>
            <a:endParaRPr lang="en-US" sz="1200" kern="1200" dirty="0" smtClean="0">
              <a:solidFill>
                <a:schemeClr val="tx1"/>
              </a:solidFill>
              <a:effectLst/>
              <a:latin typeface="+mn-lt"/>
              <a:ea typeface="+mn-ea"/>
              <a:cs typeface="+mn-cs"/>
            </a:endParaRPr>
          </a:p>
          <a:p>
            <a:r>
              <a:rPr lang="vi-VN" sz="1200" kern="1200" dirty="0" smtClean="0">
                <a:solidFill>
                  <a:schemeClr val="tx1"/>
                </a:solidFill>
                <a:effectLst/>
                <a:latin typeface="+mn-lt"/>
                <a:ea typeface="+mn-ea"/>
                <a:cs typeface="+mn-cs"/>
              </a:rPr>
              <a:t>2.  Ủy ban Quốc gia Ứng phó sự cố, thiên tai và Tìm kiếm Cứu nạn chủ trì lập và trình Thủ tướng Chính phủ báo cáo tổng kết về kết quả ứng phó sự cố.</a:t>
            </a:r>
            <a:endParaRPr lang="en-US" sz="1200" kern="1200" dirty="0" smtClean="0">
              <a:solidFill>
                <a:schemeClr val="tx1"/>
              </a:solidFill>
              <a:effectLst/>
              <a:latin typeface="+mn-lt"/>
              <a:ea typeface="+mn-ea"/>
              <a:cs typeface="+mn-cs"/>
            </a:endParaRPr>
          </a:p>
          <a:p>
            <a:endParaRPr lang="en-GB" dirty="0"/>
          </a:p>
        </p:txBody>
      </p:sp>
    </p:spTree>
    <p:extLst>
      <p:ext uri="{BB962C8B-B14F-4D97-AF65-F5344CB8AC3E}">
        <p14:creationId xmlns:p14="http://schemas.microsoft.com/office/powerpoint/2010/main" val="2201606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31734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vi-VN" sz="1200" dirty="0" smtClean="0"/>
              <a:t>Tăng cường đầu tư cho đơn vị hỗ trợ kỹ thuật ứng phó sự cố bức xạ và hạt nhân thuộc quyền quản lý để bảo đảm năng lực thực hiện chức năng tư vấn kỹ thuật trong việc quyết định triển khai ứng phó sự cố cấp quốc gia, quyết định chấm dứt hoạt động ứng phó sự cố cấp quốc gia và trong triển khai hoạt động ứng phó sự cố;</a:t>
            </a:r>
            <a:endParaRPr lang="en-US" sz="1200" dirty="0"/>
          </a:p>
        </p:txBody>
      </p:sp>
    </p:spTree>
    <p:extLst>
      <p:ext uri="{BB962C8B-B14F-4D97-AF65-F5344CB8AC3E}">
        <p14:creationId xmlns:p14="http://schemas.microsoft.com/office/powerpoint/2010/main" val="1043474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smtClean="0"/>
              <a:t>Số</a:t>
            </a:r>
            <a:r>
              <a:rPr lang="en-GB" sz="1200" dirty="0" smtClean="0"/>
              <a:t> </a:t>
            </a:r>
            <a:r>
              <a:rPr lang="en-GB" sz="1200" dirty="0" err="1" smtClean="0"/>
              <a:t>lượng</a:t>
            </a:r>
            <a:r>
              <a:rPr lang="en-GB" sz="1200" dirty="0" smtClean="0"/>
              <a:t> </a:t>
            </a:r>
            <a:r>
              <a:rPr lang="en-GB" sz="1200" dirty="0" err="1" smtClean="0"/>
              <a:t>cán</a:t>
            </a:r>
            <a:r>
              <a:rPr lang="en-GB" sz="1200" dirty="0" smtClean="0"/>
              <a:t> </a:t>
            </a:r>
            <a:r>
              <a:rPr lang="en-GB" sz="1200" dirty="0" err="1" smtClean="0"/>
              <a:t>bộ</a:t>
            </a:r>
            <a:r>
              <a:rPr lang="en-GB" sz="1200" dirty="0" smtClean="0"/>
              <a:t> </a:t>
            </a:r>
            <a:r>
              <a:rPr lang="en-GB" sz="1200" dirty="0" err="1" smtClean="0"/>
              <a:t>có</a:t>
            </a:r>
            <a:r>
              <a:rPr lang="en-GB" sz="1200" dirty="0" smtClean="0"/>
              <a:t> </a:t>
            </a:r>
            <a:r>
              <a:rPr lang="en-GB" sz="1200" dirty="0" err="1" smtClean="0"/>
              <a:t>chuyên</a:t>
            </a:r>
            <a:r>
              <a:rPr lang="en-GB" sz="1200" dirty="0" smtClean="0"/>
              <a:t> </a:t>
            </a:r>
            <a:r>
              <a:rPr lang="en-GB" sz="1200" dirty="0" err="1" smtClean="0"/>
              <a:t>môn</a:t>
            </a:r>
            <a:r>
              <a:rPr lang="en-GB" sz="1200" dirty="0" smtClean="0"/>
              <a:t> </a:t>
            </a:r>
            <a:r>
              <a:rPr lang="en-GB" sz="1200" dirty="0" err="1" smtClean="0"/>
              <a:t>sâu</a:t>
            </a:r>
            <a:r>
              <a:rPr lang="en-GB" sz="1200" dirty="0" smtClean="0"/>
              <a:t> </a:t>
            </a:r>
            <a:r>
              <a:rPr lang="en-GB" sz="1200" dirty="0" err="1" smtClean="0"/>
              <a:t>về</a:t>
            </a:r>
            <a:r>
              <a:rPr lang="en-GB" sz="1200" dirty="0" smtClean="0"/>
              <a:t> </a:t>
            </a:r>
            <a:r>
              <a:rPr lang="en-GB" sz="1200" dirty="0" err="1" smtClean="0"/>
              <a:t>ứng</a:t>
            </a:r>
            <a:r>
              <a:rPr lang="en-GB" sz="1200" dirty="0" smtClean="0"/>
              <a:t> </a:t>
            </a:r>
            <a:r>
              <a:rPr lang="en-GB" sz="1200" dirty="0" err="1" smtClean="0"/>
              <a:t>phó</a:t>
            </a:r>
            <a:r>
              <a:rPr lang="en-GB" sz="1200" dirty="0" smtClean="0"/>
              <a:t> </a:t>
            </a:r>
            <a:r>
              <a:rPr lang="en-GB" sz="1200" dirty="0" err="1" smtClean="0"/>
              <a:t>sự</a:t>
            </a:r>
            <a:r>
              <a:rPr lang="en-GB" sz="1200" dirty="0" smtClean="0"/>
              <a:t> </a:t>
            </a:r>
            <a:r>
              <a:rPr lang="en-GB" sz="1200" dirty="0" err="1" smtClean="0"/>
              <a:t>cố</a:t>
            </a:r>
            <a:r>
              <a:rPr lang="en-GB" sz="1200" dirty="0" smtClean="0"/>
              <a:t> </a:t>
            </a:r>
            <a:r>
              <a:rPr lang="en-GB" sz="1200" dirty="0" err="1" smtClean="0"/>
              <a:t>bức</a:t>
            </a:r>
            <a:r>
              <a:rPr lang="en-GB" sz="1200" dirty="0" smtClean="0"/>
              <a:t> </a:t>
            </a:r>
            <a:r>
              <a:rPr lang="en-GB" sz="1200" dirty="0" err="1" smtClean="0"/>
              <a:t>xạ</a:t>
            </a:r>
            <a:r>
              <a:rPr lang="en-GB" sz="1200" dirty="0" smtClean="0"/>
              <a:t> </a:t>
            </a:r>
            <a:r>
              <a:rPr lang="en-GB" sz="1200" dirty="0" err="1" smtClean="0"/>
              <a:t>hạt</a:t>
            </a:r>
            <a:r>
              <a:rPr lang="en-GB" sz="1200" dirty="0" smtClean="0"/>
              <a:t> </a:t>
            </a:r>
            <a:r>
              <a:rPr lang="en-GB" sz="1200" dirty="0" err="1" smtClean="0"/>
              <a:t>nhân</a:t>
            </a:r>
            <a:r>
              <a:rPr lang="en-GB" sz="1200" dirty="0" smtClean="0"/>
              <a:t> </a:t>
            </a:r>
            <a:r>
              <a:rPr lang="en-GB" sz="1200" dirty="0" err="1" smtClean="0"/>
              <a:t>chưa</a:t>
            </a:r>
            <a:r>
              <a:rPr lang="en-GB" sz="1200" dirty="0" smtClean="0"/>
              <a:t> </a:t>
            </a:r>
            <a:r>
              <a:rPr lang="en-GB" sz="1200" dirty="0" err="1" smtClean="0"/>
              <a:t>nhiều</a:t>
            </a:r>
            <a:r>
              <a:rPr lang="en-GB" sz="1200" dirty="0" smtClean="0"/>
              <a:t>, </a:t>
            </a:r>
            <a:r>
              <a:rPr lang="en-GB" sz="1200" dirty="0" err="1" smtClean="0"/>
              <a:t>kinh</a:t>
            </a:r>
            <a:r>
              <a:rPr lang="en-GB" sz="1200" dirty="0" smtClean="0"/>
              <a:t> </a:t>
            </a:r>
            <a:r>
              <a:rPr lang="en-GB" sz="1200" dirty="0" err="1" smtClean="0"/>
              <a:t>nghiệm</a:t>
            </a:r>
            <a:r>
              <a:rPr lang="en-GB" sz="1200" dirty="0" smtClean="0"/>
              <a:t> </a:t>
            </a:r>
            <a:r>
              <a:rPr lang="en-GB" sz="1200" dirty="0" err="1" smtClean="0"/>
              <a:t>ứng</a:t>
            </a:r>
            <a:r>
              <a:rPr lang="en-GB" sz="1200" dirty="0" smtClean="0"/>
              <a:t> </a:t>
            </a:r>
            <a:r>
              <a:rPr lang="en-GB" sz="1200" dirty="0" err="1" smtClean="0"/>
              <a:t>phó</a:t>
            </a:r>
            <a:r>
              <a:rPr lang="en-GB" sz="1200" dirty="0" smtClean="0"/>
              <a:t> </a:t>
            </a:r>
            <a:r>
              <a:rPr lang="en-GB" sz="1200" dirty="0" err="1" smtClean="0"/>
              <a:t>sự</a:t>
            </a:r>
            <a:r>
              <a:rPr lang="en-GB" sz="1200" dirty="0" smtClean="0"/>
              <a:t> </a:t>
            </a:r>
            <a:r>
              <a:rPr lang="en-GB" sz="1200" dirty="0" err="1" smtClean="0"/>
              <a:t>cố</a:t>
            </a:r>
            <a:r>
              <a:rPr lang="en-GB" sz="1200" dirty="0" smtClean="0"/>
              <a:t> </a:t>
            </a:r>
            <a:r>
              <a:rPr lang="en-GB" sz="1200" dirty="0" err="1" smtClean="0"/>
              <a:t>hạt</a:t>
            </a:r>
            <a:r>
              <a:rPr lang="en-GB" sz="1200" dirty="0" smtClean="0"/>
              <a:t> </a:t>
            </a:r>
            <a:r>
              <a:rPr lang="en-GB" sz="1200" dirty="0" err="1" smtClean="0"/>
              <a:t>nhân</a:t>
            </a:r>
            <a:r>
              <a:rPr lang="en-GB" sz="1200" dirty="0" smtClean="0"/>
              <a:t> </a:t>
            </a:r>
            <a:r>
              <a:rPr lang="en-GB" sz="1200" dirty="0" err="1" smtClean="0"/>
              <a:t>ảnh</a:t>
            </a:r>
            <a:r>
              <a:rPr lang="en-GB" sz="1200" dirty="0" smtClean="0"/>
              <a:t> </a:t>
            </a:r>
            <a:r>
              <a:rPr lang="en-GB" sz="1200" dirty="0" err="1" smtClean="0"/>
              <a:t>hưởng</a:t>
            </a:r>
            <a:r>
              <a:rPr lang="en-GB" sz="1200" dirty="0" smtClean="0"/>
              <a:t> </a:t>
            </a:r>
            <a:r>
              <a:rPr lang="en-GB" sz="1200" dirty="0" err="1" smtClean="0"/>
              <a:t>nghiêm</a:t>
            </a:r>
            <a:r>
              <a:rPr lang="en-GB" sz="1200" dirty="0" smtClean="0"/>
              <a:t> </a:t>
            </a:r>
            <a:r>
              <a:rPr lang="en-GB" sz="1200" dirty="0" err="1" smtClean="0"/>
              <a:t>trọng</a:t>
            </a:r>
            <a:r>
              <a:rPr lang="en-GB" sz="1200" dirty="0" smtClean="0"/>
              <a:t> </a:t>
            </a:r>
            <a:r>
              <a:rPr lang="en-GB" sz="1200" dirty="0" err="1" smtClean="0"/>
              <a:t>tới</a:t>
            </a:r>
            <a:r>
              <a:rPr lang="en-GB" sz="1200" dirty="0" smtClean="0"/>
              <a:t> </a:t>
            </a:r>
            <a:r>
              <a:rPr lang="en-GB" sz="1200" dirty="0" err="1" smtClean="0"/>
              <a:t>Việt</a:t>
            </a:r>
            <a:r>
              <a:rPr lang="en-GB" sz="1200" dirty="0" smtClean="0"/>
              <a:t> Nam </a:t>
            </a:r>
            <a:r>
              <a:rPr lang="en-GB" sz="1200" dirty="0" err="1" smtClean="0"/>
              <a:t>chưa</a:t>
            </a:r>
            <a:r>
              <a:rPr lang="en-GB" sz="1200" dirty="0" smtClean="0"/>
              <a:t> </a:t>
            </a:r>
            <a:r>
              <a:rPr lang="en-GB" sz="1200" dirty="0" err="1" smtClean="0"/>
              <a:t>có</a:t>
            </a:r>
            <a:endParaRPr lang="en-US" sz="1200"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smtClean="0">
                <a:solidFill>
                  <a:srgbClr val="FF0000"/>
                </a:solidFill>
              </a:rPr>
              <a:t>Về</a:t>
            </a:r>
            <a:r>
              <a:rPr lang="en-GB" sz="1200" dirty="0" smtClean="0">
                <a:solidFill>
                  <a:srgbClr val="FF0000"/>
                </a:solidFill>
              </a:rPr>
              <a:t> </a:t>
            </a:r>
            <a:r>
              <a:rPr lang="en-GB" sz="1200" dirty="0" err="1" smtClean="0">
                <a:solidFill>
                  <a:srgbClr val="FF0000"/>
                </a:solidFill>
              </a:rPr>
              <a:t>Hệ</a:t>
            </a:r>
            <a:r>
              <a:rPr lang="en-GB" sz="1200" dirty="0" smtClean="0">
                <a:solidFill>
                  <a:srgbClr val="FF0000"/>
                </a:solidFill>
              </a:rPr>
              <a:t> </a:t>
            </a:r>
            <a:r>
              <a:rPr lang="en-GB" sz="1200" dirty="0" err="1" smtClean="0">
                <a:solidFill>
                  <a:srgbClr val="FF0000"/>
                </a:solidFill>
              </a:rPr>
              <a:t>thống</a:t>
            </a:r>
            <a:r>
              <a:rPr lang="en-GB" sz="1200" dirty="0" smtClean="0">
                <a:solidFill>
                  <a:srgbClr val="FF0000"/>
                </a:solidFill>
              </a:rPr>
              <a:t> </a:t>
            </a:r>
            <a:r>
              <a:rPr lang="en-GB" sz="1200" dirty="0" err="1" smtClean="0">
                <a:solidFill>
                  <a:srgbClr val="FF0000"/>
                </a:solidFill>
              </a:rPr>
              <a:t>quan</a:t>
            </a:r>
            <a:r>
              <a:rPr lang="en-GB" sz="1200" dirty="0" smtClean="0">
                <a:solidFill>
                  <a:srgbClr val="FF0000"/>
                </a:solidFill>
              </a:rPr>
              <a:t> </a:t>
            </a:r>
            <a:r>
              <a:rPr lang="en-GB" sz="1200" dirty="0" err="1" smtClean="0">
                <a:solidFill>
                  <a:srgbClr val="FF0000"/>
                </a:solidFill>
              </a:rPr>
              <a:t>trắc</a:t>
            </a:r>
            <a:r>
              <a:rPr lang="en-GB" sz="1200" dirty="0" smtClean="0">
                <a:solidFill>
                  <a:srgbClr val="FF0000"/>
                </a:solidFill>
              </a:rPr>
              <a:t> </a:t>
            </a:r>
            <a:r>
              <a:rPr lang="en-GB" sz="1200" dirty="0" err="1" smtClean="0">
                <a:solidFill>
                  <a:srgbClr val="FF0000"/>
                </a:solidFill>
              </a:rPr>
              <a:t>cảnh</a:t>
            </a:r>
            <a:r>
              <a:rPr lang="en-GB" sz="1200" dirty="0" smtClean="0">
                <a:solidFill>
                  <a:srgbClr val="FF0000"/>
                </a:solidFill>
              </a:rPr>
              <a:t> </a:t>
            </a:r>
            <a:r>
              <a:rPr lang="en-GB" sz="1200" dirty="0" err="1" smtClean="0">
                <a:solidFill>
                  <a:srgbClr val="FF0000"/>
                </a:solidFill>
              </a:rPr>
              <a:t>báo</a:t>
            </a:r>
            <a:r>
              <a:rPr lang="en-GB" sz="1200" dirty="0" smtClean="0">
                <a:solidFill>
                  <a:srgbClr val="FF0000"/>
                </a:solidFill>
              </a:rPr>
              <a:t> </a:t>
            </a:r>
            <a:r>
              <a:rPr lang="en-GB" sz="1200" dirty="0" err="1" smtClean="0">
                <a:solidFill>
                  <a:srgbClr val="FF0000"/>
                </a:solidFill>
              </a:rPr>
              <a:t>phát</a:t>
            </a:r>
            <a:r>
              <a:rPr lang="en-GB" sz="1200" dirty="0" smtClean="0">
                <a:solidFill>
                  <a:srgbClr val="FF0000"/>
                </a:solidFill>
              </a:rPr>
              <a:t> </a:t>
            </a:r>
            <a:r>
              <a:rPr lang="en-GB" sz="1200" dirty="0" err="1" smtClean="0">
                <a:solidFill>
                  <a:srgbClr val="FF0000"/>
                </a:solidFill>
              </a:rPr>
              <a:t>hiện</a:t>
            </a:r>
            <a:r>
              <a:rPr lang="en-GB" sz="1200" dirty="0" smtClean="0">
                <a:solidFill>
                  <a:srgbClr val="FF0000"/>
                </a:solidFill>
              </a:rPr>
              <a:t> </a:t>
            </a:r>
            <a:r>
              <a:rPr lang="en-GB" sz="1200" dirty="0" err="1" smtClean="0">
                <a:solidFill>
                  <a:srgbClr val="FF0000"/>
                </a:solidFill>
              </a:rPr>
              <a:t>sớm</a:t>
            </a:r>
            <a:r>
              <a:rPr lang="en-GB" sz="1200" dirty="0" smtClean="0">
                <a:solidFill>
                  <a:srgbClr val="FF0000"/>
                </a:solidFill>
              </a:rPr>
              <a:t> </a:t>
            </a:r>
            <a:r>
              <a:rPr lang="en-GB" sz="1200" dirty="0" err="1" smtClean="0">
                <a:solidFill>
                  <a:srgbClr val="FF0000"/>
                </a:solidFill>
              </a:rPr>
              <a:t>chất</a:t>
            </a:r>
            <a:r>
              <a:rPr lang="en-GB" sz="1200" dirty="0" smtClean="0">
                <a:solidFill>
                  <a:srgbClr val="FF0000"/>
                </a:solidFill>
              </a:rPr>
              <a:t> </a:t>
            </a:r>
            <a:r>
              <a:rPr lang="en-GB" sz="1200" dirty="0" err="1" smtClean="0">
                <a:solidFill>
                  <a:srgbClr val="FF0000"/>
                </a:solidFill>
              </a:rPr>
              <a:t>phóng</a:t>
            </a:r>
            <a:r>
              <a:rPr lang="en-GB" sz="1200" dirty="0" smtClean="0">
                <a:solidFill>
                  <a:srgbClr val="FF0000"/>
                </a:solidFill>
              </a:rPr>
              <a:t> </a:t>
            </a:r>
            <a:r>
              <a:rPr lang="en-GB" sz="1200" dirty="0" err="1" smtClean="0">
                <a:solidFill>
                  <a:srgbClr val="FF0000"/>
                </a:solidFill>
              </a:rPr>
              <a:t>xạ</a:t>
            </a:r>
            <a:r>
              <a:rPr lang="en-GB" sz="1200" dirty="0" smtClean="0">
                <a:solidFill>
                  <a:srgbClr val="FF0000"/>
                </a:solidFill>
              </a:rPr>
              <a:t>, </a:t>
            </a:r>
            <a:r>
              <a:rPr lang="en-GB" sz="1200" dirty="0" err="1" smtClean="0">
                <a:solidFill>
                  <a:srgbClr val="FF0000"/>
                </a:solidFill>
              </a:rPr>
              <a:t>cần</a:t>
            </a:r>
            <a:r>
              <a:rPr lang="en-GB" sz="1200" dirty="0" smtClean="0">
                <a:solidFill>
                  <a:srgbClr val="FF0000"/>
                </a:solidFill>
              </a:rPr>
              <a:t> </a:t>
            </a:r>
            <a:r>
              <a:rPr lang="en-GB" sz="1200" dirty="0" err="1" smtClean="0">
                <a:solidFill>
                  <a:srgbClr val="FF0000"/>
                </a:solidFill>
              </a:rPr>
              <a:t>sớm</a:t>
            </a:r>
            <a:r>
              <a:rPr lang="en-GB" sz="1200" dirty="0" smtClean="0">
                <a:solidFill>
                  <a:srgbClr val="FF0000"/>
                </a:solidFill>
              </a:rPr>
              <a:t> </a:t>
            </a:r>
            <a:r>
              <a:rPr lang="en-GB" sz="1200" dirty="0" err="1" smtClean="0">
                <a:solidFill>
                  <a:srgbClr val="FF0000"/>
                </a:solidFill>
              </a:rPr>
              <a:t>tìm</a:t>
            </a:r>
            <a:r>
              <a:rPr lang="en-GB" sz="1200" dirty="0" smtClean="0">
                <a:solidFill>
                  <a:srgbClr val="FF0000"/>
                </a:solidFill>
              </a:rPr>
              <a:t> </a:t>
            </a:r>
            <a:r>
              <a:rPr lang="en-GB" sz="1200" dirty="0" err="1" smtClean="0">
                <a:solidFill>
                  <a:srgbClr val="FF0000"/>
                </a:solidFill>
              </a:rPr>
              <a:t>ra</a:t>
            </a:r>
            <a:r>
              <a:rPr lang="en-GB" sz="1200" dirty="0" smtClean="0">
                <a:solidFill>
                  <a:srgbClr val="FF0000"/>
                </a:solidFill>
              </a:rPr>
              <a:t> </a:t>
            </a:r>
            <a:r>
              <a:rPr lang="en-GB" sz="1200" dirty="0" err="1" smtClean="0">
                <a:solidFill>
                  <a:srgbClr val="FF0000"/>
                </a:solidFill>
              </a:rPr>
              <a:t>giải</a:t>
            </a:r>
            <a:r>
              <a:rPr lang="en-GB" sz="1200" dirty="0" smtClean="0">
                <a:solidFill>
                  <a:srgbClr val="FF0000"/>
                </a:solidFill>
              </a:rPr>
              <a:t> </a:t>
            </a:r>
            <a:r>
              <a:rPr lang="en-GB" sz="1200" dirty="0" err="1" smtClean="0">
                <a:solidFill>
                  <a:srgbClr val="FF0000"/>
                </a:solidFill>
              </a:rPr>
              <a:t>pháp</a:t>
            </a:r>
            <a:r>
              <a:rPr lang="en-GB" sz="1200" dirty="0" smtClean="0">
                <a:solidFill>
                  <a:srgbClr val="FF0000"/>
                </a:solidFill>
              </a:rPr>
              <a:t> </a:t>
            </a:r>
            <a:r>
              <a:rPr lang="en-GB" sz="1200" dirty="0" err="1" smtClean="0">
                <a:solidFill>
                  <a:srgbClr val="FF0000"/>
                </a:solidFill>
              </a:rPr>
              <a:t>cụ</a:t>
            </a:r>
            <a:r>
              <a:rPr lang="en-GB" sz="1200" dirty="0" smtClean="0">
                <a:solidFill>
                  <a:srgbClr val="FF0000"/>
                </a:solidFill>
              </a:rPr>
              <a:t> </a:t>
            </a:r>
            <a:r>
              <a:rPr lang="en-GB" sz="1200" dirty="0" err="1" smtClean="0">
                <a:solidFill>
                  <a:srgbClr val="FF0000"/>
                </a:solidFill>
              </a:rPr>
              <a:t>thể</a:t>
            </a:r>
            <a:r>
              <a:rPr lang="en-GB" sz="1200" dirty="0" smtClean="0">
                <a:solidFill>
                  <a:srgbClr val="FF0000"/>
                </a:solidFill>
              </a:rPr>
              <a:t> </a:t>
            </a:r>
            <a:r>
              <a:rPr lang="en-GB" sz="1200" dirty="0" err="1" smtClean="0">
                <a:solidFill>
                  <a:srgbClr val="FF0000"/>
                </a:solidFill>
              </a:rPr>
              <a:t>thúc</a:t>
            </a:r>
            <a:r>
              <a:rPr lang="en-GB" sz="1200" dirty="0" smtClean="0">
                <a:solidFill>
                  <a:srgbClr val="FF0000"/>
                </a:solidFill>
              </a:rPr>
              <a:t> </a:t>
            </a:r>
            <a:r>
              <a:rPr lang="en-GB" sz="1200" dirty="0" err="1" smtClean="0">
                <a:solidFill>
                  <a:srgbClr val="FF0000"/>
                </a:solidFill>
              </a:rPr>
              <a:t>đẩy</a:t>
            </a:r>
            <a:r>
              <a:rPr lang="en-GB" sz="1200" dirty="0" smtClean="0">
                <a:solidFill>
                  <a:srgbClr val="FF0000"/>
                </a:solidFill>
              </a:rPr>
              <a:t> </a:t>
            </a:r>
            <a:r>
              <a:rPr lang="en-GB" sz="1200" dirty="0" err="1" smtClean="0">
                <a:solidFill>
                  <a:srgbClr val="FF0000"/>
                </a:solidFill>
              </a:rPr>
              <a:t>nhanh</a:t>
            </a:r>
            <a:r>
              <a:rPr lang="en-GB" sz="1200" dirty="0" smtClean="0">
                <a:solidFill>
                  <a:srgbClr val="FF0000"/>
                </a:solidFill>
              </a:rPr>
              <a:t> </a:t>
            </a:r>
            <a:r>
              <a:rPr lang="en-GB" sz="1200" dirty="0" err="1" smtClean="0">
                <a:solidFill>
                  <a:srgbClr val="FF0000"/>
                </a:solidFill>
              </a:rPr>
              <a:t>việc</a:t>
            </a:r>
            <a:r>
              <a:rPr lang="en-GB" sz="1200" dirty="0" smtClean="0">
                <a:solidFill>
                  <a:srgbClr val="FF0000"/>
                </a:solidFill>
              </a:rPr>
              <a:t> </a:t>
            </a:r>
            <a:r>
              <a:rPr lang="en-GB" sz="1200" dirty="0" err="1" smtClean="0">
                <a:solidFill>
                  <a:srgbClr val="FF0000"/>
                </a:solidFill>
              </a:rPr>
              <a:t>tổ</a:t>
            </a:r>
            <a:r>
              <a:rPr lang="en-GB" sz="1200" dirty="0" smtClean="0">
                <a:solidFill>
                  <a:srgbClr val="FF0000"/>
                </a:solidFill>
              </a:rPr>
              <a:t> </a:t>
            </a:r>
            <a:r>
              <a:rPr lang="en-GB" sz="1200" dirty="0" err="1" smtClean="0">
                <a:solidFill>
                  <a:srgbClr val="FF0000"/>
                </a:solidFill>
              </a:rPr>
              <a:t>chức</a:t>
            </a:r>
            <a:r>
              <a:rPr lang="en-GB" sz="1200" dirty="0" smtClean="0">
                <a:solidFill>
                  <a:srgbClr val="FF0000"/>
                </a:solidFill>
              </a:rPr>
              <a:t> </a:t>
            </a:r>
            <a:r>
              <a:rPr lang="en-GB" sz="1200" dirty="0" err="1" smtClean="0">
                <a:solidFill>
                  <a:srgbClr val="FF0000"/>
                </a:solidFill>
              </a:rPr>
              <a:t>thực</a:t>
            </a:r>
            <a:r>
              <a:rPr lang="en-GB" sz="1200" dirty="0" smtClean="0">
                <a:solidFill>
                  <a:srgbClr val="FF0000"/>
                </a:solidFill>
              </a:rPr>
              <a:t> </a:t>
            </a:r>
            <a:r>
              <a:rPr lang="en-GB" sz="1200" dirty="0" err="1" smtClean="0">
                <a:solidFill>
                  <a:srgbClr val="FF0000"/>
                </a:solidFill>
              </a:rPr>
              <a:t>hiện</a:t>
            </a:r>
            <a:r>
              <a:rPr lang="en-GB" sz="1200" dirty="0" smtClean="0">
                <a:solidFill>
                  <a:srgbClr val="FF0000"/>
                </a:solidFill>
              </a:rPr>
              <a:t> do </a:t>
            </a:r>
            <a:r>
              <a:rPr lang="en-GB" sz="1200" dirty="0" err="1" smtClean="0">
                <a:solidFill>
                  <a:srgbClr val="FF0000"/>
                </a:solidFill>
              </a:rPr>
              <a:t>hiện</a:t>
            </a:r>
            <a:r>
              <a:rPr lang="en-GB" sz="1200" dirty="0" smtClean="0">
                <a:solidFill>
                  <a:srgbClr val="FF0000"/>
                </a:solidFill>
              </a:rPr>
              <a:t> </a:t>
            </a:r>
            <a:r>
              <a:rPr lang="en-GB" sz="1200" dirty="0" err="1" smtClean="0">
                <a:solidFill>
                  <a:srgbClr val="FF0000"/>
                </a:solidFill>
              </a:rPr>
              <a:t>tại</a:t>
            </a:r>
            <a:r>
              <a:rPr lang="en-GB" sz="1200" dirty="0" smtClean="0">
                <a:solidFill>
                  <a:srgbClr val="FF0000"/>
                </a:solidFill>
              </a:rPr>
              <a:t> </a:t>
            </a:r>
            <a:r>
              <a:rPr lang="en-GB" sz="1200" dirty="0" err="1" smtClean="0">
                <a:solidFill>
                  <a:srgbClr val="FF0000"/>
                </a:solidFill>
              </a:rPr>
              <a:t>nhiều</a:t>
            </a:r>
            <a:r>
              <a:rPr lang="en-GB" sz="1200" dirty="0" smtClean="0">
                <a:solidFill>
                  <a:srgbClr val="FF0000"/>
                </a:solidFill>
              </a:rPr>
              <a:t> NMĐHN </a:t>
            </a:r>
            <a:r>
              <a:rPr lang="en-GB" sz="1200" dirty="0" err="1" smtClean="0">
                <a:solidFill>
                  <a:srgbClr val="FF0000"/>
                </a:solidFill>
              </a:rPr>
              <a:t>Trung</a:t>
            </a:r>
            <a:r>
              <a:rPr lang="en-GB" sz="1200" dirty="0" smtClean="0">
                <a:solidFill>
                  <a:srgbClr val="FF0000"/>
                </a:solidFill>
              </a:rPr>
              <a:t> </a:t>
            </a:r>
            <a:r>
              <a:rPr lang="en-GB" sz="1200" dirty="0" err="1" smtClean="0">
                <a:solidFill>
                  <a:srgbClr val="FF0000"/>
                </a:solidFill>
              </a:rPr>
              <a:t>Quốc</a:t>
            </a:r>
            <a:r>
              <a:rPr lang="en-GB" sz="1200" dirty="0" smtClean="0">
                <a:solidFill>
                  <a:srgbClr val="FF0000"/>
                </a:solidFill>
              </a:rPr>
              <a:t> </a:t>
            </a:r>
            <a:r>
              <a:rPr lang="en-GB" sz="1200" dirty="0" err="1" smtClean="0">
                <a:solidFill>
                  <a:srgbClr val="FF0000"/>
                </a:solidFill>
              </a:rPr>
              <a:t>gần</a:t>
            </a:r>
            <a:r>
              <a:rPr lang="en-GB" sz="1200" dirty="0" smtClean="0">
                <a:solidFill>
                  <a:srgbClr val="FF0000"/>
                </a:solidFill>
              </a:rPr>
              <a:t> </a:t>
            </a:r>
            <a:r>
              <a:rPr lang="en-GB" sz="1200" dirty="0" err="1" smtClean="0">
                <a:solidFill>
                  <a:srgbClr val="FF0000"/>
                </a:solidFill>
              </a:rPr>
              <a:t>biên</a:t>
            </a:r>
            <a:r>
              <a:rPr lang="en-GB" sz="1200" dirty="0" smtClean="0">
                <a:solidFill>
                  <a:srgbClr val="FF0000"/>
                </a:solidFill>
              </a:rPr>
              <a:t> </a:t>
            </a:r>
            <a:r>
              <a:rPr lang="en-GB" sz="1200" dirty="0" err="1" smtClean="0">
                <a:solidFill>
                  <a:srgbClr val="FF0000"/>
                </a:solidFill>
              </a:rPr>
              <a:t>giới</a:t>
            </a:r>
            <a:r>
              <a:rPr lang="en-GB" sz="1200" dirty="0" smtClean="0">
                <a:solidFill>
                  <a:srgbClr val="FF0000"/>
                </a:solidFill>
              </a:rPr>
              <a:t> </a:t>
            </a:r>
            <a:r>
              <a:rPr lang="en-GB" sz="1200" dirty="0" err="1" smtClean="0">
                <a:solidFill>
                  <a:srgbClr val="FF0000"/>
                </a:solidFill>
              </a:rPr>
              <a:t>Việt</a:t>
            </a:r>
            <a:r>
              <a:rPr lang="en-GB" sz="1200" dirty="0" smtClean="0">
                <a:solidFill>
                  <a:srgbClr val="FF0000"/>
                </a:solidFill>
              </a:rPr>
              <a:t> Nam </a:t>
            </a:r>
            <a:r>
              <a:rPr lang="en-GB" sz="1200" dirty="0" err="1" smtClean="0">
                <a:solidFill>
                  <a:srgbClr val="FF0000"/>
                </a:solidFill>
              </a:rPr>
              <a:t>đã</a:t>
            </a:r>
            <a:r>
              <a:rPr lang="en-GB" sz="1200" dirty="0" smtClean="0">
                <a:solidFill>
                  <a:srgbClr val="FF0000"/>
                </a:solidFill>
              </a:rPr>
              <a:t> </a:t>
            </a:r>
            <a:r>
              <a:rPr lang="en-GB" sz="1200" dirty="0" err="1" smtClean="0">
                <a:solidFill>
                  <a:srgbClr val="FF0000"/>
                </a:solidFill>
              </a:rPr>
              <a:t>đi</a:t>
            </a:r>
            <a:r>
              <a:rPr lang="en-GB" sz="1200" dirty="0" smtClean="0">
                <a:solidFill>
                  <a:srgbClr val="FF0000"/>
                </a:solidFill>
              </a:rPr>
              <a:t> </a:t>
            </a:r>
            <a:r>
              <a:rPr lang="en-GB" sz="1200" dirty="0" err="1" smtClean="0">
                <a:solidFill>
                  <a:srgbClr val="FF0000"/>
                </a:solidFill>
              </a:rPr>
              <a:t>vào</a:t>
            </a:r>
            <a:r>
              <a:rPr lang="en-GB" sz="1200" dirty="0" smtClean="0">
                <a:solidFill>
                  <a:srgbClr val="FF0000"/>
                </a:solidFill>
              </a:rPr>
              <a:t> </a:t>
            </a:r>
            <a:r>
              <a:rPr lang="en-GB" sz="1200" dirty="0" err="1" smtClean="0">
                <a:solidFill>
                  <a:srgbClr val="FF0000"/>
                </a:solidFill>
              </a:rPr>
              <a:t>hoạt</a:t>
            </a:r>
            <a:r>
              <a:rPr lang="en-GB" sz="1200" dirty="0" smtClean="0">
                <a:solidFill>
                  <a:srgbClr val="FF0000"/>
                </a:solidFill>
              </a:rPr>
              <a:t> </a:t>
            </a:r>
            <a:r>
              <a:rPr lang="en-GB" sz="1200" dirty="0" err="1" smtClean="0">
                <a:solidFill>
                  <a:srgbClr val="FF0000"/>
                </a:solidFill>
              </a:rPr>
              <a:t>động</a:t>
            </a:r>
            <a:r>
              <a:rPr lang="en-GB" sz="1200" dirty="0" smtClean="0">
                <a:solidFill>
                  <a:srgbClr val="FF0000"/>
                </a:solidFill>
              </a:rPr>
              <a:t> (</a:t>
            </a:r>
            <a:r>
              <a:rPr lang="en-GB" sz="1200" dirty="0" err="1" smtClean="0">
                <a:solidFill>
                  <a:srgbClr val="FF0000"/>
                </a:solidFill>
              </a:rPr>
              <a:t>Phòng</a:t>
            </a:r>
            <a:r>
              <a:rPr lang="en-GB" sz="1200" dirty="0" smtClean="0">
                <a:solidFill>
                  <a:srgbClr val="FF0000"/>
                </a:solidFill>
              </a:rPr>
              <a:t> </a:t>
            </a:r>
            <a:r>
              <a:rPr lang="en-GB" sz="1200" dirty="0" err="1" smtClean="0">
                <a:solidFill>
                  <a:srgbClr val="FF0000"/>
                </a:solidFill>
              </a:rPr>
              <a:t>Thành</a:t>
            </a:r>
            <a:r>
              <a:rPr lang="en-GB" sz="1200" dirty="0" smtClean="0">
                <a:solidFill>
                  <a:srgbClr val="FF0000"/>
                </a:solidFill>
              </a:rPr>
              <a:t>, </a:t>
            </a:r>
            <a:r>
              <a:rPr lang="en-GB" sz="1200" dirty="0" err="1" smtClean="0">
                <a:solidFill>
                  <a:srgbClr val="FF0000"/>
                </a:solidFill>
              </a:rPr>
              <a:t>Xương</a:t>
            </a:r>
            <a:r>
              <a:rPr lang="en-GB" sz="1200" dirty="0" smtClean="0">
                <a:solidFill>
                  <a:srgbClr val="FF0000"/>
                </a:solidFill>
              </a:rPr>
              <a:t> </a:t>
            </a:r>
            <a:r>
              <a:rPr lang="en-GB" sz="1200" dirty="0" err="1" smtClean="0">
                <a:solidFill>
                  <a:srgbClr val="FF0000"/>
                </a:solidFill>
              </a:rPr>
              <a:t>Giang</a:t>
            </a:r>
            <a:r>
              <a:rPr lang="en-GB" sz="1200" dirty="0" smtClean="0">
                <a:solidFill>
                  <a:srgbClr val="FF0000"/>
                </a:solidFill>
              </a:rPr>
              <a:t>).</a:t>
            </a:r>
            <a:endParaRPr lang="en-GB" sz="1200" dirty="0" smtClean="0"/>
          </a:p>
          <a:p>
            <a:endParaRPr lang="en-GB" dirty="0"/>
          </a:p>
        </p:txBody>
      </p:sp>
    </p:spTree>
    <p:extLst>
      <p:ext uri="{BB962C8B-B14F-4D97-AF65-F5344CB8AC3E}">
        <p14:creationId xmlns:p14="http://schemas.microsoft.com/office/powerpoint/2010/main" val="3649682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073707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smtClean="0"/>
              <a:t>Hỗ trợ địa phương xây dựng năng lực ứng phó sự cố bức xạ cấp tỉnh: hiện</a:t>
            </a:r>
            <a:r>
              <a:rPr lang="en-GB" sz="1200" baseline="0" smtClean="0"/>
              <a:t> nay tuy nhiều địa phương đã hoàn thành việc phê duyệt KHUPSC cấp tỉnh nhưng năng lực ứng phó, việc thực hiện KHUPSC cấp tỉnh còn nhiều hạn chế. Địa đã xây dựng KHUPSC và được phê duyệt nhưng vẫn gặp lúng túng trong triển khai ứng phó khi sự cố xảy ra. Hệ quả là trong hầu hết sự cố cấp tỉnh, địa phương vẫn chờ hỗ trợ từ TW.</a:t>
            </a:r>
            <a:endParaRPr lang="en-GB" dirty="0"/>
          </a:p>
        </p:txBody>
      </p:sp>
    </p:spTree>
    <p:extLst>
      <p:ext uri="{BB962C8B-B14F-4D97-AF65-F5344CB8AC3E}">
        <p14:creationId xmlns:p14="http://schemas.microsoft.com/office/powerpoint/2010/main" val="2409773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49719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smtClean="0"/>
              <a:t>Đánh giá toàn diện năng lực ứng phó sự cố bức xạ và hạt nhân của Việt Nam:</a:t>
            </a:r>
            <a:r>
              <a:rPr lang="en-GB" sz="1200" baseline="0" smtClean="0"/>
              <a:t> hiện nay chưa có khảo sát, đánh giá thực tế về năng lực ứng phó sự cố các lực lượng liên quan.</a:t>
            </a:r>
            <a:endParaRPr lang="en-GB" sz="1200" smtClean="0"/>
          </a:p>
          <a:p>
            <a:endParaRPr lang="en-GB" dirty="0"/>
          </a:p>
        </p:txBody>
      </p:sp>
    </p:spTree>
    <p:extLst>
      <p:ext uri="{BB962C8B-B14F-4D97-AF65-F5344CB8AC3E}">
        <p14:creationId xmlns:p14="http://schemas.microsoft.com/office/powerpoint/2010/main" val="2498340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929037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90375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solidFill>
                <a:schemeClr val="tx1">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39318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dirty="0" err="1" smtClean="0"/>
              <a:t>Ngày</a:t>
            </a:r>
            <a:r>
              <a:rPr lang="en-GB" sz="1200" dirty="0" smtClean="0"/>
              <a:t> 16/6/2017, </a:t>
            </a:r>
            <a:r>
              <a:rPr lang="en-GB" sz="1200" dirty="0" err="1" smtClean="0"/>
              <a:t>Thủ</a:t>
            </a:r>
            <a:r>
              <a:rPr lang="en-GB" sz="1200" dirty="0" smtClean="0"/>
              <a:t> </a:t>
            </a:r>
            <a:r>
              <a:rPr lang="en-GB" sz="1200" dirty="0" err="1" smtClean="0"/>
              <a:t>tướng</a:t>
            </a:r>
            <a:r>
              <a:rPr lang="en-GB" sz="1200" dirty="0" smtClean="0"/>
              <a:t> </a:t>
            </a:r>
            <a:r>
              <a:rPr lang="en-GB" sz="1200" dirty="0" err="1" smtClean="0"/>
              <a:t>Chính</a:t>
            </a:r>
            <a:r>
              <a:rPr lang="en-GB" sz="1200" dirty="0" smtClean="0"/>
              <a:t> </a:t>
            </a:r>
            <a:r>
              <a:rPr lang="en-GB" sz="1200" dirty="0" err="1" smtClean="0"/>
              <a:t>phủ</a:t>
            </a:r>
            <a:r>
              <a:rPr lang="en-GB" sz="1200" dirty="0" smtClean="0"/>
              <a:t> </a:t>
            </a:r>
            <a:r>
              <a:rPr lang="en-GB" sz="1200" dirty="0" err="1" smtClean="0"/>
              <a:t>đã</a:t>
            </a:r>
            <a:r>
              <a:rPr lang="en-GB" sz="1200" dirty="0" smtClean="0"/>
              <a:t> </a:t>
            </a:r>
            <a:r>
              <a:rPr lang="en-GB" sz="1200" dirty="0" err="1" smtClean="0"/>
              <a:t>ký</a:t>
            </a:r>
            <a:r>
              <a:rPr lang="en-GB" sz="1200" dirty="0" smtClean="0"/>
              <a:t> </a:t>
            </a:r>
            <a:r>
              <a:rPr lang="en-GB" sz="1200" dirty="0" err="1" smtClean="0"/>
              <a:t>quyết</a:t>
            </a:r>
            <a:r>
              <a:rPr lang="en-GB" sz="1200" dirty="0" smtClean="0"/>
              <a:t> </a:t>
            </a:r>
            <a:r>
              <a:rPr lang="en-GB" sz="1200" dirty="0" err="1" smtClean="0"/>
              <a:t>định</a:t>
            </a:r>
            <a:r>
              <a:rPr lang="en-GB" sz="1200" dirty="0" smtClean="0"/>
              <a:t> </a:t>
            </a:r>
            <a:r>
              <a:rPr lang="en-GB" sz="1200" dirty="0" err="1" smtClean="0"/>
              <a:t>số</a:t>
            </a:r>
            <a:r>
              <a:rPr lang="en-GB" sz="1200" dirty="0" smtClean="0"/>
              <a:t> 884/QĐ-</a:t>
            </a:r>
            <a:r>
              <a:rPr lang="en-GB" sz="1200" dirty="0" err="1" smtClean="0"/>
              <a:t>TTg</a:t>
            </a:r>
            <a:r>
              <a:rPr lang="en-GB" sz="1200" dirty="0" smtClean="0"/>
              <a:t> </a:t>
            </a:r>
            <a:r>
              <a:rPr lang="en-GB" sz="1200" dirty="0" err="1" smtClean="0"/>
              <a:t>về</a:t>
            </a:r>
            <a:r>
              <a:rPr lang="en-GB" sz="1200" dirty="0" smtClean="0"/>
              <a:t> </a:t>
            </a:r>
            <a:r>
              <a:rPr lang="en-GB" sz="1200" dirty="0" err="1" smtClean="0"/>
              <a:t>việc</a:t>
            </a:r>
            <a:r>
              <a:rPr lang="en-GB" sz="1200" dirty="0" smtClean="0"/>
              <a:t> ban </a:t>
            </a:r>
            <a:r>
              <a:rPr lang="en-GB" sz="1200" dirty="0" err="1" smtClean="0"/>
              <a:t>hành</a:t>
            </a:r>
            <a:r>
              <a:rPr lang="en-GB" sz="1200" dirty="0" smtClean="0"/>
              <a:t> </a:t>
            </a:r>
            <a:r>
              <a:rPr lang="en-GB" sz="1200" dirty="0" err="1" smtClean="0"/>
              <a:t>Kế</a:t>
            </a:r>
            <a:r>
              <a:rPr lang="en-GB" sz="1200" dirty="0" smtClean="0"/>
              <a:t> </a:t>
            </a:r>
            <a:r>
              <a:rPr lang="en-GB" sz="1200" dirty="0" err="1" smtClean="0"/>
              <a:t>hoạch</a:t>
            </a:r>
            <a:r>
              <a:rPr lang="en-GB" sz="1200" dirty="0" smtClean="0"/>
              <a:t> </a:t>
            </a:r>
            <a:r>
              <a:rPr lang="en-GB" sz="1200" dirty="0" err="1" smtClean="0"/>
              <a:t>ứng</a:t>
            </a:r>
            <a:r>
              <a:rPr lang="en-GB" sz="1200" dirty="0" smtClean="0"/>
              <a:t> </a:t>
            </a:r>
            <a:r>
              <a:rPr lang="en-GB" sz="1200" dirty="0" err="1" smtClean="0"/>
              <a:t>phó</a:t>
            </a:r>
            <a:r>
              <a:rPr lang="en-GB" sz="1200" dirty="0" smtClean="0"/>
              <a:t> </a:t>
            </a:r>
            <a:r>
              <a:rPr lang="en-GB" sz="1200" dirty="0" err="1" smtClean="0"/>
              <a:t>sự</a:t>
            </a:r>
            <a:r>
              <a:rPr lang="en-GB" sz="1200" dirty="0" smtClean="0"/>
              <a:t> </a:t>
            </a:r>
            <a:r>
              <a:rPr lang="en-GB" sz="1200" dirty="0" err="1" smtClean="0"/>
              <a:t>cố</a:t>
            </a:r>
            <a:r>
              <a:rPr lang="en-GB" sz="1200" dirty="0" smtClean="0"/>
              <a:t> </a:t>
            </a:r>
            <a:r>
              <a:rPr lang="en-GB" sz="1200" dirty="0" err="1" smtClean="0"/>
              <a:t>bức</a:t>
            </a:r>
            <a:r>
              <a:rPr lang="en-GB" sz="1200" dirty="0" smtClean="0"/>
              <a:t> </a:t>
            </a:r>
            <a:r>
              <a:rPr lang="en-GB" sz="1200" dirty="0" err="1" smtClean="0"/>
              <a:t>xạ</a:t>
            </a:r>
            <a:r>
              <a:rPr lang="en-GB" sz="1200" dirty="0" smtClean="0"/>
              <a:t> </a:t>
            </a:r>
            <a:r>
              <a:rPr lang="en-GB" sz="1200" dirty="0" err="1" smtClean="0"/>
              <a:t>và</a:t>
            </a:r>
            <a:r>
              <a:rPr lang="en-GB" sz="1200" dirty="0" smtClean="0"/>
              <a:t> </a:t>
            </a:r>
            <a:r>
              <a:rPr lang="en-GB" sz="1200" dirty="0" err="1" smtClean="0"/>
              <a:t>hạt</a:t>
            </a:r>
            <a:r>
              <a:rPr lang="en-GB" sz="1200" dirty="0" smtClean="0"/>
              <a:t> </a:t>
            </a:r>
            <a:r>
              <a:rPr lang="en-GB" sz="1200" dirty="0" err="1" smtClean="0"/>
              <a:t>nhân</a:t>
            </a:r>
            <a:r>
              <a:rPr lang="en-GB" sz="1200" dirty="0" smtClean="0"/>
              <a:t> </a:t>
            </a:r>
            <a:r>
              <a:rPr lang="en-GB" sz="1200" dirty="0" err="1" smtClean="0"/>
              <a:t>cấp</a:t>
            </a:r>
            <a:r>
              <a:rPr lang="en-GB" sz="1200" dirty="0" smtClean="0"/>
              <a:t> </a:t>
            </a:r>
            <a:r>
              <a:rPr lang="en-GB" sz="1200" dirty="0" err="1" smtClean="0"/>
              <a:t>quốc</a:t>
            </a:r>
            <a:r>
              <a:rPr lang="en-GB" sz="1200" dirty="0" smtClean="0"/>
              <a:t> </a:t>
            </a:r>
            <a:r>
              <a:rPr lang="en-GB" sz="1200" dirty="0" err="1" smtClean="0"/>
              <a:t>gia</a:t>
            </a:r>
            <a:r>
              <a:rPr lang="en-GB" sz="1200" dirty="0" smtClean="0"/>
              <a:t>.</a:t>
            </a:r>
          </a:p>
          <a:p>
            <a:pPr algn="just">
              <a:spcBef>
                <a:spcPts val="1200"/>
              </a:spcBef>
            </a:pPr>
            <a:r>
              <a:rPr lang="en-US" sz="1200" dirty="0" err="1" smtClean="0"/>
              <a:t>Trước</a:t>
            </a:r>
            <a:r>
              <a:rPr lang="en-US" sz="1200" dirty="0" smtClean="0"/>
              <a:t> </a:t>
            </a:r>
            <a:r>
              <a:rPr lang="en-US" sz="1200" dirty="0" err="1" smtClean="0"/>
              <a:t>đó</a:t>
            </a:r>
            <a:r>
              <a:rPr lang="en-US" sz="1200" dirty="0" smtClean="0"/>
              <a:t> </a:t>
            </a:r>
            <a:r>
              <a:rPr lang="en-US" sz="1200" dirty="0" err="1" smtClean="0"/>
              <a:t>ngày</a:t>
            </a:r>
            <a:r>
              <a:rPr lang="en-US" sz="1200" dirty="0" smtClean="0"/>
              <a:t> 21/3/2007, </a:t>
            </a:r>
            <a:r>
              <a:rPr lang="en-US" sz="1200" dirty="0" err="1" smtClean="0"/>
              <a:t>Chính</a:t>
            </a:r>
            <a:r>
              <a:rPr lang="en-US" sz="1200" dirty="0" smtClean="0"/>
              <a:t> </a:t>
            </a:r>
            <a:r>
              <a:rPr lang="en-US" sz="1200" dirty="0" err="1" smtClean="0"/>
              <a:t>phủ</a:t>
            </a:r>
            <a:r>
              <a:rPr lang="en-US" sz="1200" dirty="0" smtClean="0"/>
              <a:t> ban </a:t>
            </a:r>
            <a:r>
              <a:rPr lang="en-US" sz="1200" dirty="0" err="1" smtClean="0"/>
              <a:t>hành</a:t>
            </a:r>
            <a:r>
              <a:rPr lang="en-US" sz="1200" dirty="0" smtClean="0"/>
              <a:t> </a:t>
            </a:r>
            <a:r>
              <a:rPr lang="en-US" sz="1200" dirty="0" err="1" smtClean="0"/>
              <a:t>Nghị</a:t>
            </a:r>
            <a:r>
              <a:rPr lang="en-US" sz="1200" dirty="0" smtClean="0"/>
              <a:t> </a:t>
            </a:r>
            <a:r>
              <a:rPr lang="en-US" sz="1200" dirty="0" err="1" smtClean="0"/>
              <a:t>định</a:t>
            </a:r>
            <a:r>
              <a:rPr lang="en-US" sz="1200" dirty="0" smtClean="0"/>
              <a:t> </a:t>
            </a:r>
            <a:r>
              <a:rPr lang="en-US" sz="1200" dirty="0" err="1" smtClean="0"/>
              <a:t>số</a:t>
            </a:r>
            <a:r>
              <a:rPr lang="en-US" sz="1200" dirty="0" smtClean="0"/>
              <a:t> 30/2017/NĐ-CP </a:t>
            </a:r>
            <a:r>
              <a:rPr lang="en-US" sz="1200" dirty="0" err="1" smtClean="0"/>
              <a:t>quy</a:t>
            </a:r>
            <a:r>
              <a:rPr lang="en-US" sz="1200" dirty="0" smtClean="0"/>
              <a:t> </a:t>
            </a:r>
            <a:r>
              <a:rPr lang="en-US" sz="1200" dirty="0" err="1" smtClean="0"/>
              <a:t>định</a:t>
            </a:r>
            <a:r>
              <a:rPr lang="en-US" sz="1200" dirty="0" smtClean="0"/>
              <a:t> </a:t>
            </a:r>
            <a:r>
              <a:rPr lang="en-US" sz="1200" dirty="0" err="1" smtClean="0"/>
              <a:t>tổ</a:t>
            </a:r>
            <a:r>
              <a:rPr lang="en-US" sz="1200" dirty="0" smtClean="0"/>
              <a:t> </a:t>
            </a:r>
            <a:r>
              <a:rPr lang="en-US" sz="1200" dirty="0" err="1" smtClean="0"/>
              <a:t>chức</a:t>
            </a:r>
            <a:r>
              <a:rPr lang="en-US" sz="1200" dirty="0" smtClean="0"/>
              <a:t>, </a:t>
            </a:r>
            <a:r>
              <a:rPr lang="en-US" sz="1200" dirty="0" err="1" smtClean="0"/>
              <a:t>hoạt</a:t>
            </a:r>
            <a:r>
              <a:rPr lang="en-US" sz="1200" dirty="0" smtClean="0"/>
              <a:t> </a:t>
            </a:r>
            <a:r>
              <a:rPr lang="en-US" sz="1200" dirty="0" err="1" smtClean="0"/>
              <a:t>động</a:t>
            </a:r>
            <a:r>
              <a:rPr lang="en-US" sz="1200" dirty="0" smtClean="0"/>
              <a:t> </a:t>
            </a:r>
            <a:r>
              <a:rPr lang="en-US" sz="1200" dirty="0" err="1" smtClean="0"/>
              <a:t>ứng</a:t>
            </a:r>
            <a:r>
              <a:rPr lang="en-US" sz="1200" dirty="0" smtClean="0"/>
              <a:t> </a:t>
            </a:r>
            <a:r>
              <a:rPr lang="en-US" sz="1200" dirty="0" err="1" smtClean="0"/>
              <a:t>phó</a:t>
            </a:r>
            <a:r>
              <a:rPr lang="en-US" sz="1200" dirty="0" smtClean="0"/>
              <a:t> </a:t>
            </a:r>
            <a:r>
              <a:rPr lang="en-US" sz="1200" dirty="0" err="1" smtClean="0"/>
              <a:t>sự</a:t>
            </a:r>
            <a:r>
              <a:rPr lang="en-US" sz="1200" dirty="0" smtClean="0"/>
              <a:t> </a:t>
            </a:r>
            <a:r>
              <a:rPr lang="en-US" sz="1200" dirty="0" err="1" smtClean="0"/>
              <a:t>cố</a:t>
            </a:r>
            <a:r>
              <a:rPr lang="en-US" sz="1200" dirty="0" smtClean="0"/>
              <a:t>, </a:t>
            </a:r>
            <a:r>
              <a:rPr lang="en-US" sz="1200" dirty="0" err="1" smtClean="0"/>
              <a:t>thiên</a:t>
            </a:r>
            <a:r>
              <a:rPr lang="en-US" sz="1200" dirty="0" smtClean="0"/>
              <a:t> tai </a:t>
            </a:r>
            <a:r>
              <a:rPr lang="en-US" sz="1200" dirty="0" err="1" smtClean="0"/>
              <a:t>và</a:t>
            </a:r>
            <a:r>
              <a:rPr lang="en-US" sz="1200" dirty="0" smtClean="0"/>
              <a:t> </a:t>
            </a:r>
            <a:r>
              <a:rPr lang="en-US" sz="1200" dirty="0" err="1" smtClean="0"/>
              <a:t>tìm</a:t>
            </a:r>
            <a:r>
              <a:rPr lang="en-US" sz="1200" dirty="0" smtClean="0"/>
              <a:t> </a:t>
            </a:r>
            <a:r>
              <a:rPr lang="en-US" sz="1200" dirty="0" err="1" smtClean="0"/>
              <a:t>kiếm</a:t>
            </a:r>
            <a:r>
              <a:rPr lang="en-US" sz="1200" dirty="0" smtClean="0"/>
              <a:t> </a:t>
            </a:r>
            <a:r>
              <a:rPr lang="en-US" sz="1200" dirty="0" err="1" smtClean="0"/>
              <a:t>cứu</a:t>
            </a:r>
            <a:r>
              <a:rPr lang="en-US" sz="1200" dirty="0" smtClean="0"/>
              <a:t> </a:t>
            </a:r>
            <a:r>
              <a:rPr lang="en-US" sz="1200" dirty="0" err="1" smtClean="0"/>
              <a:t>nạn</a:t>
            </a:r>
            <a:r>
              <a:rPr lang="en-US" sz="1200" dirty="0" smtClean="0"/>
              <a:t>.</a:t>
            </a:r>
          </a:p>
          <a:p>
            <a:pPr algn="just">
              <a:spcBef>
                <a:spcPts val="1200"/>
              </a:spcBef>
            </a:pPr>
            <a:r>
              <a:rPr lang="en-US" sz="1200" dirty="0" err="1" smtClean="0"/>
              <a:t>Ngoài</a:t>
            </a:r>
            <a:r>
              <a:rPr lang="en-US" sz="1200" dirty="0" smtClean="0"/>
              <a:t> </a:t>
            </a:r>
            <a:r>
              <a:rPr lang="en-US" sz="1200" dirty="0" err="1" smtClean="0"/>
              <a:t>ra</a:t>
            </a:r>
            <a:r>
              <a:rPr lang="en-US" sz="1200" dirty="0" smtClean="0"/>
              <a:t>, </a:t>
            </a:r>
            <a:r>
              <a:rPr lang="en-US" sz="1200" dirty="0" err="1" smtClean="0"/>
              <a:t>công</a:t>
            </a:r>
            <a:r>
              <a:rPr lang="en-US" sz="1200" dirty="0" smtClean="0"/>
              <a:t> </a:t>
            </a:r>
            <a:r>
              <a:rPr lang="en-US" sz="1200" dirty="0" err="1" smtClean="0"/>
              <a:t>tác</a:t>
            </a:r>
            <a:r>
              <a:rPr lang="en-US" sz="1200" dirty="0" smtClean="0"/>
              <a:t> </a:t>
            </a:r>
            <a:r>
              <a:rPr lang="en-US" sz="1200" dirty="0" err="1" smtClean="0"/>
              <a:t>chuẩn</a:t>
            </a:r>
            <a:r>
              <a:rPr lang="en-US" sz="1200" dirty="0" smtClean="0"/>
              <a:t> </a:t>
            </a:r>
            <a:r>
              <a:rPr lang="en-US" sz="1200" dirty="0" err="1" smtClean="0"/>
              <a:t>bị</a:t>
            </a:r>
            <a:r>
              <a:rPr lang="en-US" sz="1200" dirty="0" smtClean="0"/>
              <a:t> </a:t>
            </a:r>
            <a:r>
              <a:rPr lang="en-US" sz="1200" dirty="0" err="1" smtClean="0"/>
              <a:t>và</a:t>
            </a:r>
            <a:r>
              <a:rPr lang="en-US" sz="1200" dirty="0" smtClean="0"/>
              <a:t> </a:t>
            </a:r>
            <a:r>
              <a:rPr lang="en-US" sz="1200" dirty="0" err="1" smtClean="0"/>
              <a:t>ứng</a:t>
            </a:r>
            <a:r>
              <a:rPr lang="en-US" sz="1200" dirty="0" smtClean="0"/>
              <a:t> </a:t>
            </a:r>
            <a:r>
              <a:rPr lang="en-US" sz="1200" dirty="0" err="1" smtClean="0"/>
              <a:t>phó</a:t>
            </a:r>
            <a:r>
              <a:rPr lang="en-US" sz="1200" dirty="0" smtClean="0"/>
              <a:t> </a:t>
            </a:r>
            <a:r>
              <a:rPr lang="en-US" sz="1200" dirty="0" err="1" smtClean="0"/>
              <a:t>sự</a:t>
            </a:r>
            <a:r>
              <a:rPr lang="en-US" sz="1200" dirty="0" smtClean="0"/>
              <a:t> </a:t>
            </a:r>
            <a:r>
              <a:rPr lang="en-US" sz="1200" dirty="0" err="1" smtClean="0"/>
              <a:t>cố</a:t>
            </a:r>
            <a:r>
              <a:rPr lang="en-US" sz="1200" dirty="0" smtClean="0"/>
              <a:t> </a:t>
            </a:r>
            <a:r>
              <a:rPr lang="en-US" sz="1200" dirty="0" err="1" smtClean="0"/>
              <a:t>bức</a:t>
            </a:r>
            <a:r>
              <a:rPr lang="en-US" sz="1200" dirty="0" smtClean="0"/>
              <a:t> </a:t>
            </a:r>
            <a:r>
              <a:rPr lang="en-US" sz="1200" dirty="0" err="1" smtClean="0"/>
              <a:t>xạ</a:t>
            </a:r>
            <a:r>
              <a:rPr lang="en-US" sz="1200" dirty="0" smtClean="0"/>
              <a:t> </a:t>
            </a:r>
            <a:r>
              <a:rPr lang="en-US" sz="1200" dirty="0" err="1" smtClean="0"/>
              <a:t>và</a:t>
            </a:r>
            <a:r>
              <a:rPr lang="en-US" sz="1200" dirty="0" smtClean="0"/>
              <a:t> </a:t>
            </a:r>
            <a:r>
              <a:rPr lang="en-US" sz="1200" dirty="0" err="1" smtClean="0"/>
              <a:t>hạt</a:t>
            </a:r>
            <a:r>
              <a:rPr lang="en-US" sz="1200" dirty="0" smtClean="0"/>
              <a:t> </a:t>
            </a:r>
            <a:r>
              <a:rPr lang="en-US" sz="1200" dirty="0" err="1" smtClean="0"/>
              <a:t>nhân</a:t>
            </a:r>
            <a:r>
              <a:rPr lang="en-US" sz="1200" dirty="0" smtClean="0"/>
              <a:t> </a:t>
            </a:r>
            <a:r>
              <a:rPr lang="en-US" sz="1200" dirty="0" err="1" smtClean="0"/>
              <a:t>được</a:t>
            </a:r>
            <a:r>
              <a:rPr lang="en-US" sz="1200" dirty="0" smtClean="0"/>
              <a:t> </a:t>
            </a:r>
            <a:r>
              <a:rPr lang="en-US" sz="1200" dirty="0" err="1" smtClean="0"/>
              <a:t>quy</a:t>
            </a:r>
            <a:r>
              <a:rPr lang="en-US" sz="1200" dirty="0" smtClean="0"/>
              <a:t> </a:t>
            </a:r>
            <a:r>
              <a:rPr lang="en-US" sz="1200" dirty="0" err="1" smtClean="0"/>
              <a:t>định</a:t>
            </a:r>
            <a:r>
              <a:rPr lang="en-US" sz="1200" dirty="0" smtClean="0"/>
              <a:t> </a:t>
            </a:r>
            <a:r>
              <a:rPr lang="en-US" sz="1200" dirty="0" err="1" smtClean="0"/>
              <a:t>tại</a:t>
            </a:r>
            <a:r>
              <a:rPr lang="en-US" sz="1200" dirty="0" smtClean="0"/>
              <a:t> </a:t>
            </a:r>
            <a:r>
              <a:rPr lang="en-US" sz="1200" dirty="0" err="1" smtClean="0"/>
              <a:t>Thông</a:t>
            </a:r>
            <a:r>
              <a:rPr lang="en-US" sz="1200" dirty="0" smtClean="0"/>
              <a:t> </a:t>
            </a:r>
            <a:r>
              <a:rPr lang="en-US" sz="1200" dirty="0" err="1" smtClean="0"/>
              <a:t>tư</a:t>
            </a:r>
            <a:r>
              <a:rPr lang="en-US" sz="1200" dirty="0" smtClean="0"/>
              <a:t> 25/2014/TT-BKHCN.</a:t>
            </a:r>
          </a:p>
          <a:p>
            <a:pPr marL="0" indent="0" algn="just">
              <a:spcBef>
                <a:spcPts val="1200"/>
              </a:spcBef>
              <a:buNone/>
            </a:pPr>
            <a:r>
              <a:rPr lang="en-US" sz="1200" dirty="0" err="1" smtClean="0">
                <a:solidFill>
                  <a:srgbClr val="FF0000"/>
                </a:solidFill>
              </a:rPr>
              <a:t>Hiện</a:t>
            </a:r>
            <a:r>
              <a:rPr lang="en-US" sz="1200" dirty="0" smtClean="0">
                <a:solidFill>
                  <a:srgbClr val="FF0000"/>
                </a:solidFill>
              </a:rPr>
              <a:t> nay </a:t>
            </a:r>
            <a:r>
              <a:rPr lang="en-US" sz="1200" dirty="0" err="1" smtClean="0">
                <a:solidFill>
                  <a:srgbClr val="FF0000"/>
                </a:solidFill>
              </a:rPr>
              <a:t>hệ</a:t>
            </a:r>
            <a:r>
              <a:rPr lang="en-US" sz="1200" dirty="0" smtClean="0">
                <a:solidFill>
                  <a:srgbClr val="FF0000"/>
                </a:solidFill>
              </a:rPr>
              <a:t> </a:t>
            </a:r>
            <a:r>
              <a:rPr lang="en-US" sz="1200" dirty="0" err="1" smtClean="0">
                <a:solidFill>
                  <a:srgbClr val="FF0000"/>
                </a:solidFill>
              </a:rPr>
              <a:t>thống</a:t>
            </a:r>
            <a:r>
              <a:rPr lang="en-US" sz="1200" dirty="0" smtClean="0">
                <a:solidFill>
                  <a:srgbClr val="FF0000"/>
                </a:solidFill>
              </a:rPr>
              <a:t> </a:t>
            </a:r>
            <a:r>
              <a:rPr lang="en-US" sz="1200" dirty="0" err="1" smtClean="0">
                <a:solidFill>
                  <a:srgbClr val="FF0000"/>
                </a:solidFill>
              </a:rPr>
              <a:t>văn</a:t>
            </a:r>
            <a:r>
              <a:rPr lang="en-US" sz="1200" dirty="0" smtClean="0">
                <a:solidFill>
                  <a:srgbClr val="FF0000"/>
                </a:solidFill>
              </a:rPr>
              <a:t> </a:t>
            </a:r>
            <a:r>
              <a:rPr lang="en-US" sz="1200" dirty="0" err="1" smtClean="0">
                <a:solidFill>
                  <a:srgbClr val="FF0000"/>
                </a:solidFill>
              </a:rPr>
              <a:t>bản</a:t>
            </a:r>
            <a:r>
              <a:rPr lang="en-US" sz="1200" dirty="0" smtClean="0">
                <a:solidFill>
                  <a:srgbClr val="FF0000"/>
                </a:solidFill>
              </a:rPr>
              <a:t> </a:t>
            </a:r>
            <a:r>
              <a:rPr lang="en-US" sz="1200" dirty="0" err="1" smtClean="0">
                <a:solidFill>
                  <a:srgbClr val="FF0000"/>
                </a:solidFill>
              </a:rPr>
              <a:t>quy</a:t>
            </a:r>
            <a:r>
              <a:rPr lang="en-US" sz="1200" dirty="0" smtClean="0">
                <a:solidFill>
                  <a:srgbClr val="FF0000"/>
                </a:solidFill>
              </a:rPr>
              <a:t> </a:t>
            </a:r>
            <a:r>
              <a:rPr lang="en-US" sz="1200" dirty="0" err="1" smtClean="0">
                <a:solidFill>
                  <a:srgbClr val="FF0000"/>
                </a:solidFill>
              </a:rPr>
              <a:t>phạm</a:t>
            </a:r>
            <a:r>
              <a:rPr lang="en-US" sz="1200" dirty="0" smtClean="0">
                <a:solidFill>
                  <a:srgbClr val="FF0000"/>
                </a:solidFill>
              </a:rPr>
              <a:t> </a:t>
            </a:r>
            <a:r>
              <a:rPr lang="en-US" sz="1200" dirty="0" err="1" smtClean="0">
                <a:solidFill>
                  <a:srgbClr val="FF0000"/>
                </a:solidFill>
              </a:rPr>
              <a:t>pháp</a:t>
            </a:r>
            <a:r>
              <a:rPr lang="en-US" sz="1200" dirty="0" smtClean="0">
                <a:solidFill>
                  <a:srgbClr val="FF0000"/>
                </a:solidFill>
              </a:rPr>
              <a:t> </a:t>
            </a:r>
            <a:r>
              <a:rPr lang="en-US" sz="1200" dirty="0" err="1" smtClean="0">
                <a:solidFill>
                  <a:srgbClr val="FF0000"/>
                </a:solidFill>
              </a:rPr>
              <a:t>luật</a:t>
            </a:r>
            <a:r>
              <a:rPr lang="en-US" sz="1200" dirty="0" smtClean="0">
                <a:solidFill>
                  <a:srgbClr val="FF0000"/>
                </a:solidFill>
              </a:rPr>
              <a:t> </a:t>
            </a:r>
            <a:r>
              <a:rPr lang="en-US" sz="1200" dirty="0" err="1" smtClean="0">
                <a:solidFill>
                  <a:srgbClr val="FF0000"/>
                </a:solidFill>
              </a:rPr>
              <a:t>về</a:t>
            </a:r>
            <a:r>
              <a:rPr lang="en-US" sz="1200" dirty="0" smtClean="0">
                <a:solidFill>
                  <a:srgbClr val="FF0000"/>
                </a:solidFill>
              </a:rPr>
              <a:t> </a:t>
            </a:r>
            <a:r>
              <a:rPr lang="en-US" sz="1200" dirty="0" err="1" smtClean="0">
                <a:solidFill>
                  <a:srgbClr val="FF0000"/>
                </a:solidFill>
              </a:rPr>
              <a:t>chuẩn</a:t>
            </a:r>
            <a:r>
              <a:rPr lang="en-US" sz="1200" dirty="0" smtClean="0">
                <a:solidFill>
                  <a:srgbClr val="FF0000"/>
                </a:solidFill>
              </a:rPr>
              <a:t> </a:t>
            </a:r>
            <a:r>
              <a:rPr lang="en-US" sz="1200" dirty="0" err="1" smtClean="0">
                <a:solidFill>
                  <a:srgbClr val="FF0000"/>
                </a:solidFill>
              </a:rPr>
              <a:t>bị</a:t>
            </a:r>
            <a:r>
              <a:rPr lang="en-US" sz="1200" dirty="0" smtClean="0">
                <a:solidFill>
                  <a:srgbClr val="FF0000"/>
                </a:solidFill>
              </a:rPr>
              <a:t> </a:t>
            </a:r>
            <a:r>
              <a:rPr lang="en-US" sz="1200" dirty="0" err="1" smtClean="0">
                <a:solidFill>
                  <a:srgbClr val="FF0000"/>
                </a:solidFill>
              </a:rPr>
              <a:t>và</a:t>
            </a:r>
            <a:r>
              <a:rPr lang="en-US" sz="1200" dirty="0" smtClean="0">
                <a:solidFill>
                  <a:srgbClr val="FF0000"/>
                </a:solidFill>
              </a:rPr>
              <a:t> </a:t>
            </a:r>
            <a:r>
              <a:rPr lang="en-US" sz="1200" dirty="0" err="1" smtClean="0">
                <a:solidFill>
                  <a:srgbClr val="FF0000"/>
                </a:solidFill>
              </a:rPr>
              <a:t>ứng</a:t>
            </a:r>
            <a:r>
              <a:rPr lang="en-US" sz="1200" dirty="0" smtClean="0">
                <a:solidFill>
                  <a:srgbClr val="FF0000"/>
                </a:solidFill>
              </a:rPr>
              <a:t> </a:t>
            </a:r>
            <a:r>
              <a:rPr lang="en-US" sz="1200" dirty="0" err="1" smtClean="0">
                <a:solidFill>
                  <a:srgbClr val="FF0000"/>
                </a:solidFill>
              </a:rPr>
              <a:t>phó</a:t>
            </a:r>
            <a:r>
              <a:rPr lang="en-US" sz="1200" dirty="0" smtClean="0">
                <a:solidFill>
                  <a:srgbClr val="FF0000"/>
                </a:solidFill>
              </a:rPr>
              <a:t> </a:t>
            </a:r>
            <a:r>
              <a:rPr lang="en-US" sz="1200" dirty="0" err="1" smtClean="0">
                <a:solidFill>
                  <a:srgbClr val="FF0000"/>
                </a:solidFill>
              </a:rPr>
              <a:t>sự</a:t>
            </a:r>
            <a:r>
              <a:rPr lang="en-US" sz="1200" dirty="0" smtClean="0">
                <a:solidFill>
                  <a:srgbClr val="FF0000"/>
                </a:solidFill>
              </a:rPr>
              <a:t> </a:t>
            </a:r>
            <a:r>
              <a:rPr lang="en-US" sz="1200" dirty="0" err="1" smtClean="0">
                <a:solidFill>
                  <a:srgbClr val="FF0000"/>
                </a:solidFill>
              </a:rPr>
              <a:t>cố</a:t>
            </a:r>
            <a:r>
              <a:rPr lang="en-US" sz="1200" dirty="0" smtClean="0">
                <a:solidFill>
                  <a:srgbClr val="FF0000"/>
                </a:solidFill>
              </a:rPr>
              <a:t> </a:t>
            </a:r>
            <a:r>
              <a:rPr lang="en-US" sz="1200" dirty="0" err="1" smtClean="0">
                <a:solidFill>
                  <a:srgbClr val="FF0000"/>
                </a:solidFill>
              </a:rPr>
              <a:t>bức</a:t>
            </a:r>
            <a:r>
              <a:rPr lang="en-US" sz="1200" dirty="0" smtClean="0">
                <a:solidFill>
                  <a:srgbClr val="FF0000"/>
                </a:solidFill>
              </a:rPr>
              <a:t> </a:t>
            </a:r>
            <a:r>
              <a:rPr lang="en-US" sz="1200" dirty="0" err="1" smtClean="0">
                <a:solidFill>
                  <a:srgbClr val="FF0000"/>
                </a:solidFill>
              </a:rPr>
              <a:t>xạ</a:t>
            </a:r>
            <a:r>
              <a:rPr lang="en-US" sz="1200" dirty="0" smtClean="0">
                <a:solidFill>
                  <a:srgbClr val="FF0000"/>
                </a:solidFill>
              </a:rPr>
              <a:t> </a:t>
            </a:r>
            <a:r>
              <a:rPr lang="en-US" sz="1200" dirty="0" err="1" smtClean="0">
                <a:solidFill>
                  <a:srgbClr val="FF0000"/>
                </a:solidFill>
              </a:rPr>
              <a:t>và</a:t>
            </a:r>
            <a:r>
              <a:rPr lang="en-US" sz="1200" dirty="0" smtClean="0">
                <a:solidFill>
                  <a:srgbClr val="FF0000"/>
                </a:solidFill>
              </a:rPr>
              <a:t> </a:t>
            </a:r>
            <a:r>
              <a:rPr lang="en-US" sz="1200" dirty="0" err="1" smtClean="0">
                <a:solidFill>
                  <a:srgbClr val="FF0000"/>
                </a:solidFill>
              </a:rPr>
              <a:t>hạt</a:t>
            </a:r>
            <a:r>
              <a:rPr lang="en-US" sz="1200" dirty="0" smtClean="0">
                <a:solidFill>
                  <a:srgbClr val="FF0000"/>
                </a:solidFill>
              </a:rPr>
              <a:t> </a:t>
            </a:r>
            <a:r>
              <a:rPr lang="en-US" sz="1200" dirty="0" err="1" smtClean="0">
                <a:solidFill>
                  <a:srgbClr val="FF0000"/>
                </a:solidFill>
              </a:rPr>
              <a:t>nhân</a:t>
            </a:r>
            <a:r>
              <a:rPr lang="en-US" sz="1200" dirty="0" smtClean="0">
                <a:solidFill>
                  <a:srgbClr val="FF0000"/>
                </a:solidFill>
              </a:rPr>
              <a:t> </a:t>
            </a:r>
            <a:r>
              <a:rPr lang="en-US" sz="1200" dirty="0" err="1" smtClean="0">
                <a:solidFill>
                  <a:srgbClr val="FF0000"/>
                </a:solidFill>
              </a:rPr>
              <a:t>cấp</a:t>
            </a:r>
            <a:r>
              <a:rPr lang="en-US" sz="1200" dirty="0" smtClean="0">
                <a:solidFill>
                  <a:srgbClr val="FF0000"/>
                </a:solidFill>
              </a:rPr>
              <a:t> </a:t>
            </a:r>
            <a:r>
              <a:rPr lang="en-US" sz="1200" dirty="0" err="1" smtClean="0">
                <a:solidFill>
                  <a:srgbClr val="FF0000"/>
                </a:solidFill>
              </a:rPr>
              <a:t>quốc</a:t>
            </a:r>
            <a:r>
              <a:rPr lang="en-US" sz="1200" dirty="0" smtClean="0">
                <a:solidFill>
                  <a:srgbClr val="FF0000"/>
                </a:solidFill>
              </a:rPr>
              <a:t> </a:t>
            </a:r>
            <a:r>
              <a:rPr lang="en-US" sz="1200" dirty="0" err="1" smtClean="0">
                <a:solidFill>
                  <a:srgbClr val="FF0000"/>
                </a:solidFill>
              </a:rPr>
              <a:t>gia</a:t>
            </a:r>
            <a:r>
              <a:rPr lang="en-US" sz="1200" dirty="0" smtClean="0">
                <a:solidFill>
                  <a:srgbClr val="FF0000"/>
                </a:solidFill>
              </a:rPr>
              <a:t> </a:t>
            </a:r>
            <a:r>
              <a:rPr lang="en-US" sz="1200" dirty="0" err="1" smtClean="0">
                <a:solidFill>
                  <a:srgbClr val="FF0000"/>
                </a:solidFill>
              </a:rPr>
              <a:t>là</a:t>
            </a:r>
            <a:r>
              <a:rPr lang="en-US" sz="1200" dirty="0" smtClean="0">
                <a:solidFill>
                  <a:srgbClr val="FF0000"/>
                </a:solidFill>
              </a:rPr>
              <a:t> </a:t>
            </a:r>
            <a:r>
              <a:rPr lang="en-US" sz="1200" dirty="0" err="1" smtClean="0">
                <a:solidFill>
                  <a:srgbClr val="FF0000"/>
                </a:solidFill>
              </a:rPr>
              <a:t>tương</a:t>
            </a:r>
            <a:r>
              <a:rPr lang="en-US" sz="1200" dirty="0" smtClean="0">
                <a:solidFill>
                  <a:srgbClr val="FF0000"/>
                </a:solidFill>
              </a:rPr>
              <a:t> </a:t>
            </a:r>
            <a:r>
              <a:rPr lang="en-US" sz="1200" dirty="0" err="1" smtClean="0">
                <a:solidFill>
                  <a:srgbClr val="FF0000"/>
                </a:solidFill>
              </a:rPr>
              <a:t>đối</a:t>
            </a:r>
            <a:r>
              <a:rPr lang="en-US" sz="1200" dirty="0" smtClean="0">
                <a:solidFill>
                  <a:srgbClr val="FF0000"/>
                </a:solidFill>
              </a:rPr>
              <a:t> </a:t>
            </a:r>
            <a:r>
              <a:rPr lang="en-US" sz="1200" dirty="0" err="1" smtClean="0">
                <a:solidFill>
                  <a:srgbClr val="FF0000"/>
                </a:solidFill>
              </a:rPr>
              <a:t>đầy</a:t>
            </a:r>
            <a:r>
              <a:rPr lang="en-US" sz="1200" dirty="0" smtClean="0">
                <a:solidFill>
                  <a:srgbClr val="FF0000"/>
                </a:solidFill>
              </a:rPr>
              <a:t> </a:t>
            </a:r>
            <a:r>
              <a:rPr lang="en-US" sz="1200" dirty="0" err="1" smtClean="0">
                <a:solidFill>
                  <a:srgbClr val="FF0000"/>
                </a:solidFill>
              </a:rPr>
              <a:t>đủ</a:t>
            </a:r>
            <a:r>
              <a:rPr lang="en-US" sz="1200" dirty="0" smtClean="0">
                <a:solidFill>
                  <a:srgbClr val="FF0000"/>
                </a:solidFill>
              </a:rPr>
              <a:t>.</a:t>
            </a:r>
            <a:endParaRPr lang="en-GB" sz="1200" dirty="0">
              <a:solidFill>
                <a:srgbClr val="FF0000"/>
              </a:solidFill>
            </a:endParaRPr>
          </a:p>
        </p:txBody>
      </p:sp>
    </p:spTree>
    <p:extLst>
      <p:ext uri="{BB962C8B-B14F-4D97-AF65-F5344CB8AC3E}">
        <p14:creationId xmlns:p14="http://schemas.microsoft.com/office/powerpoint/2010/main" val="342969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276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0642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Phù</a:t>
            </a:r>
            <a:r>
              <a:rPr lang="en-GB" baseline="0" dirty="0" smtClean="0"/>
              <a:t> </a:t>
            </a:r>
            <a:r>
              <a:rPr lang="en-GB" baseline="0" dirty="0" err="1" smtClean="0"/>
              <a:t>hợp</a:t>
            </a:r>
            <a:r>
              <a:rPr lang="en-GB" baseline="0" dirty="0" smtClean="0"/>
              <a:t> </a:t>
            </a:r>
            <a:r>
              <a:rPr lang="en-GB" baseline="0" dirty="0" err="1" smtClean="0"/>
              <a:t>Luật</a:t>
            </a:r>
            <a:r>
              <a:rPr lang="en-GB" baseline="0" dirty="0" smtClean="0"/>
              <a:t> NLNT </a:t>
            </a:r>
            <a:r>
              <a:rPr lang="en-GB" baseline="0" dirty="0" err="1" smtClean="0"/>
              <a:t>và</a:t>
            </a:r>
            <a:r>
              <a:rPr lang="en-GB" baseline="0" dirty="0" smtClean="0"/>
              <a:t> </a:t>
            </a:r>
            <a:r>
              <a:rPr lang="en-GB" baseline="0" dirty="0" err="1" smtClean="0"/>
              <a:t>Nghị</a:t>
            </a:r>
            <a:r>
              <a:rPr lang="en-GB" baseline="0" dirty="0" smtClean="0"/>
              <a:t> </a:t>
            </a:r>
            <a:r>
              <a:rPr lang="en-GB" baseline="0" dirty="0" err="1" smtClean="0"/>
              <a:t>định</a:t>
            </a:r>
            <a:r>
              <a:rPr lang="en-GB" baseline="0" dirty="0" smtClean="0"/>
              <a:t> 30/2017/NĐ-CP</a:t>
            </a:r>
          </a:p>
          <a:p>
            <a:r>
              <a:rPr lang="vi-VN" sz="1200" kern="1200" dirty="0" smtClean="0">
                <a:solidFill>
                  <a:schemeClr val="tx1"/>
                </a:solidFill>
                <a:effectLst/>
                <a:latin typeface="+mn-lt"/>
                <a:ea typeface="+mn-ea"/>
                <a:cs typeface="+mn-cs"/>
              </a:rPr>
              <a:t>Ủy ban Quốc gia Ứng phó sự cố, thiên tai và Tìm kiếm Cứu nạn là cơ quan phối hợp liên ngành, có chức năng chỉ đạo, tổ chức phối hợp thực hiện công tác ứng phó sự cố trong phạm vi cả nước và hợp tác khu vực, quốc tế; trực tiếp chỉ đạo Sở chỉ huy hiện trường và các tổ chức tham gia ứng phó sự cố.</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kern="1200" dirty="0" smtClean="0">
                <a:solidFill>
                  <a:schemeClr val="tx1"/>
                </a:solidFill>
                <a:effectLst/>
                <a:latin typeface="+mn-lt"/>
                <a:ea typeface="+mn-ea"/>
                <a:cs typeface="+mn-cs"/>
              </a:rPr>
              <a:t>Sở chỉ huy hiện trường do Ủy ban Quốc gia Ứng phó sự cố, thiên tai và Tìm kiếm Cứu nạn quyết định thành lập đối với từng tình huống sự cố cụ thể, có chức năng tổ chức, triển khai hoạt động ứng phó sự cố tại hiện trường. </a:t>
            </a:r>
            <a:endParaRPr lang="en-US" sz="1200" kern="1200" dirty="0" smtClean="0">
              <a:solidFill>
                <a:schemeClr val="tx1"/>
              </a:solidFill>
              <a:effectLst/>
              <a:latin typeface="+mn-lt"/>
              <a:ea typeface="+mn-ea"/>
              <a:cs typeface="+mn-cs"/>
            </a:endParaRPr>
          </a:p>
          <a:p>
            <a:endParaRPr lang="en-GB" dirty="0"/>
          </a:p>
        </p:txBody>
      </p:sp>
    </p:spTree>
    <p:extLst>
      <p:ext uri="{BB962C8B-B14F-4D97-AF65-F5344CB8AC3E}">
        <p14:creationId xmlns:p14="http://schemas.microsoft.com/office/powerpoint/2010/main" val="1356176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29921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58197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vi-VN" sz="1200" dirty="0" smtClean="0"/>
              <a:t>a) Trình Thủ tướng Chính phủ quyết định yêu cầu trợ giúp quốc tế và kế hoạch tiếp nhận, sử dụng trợ giúp quốc tế trong trường hợp cần trợ giúp quốc tế;</a:t>
            </a:r>
            <a:r>
              <a:rPr lang="x-none" sz="1200" dirty="0" smtClean="0"/>
              <a:t> </a:t>
            </a:r>
            <a:endParaRPr lang="en-US" sz="1200" dirty="0" smtClean="0"/>
          </a:p>
          <a:p>
            <a:pPr marL="0" indent="0" algn="just">
              <a:buNone/>
            </a:pPr>
            <a:r>
              <a:rPr lang="vi-VN" sz="1200" dirty="0" smtClean="0"/>
              <a:t>b) Chỉ đạo Bộ Ngoại giao, Bộ Khoa học và Công nghệ thông báo về sự cố cho quốc gia, tổ chức quốc tế có liên quan và đề nghị trợ giúp quốc tế theo quy định của điều ước quốc tế, thỏa thuận quốc tế về thông báo sự cố và trợ giúp quốc tế mà Cộng hoà xã hội chủ nghĩa Việt Nam là thành viên;</a:t>
            </a:r>
            <a:r>
              <a:rPr lang="x-none" sz="1200" dirty="0" smtClean="0"/>
              <a:t> </a:t>
            </a:r>
            <a:endParaRPr lang="en-US" sz="1200" dirty="0" smtClean="0"/>
          </a:p>
          <a:p>
            <a:endParaRPr lang="en-GB" dirty="0" smtClean="0"/>
          </a:p>
          <a:p>
            <a:endParaRPr lang="en-GB" dirty="0"/>
          </a:p>
        </p:txBody>
      </p:sp>
    </p:spTree>
    <p:extLst>
      <p:ext uri="{BB962C8B-B14F-4D97-AF65-F5344CB8AC3E}">
        <p14:creationId xmlns:p14="http://schemas.microsoft.com/office/powerpoint/2010/main" val="596250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323527" y="1772816"/>
            <a:ext cx="8568953" cy="1080120"/>
          </a:xfrm>
        </p:spPr>
        <p:txBody>
          <a:bodyPr/>
          <a:lstStyle>
            <a:lvl1pPr algn="l">
              <a:defRPr>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23527" y="3573016"/>
            <a:ext cx="8568953" cy="1608584"/>
          </a:xfrm>
        </p:spPr>
        <p:txBody>
          <a:bodyPr>
            <a:normAutofit/>
          </a:bodyPr>
          <a:lstStyle>
            <a:lvl1pPr marL="0" indent="0" algn="l">
              <a:buNone/>
              <a:defRPr sz="28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16" descr="D:\Luunamhai\photo\logo VARANS\Logonew.JPG"/>
          <p:cNvPicPr>
            <a:picLocks noChangeAspect="1" noChangeArrowheads="1"/>
          </p:cNvPicPr>
          <p:nvPr userDrawn="1"/>
        </p:nvPicPr>
        <p:blipFill>
          <a:blip r:embed="rId3" cstate="screen"/>
          <a:srcRect/>
          <a:stretch>
            <a:fillRect/>
          </a:stretch>
        </p:blipFill>
        <p:spPr bwMode="auto">
          <a:xfrm>
            <a:off x="15241" y="67019"/>
            <a:ext cx="1964399" cy="6160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789343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smtClean="0"/>
              <a:t>Click to edit Master title style</a:t>
            </a:r>
            <a:endParaRPr lang="en-GB" dirty="0"/>
          </a:p>
        </p:txBody>
      </p:sp>
      <p:sp>
        <p:nvSpPr>
          <p:cNvPr id="3" name="Picture Placeholder 2"/>
          <p:cNvSpPr>
            <a:spLocks noGrp="1"/>
          </p:cNvSpPr>
          <p:nvPr>
            <p:ph type="pic" idx="1"/>
          </p:nvPr>
        </p:nvSpPr>
        <p:spPr>
          <a:xfrm>
            <a:off x="1792288" y="1124743"/>
            <a:ext cx="5486400" cy="36028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36771904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348563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1"/>
          <p:cNvSpPr>
            <a:spLocks noGrp="1"/>
          </p:cNvSpPr>
          <p:nvPr>
            <p:ph type="ctrTitle"/>
          </p:nvPr>
        </p:nvSpPr>
        <p:spPr>
          <a:xfrm>
            <a:off x="323527" y="1772816"/>
            <a:ext cx="8568953" cy="1080120"/>
          </a:xfrm>
        </p:spPr>
        <p:txBody>
          <a:bodyPr/>
          <a:lstStyle>
            <a:lvl1pPr algn="l">
              <a:defRPr>
                <a:solidFill>
                  <a:schemeClr val="tx2"/>
                </a:solidFill>
              </a:defRPr>
            </a:lvl1pPr>
          </a:lstStyle>
          <a:p>
            <a:r>
              <a:rPr lang="en-US" dirty="0" smtClean="0"/>
              <a:t>Click to edit Master title style</a:t>
            </a:r>
            <a:endParaRPr lang="en-GB" dirty="0"/>
          </a:p>
        </p:txBody>
      </p:sp>
      <p:sp>
        <p:nvSpPr>
          <p:cNvPr id="5" name="Subtitle 2"/>
          <p:cNvSpPr>
            <a:spLocks noGrp="1"/>
          </p:cNvSpPr>
          <p:nvPr>
            <p:ph type="subTitle" idx="1"/>
          </p:nvPr>
        </p:nvSpPr>
        <p:spPr>
          <a:xfrm>
            <a:off x="323527" y="3573016"/>
            <a:ext cx="8568953" cy="1608584"/>
          </a:xfrm>
        </p:spPr>
        <p:txBody>
          <a:bodyPr>
            <a:normAutofit/>
          </a:bodyPr>
          <a:lstStyle>
            <a:lvl1pPr marL="0" indent="0" algn="l">
              <a:buNone/>
              <a:defRPr sz="28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20918032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071505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pic>
        <p:nvPicPr>
          <p:cNvPr id="7" name="Picture 16" descr="D:\Luunamhai\photo\logo VARANS\Logonew.JPG"/>
          <p:cNvPicPr>
            <a:picLocks noChangeAspect="1" noChangeArrowheads="1"/>
          </p:cNvPicPr>
          <p:nvPr userDrawn="1"/>
        </p:nvPicPr>
        <p:blipFill>
          <a:blip r:embed="rId2" cstate="screen">
            <a:duotone>
              <a:prstClr val="black"/>
              <a:schemeClr val="tx1">
                <a:lumMod val="20000"/>
                <a:lumOff val="80000"/>
                <a:tint val="45000"/>
                <a:satMod val="400000"/>
              </a:schemeClr>
            </a:duotone>
          </a:blip>
          <a:srcRect/>
          <a:stretch>
            <a:fillRect/>
          </a:stretch>
        </p:blipFill>
        <p:spPr bwMode="auto">
          <a:xfrm>
            <a:off x="7179601" y="0"/>
            <a:ext cx="1964399" cy="616027"/>
          </a:xfrm>
          <a:prstGeom prst="roundRect">
            <a:avLst>
              <a:gd name="adj" fmla="val 8594"/>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89202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p:spPr>
      </p:pic>
      <p:sp>
        <p:nvSpPr>
          <p:cNvPr id="4" name="Title 1"/>
          <p:cNvSpPr>
            <a:spLocks noGrp="1"/>
          </p:cNvSpPr>
          <p:nvPr>
            <p:ph type="ctrTitle"/>
          </p:nvPr>
        </p:nvSpPr>
        <p:spPr>
          <a:xfrm>
            <a:off x="323527" y="1772816"/>
            <a:ext cx="8568953" cy="1080120"/>
          </a:xfrm>
        </p:spPr>
        <p:txBody>
          <a:bodyPr/>
          <a:lstStyle>
            <a:lvl1pPr algn="l">
              <a:defRPr>
                <a:solidFill>
                  <a:schemeClr val="tx2"/>
                </a:solidFill>
              </a:defRPr>
            </a:lvl1pPr>
          </a:lstStyle>
          <a:p>
            <a:r>
              <a:rPr lang="en-US" smtClean="0"/>
              <a:t>Click to edit Master title style</a:t>
            </a:r>
            <a:endParaRPr lang="en-GB" dirty="0"/>
          </a:p>
        </p:txBody>
      </p:sp>
      <p:sp>
        <p:nvSpPr>
          <p:cNvPr id="5" name="Subtitle 2"/>
          <p:cNvSpPr>
            <a:spLocks noGrp="1"/>
          </p:cNvSpPr>
          <p:nvPr>
            <p:ph type="subTitle" idx="1"/>
          </p:nvPr>
        </p:nvSpPr>
        <p:spPr>
          <a:xfrm>
            <a:off x="323527" y="3573016"/>
            <a:ext cx="8568953" cy="1608584"/>
          </a:xfrm>
        </p:spPr>
        <p:txBody>
          <a:bodyPr>
            <a:normAutofit/>
          </a:bodyPr>
          <a:lstStyle>
            <a:lvl1pPr marL="0" indent="0" algn="l">
              <a:buNone/>
              <a:defRPr sz="2800" b="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96" y="174778"/>
            <a:ext cx="2500459" cy="805950"/>
          </a:xfrm>
          <a:prstGeom prst="rect">
            <a:avLst/>
          </a:prstGeom>
        </p:spPr>
      </p:pic>
    </p:spTree>
    <p:extLst>
      <p:ext uri="{BB962C8B-B14F-4D97-AF65-F5344CB8AC3E}">
        <p14:creationId xmlns:p14="http://schemas.microsoft.com/office/powerpoint/2010/main" val="20918032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7291948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26822526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Date Placeholder 15"/>
          <p:cNvSpPr>
            <a:spLocks noGrp="1"/>
          </p:cNvSpPr>
          <p:nvPr>
            <p:ph type="dt" sz="half" idx="10"/>
          </p:nvPr>
        </p:nvSpPr>
        <p:spPr/>
        <p:txBody>
          <a:bodyPr/>
          <a:lstStyle/>
          <a:p>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8337148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192189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0715055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13"/>
          <p:cNvSpPr>
            <a:spLocks noGrp="1"/>
          </p:cNvSpPr>
          <p:nvPr>
            <p:ph type="dt" sz="half" idx="10"/>
          </p:nvPr>
        </p:nvSpPr>
        <p:spPr/>
        <p:txBody>
          <a:bodyPr/>
          <a:lstStyle/>
          <a:p>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3A0628E-C12F-4F8C-9895-BCD5E30100D3}" type="slidenum">
              <a:rPr lang="en-US" smtClean="0"/>
              <a:pPr/>
              <a:t>‹#›</a:t>
            </a:fld>
            <a:endParaRPr lang="en-US" dirty="0"/>
          </a:p>
        </p:txBody>
      </p:sp>
    </p:spTree>
    <p:extLst>
      <p:ext uri="{BB962C8B-B14F-4D97-AF65-F5344CB8AC3E}">
        <p14:creationId xmlns:p14="http://schemas.microsoft.com/office/powerpoint/2010/main" val="1731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p:nvPr/>
        </p:nvSpPr>
        <p:spPr>
          <a:xfrm flipH="1" flipV="1">
            <a:off x="0" y="5301208"/>
            <a:ext cx="6372200" cy="1556792"/>
          </a:xfrm>
          <a:prstGeom prst="rect">
            <a:avLst/>
          </a:prstGeom>
          <a:gradFill flip="none" rotWithShape="1">
            <a:gsLst>
              <a:gs pos="48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0" y="0"/>
            <a:ext cx="9143999" cy="2132856"/>
          </a:xfrm>
          <a:prstGeom prst="rect">
            <a:avLst/>
          </a:prstGeom>
          <a:gradFill flip="none" rotWithShape="1">
            <a:gsLst>
              <a:gs pos="56000">
                <a:schemeClr val="bg1"/>
              </a:gs>
              <a:gs pos="0">
                <a:schemeClr val="accent6"/>
              </a:gs>
            </a:gsLst>
            <a:lin ang="6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5"/>
          <p:cNvSpPr>
            <a:spLocks noGrp="1" noChangeArrowheads="1"/>
          </p:cNvSpPr>
          <p:nvPr>
            <p:ph type="dt" sz="half" idx="2"/>
          </p:nvPr>
        </p:nvSpPr>
        <p:spPr bwMode="white">
          <a:xfrm>
            <a:off x="7524328" y="6482725"/>
            <a:ext cx="935460"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9" name="Rectangle 6"/>
          <p:cNvSpPr>
            <a:spLocks noGrp="1" noChangeArrowheads="1"/>
          </p:cNvSpPr>
          <p:nvPr>
            <p:ph type="ftr" sz="quarter" idx="3"/>
          </p:nvPr>
        </p:nvSpPr>
        <p:spPr bwMode="white">
          <a:xfrm>
            <a:off x="5868144" y="6482725"/>
            <a:ext cx="1616025"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endParaRPr lang="en-US" dirty="0"/>
          </a:p>
        </p:txBody>
      </p:sp>
      <p:sp>
        <p:nvSpPr>
          <p:cNvPr id="10" name="Rectangle 7"/>
          <p:cNvSpPr>
            <a:spLocks noGrp="1" noChangeArrowheads="1"/>
          </p:cNvSpPr>
          <p:nvPr>
            <p:ph type="sldNum" sz="quarter" idx="4"/>
          </p:nvPr>
        </p:nvSpPr>
        <p:spPr bwMode="white">
          <a:xfrm>
            <a:off x="8472488" y="6482725"/>
            <a:ext cx="509587" cy="29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tx2"/>
                </a:solidFill>
                <a:latin typeface="+mn-lt"/>
              </a:defRPr>
            </a:lvl1pPr>
          </a:lstStyle>
          <a:p>
            <a:fld id="{23A0628E-C12F-4F8C-9895-BCD5E30100D3}" type="slidenum">
              <a:rPr lang="en-US" smtClean="0"/>
              <a:pPr/>
              <a:t>‹#›</a:t>
            </a:fld>
            <a:endParaRPr lang="en-US" dirty="0"/>
          </a:p>
        </p:txBody>
      </p:sp>
      <p:sp>
        <p:nvSpPr>
          <p:cNvPr id="2" name="Title Placeholder 1"/>
          <p:cNvSpPr>
            <a:spLocks noGrp="1"/>
          </p:cNvSpPr>
          <p:nvPr>
            <p:ph type="title"/>
          </p:nvPr>
        </p:nvSpPr>
        <p:spPr>
          <a:xfrm>
            <a:off x="251520" y="116632"/>
            <a:ext cx="6120680" cy="864096"/>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251520" y="1268760"/>
            <a:ext cx="8712968" cy="48574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437507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72" r:id="rId12"/>
    <p:sldLayoutId id="2147483655"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chemeClr val="tx2"/>
          </a:solidFill>
          <a:latin typeface="Arial "/>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9759" y="1844780"/>
            <a:ext cx="8568953" cy="1080120"/>
          </a:xfrm>
        </p:spPr>
        <p:txBody>
          <a:bodyPr vert="horz" lIns="91440" tIns="45720" rIns="91440" bIns="45720" rtlCol="0" anchor="ctr">
            <a:normAutofit/>
          </a:bodyPr>
          <a:lstStyle/>
          <a:p>
            <a:pPr fontAlgn="base">
              <a:spcAft>
                <a:spcPct val="0"/>
              </a:spcAft>
            </a:pPr>
            <a:r>
              <a:rPr lang="en-GB" sz="3200" dirty="0" err="1" smtClean="0">
                <a:effectLst>
                  <a:outerShdw blurRad="38100" dist="38100" dir="2700000" algn="tl">
                    <a:srgbClr val="000000">
                      <a:alpha val="43137"/>
                    </a:srgbClr>
                  </a:outerShdw>
                </a:effectLst>
              </a:rPr>
              <a:t>Kế</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hoạch</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Ứng</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phó</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sự</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cố</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bức</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xạ</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và</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hạt</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nhân</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cấp</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quốc</a:t>
            </a:r>
            <a:r>
              <a:rPr lang="en-GB" sz="3200" dirty="0" smtClean="0">
                <a:effectLst>
                  <a:outerShdw blurRad="38100" dist="38100" dir="2700000" algn="tl">
                    <a:srgbClr val="000000">
                      <a:alpha val="43137"/>
                    </a:srgbClr>
                  </a:outerShdw>
                </a:effectLst>
              </a:rPr>
              <a:t> </a:t>
            </a:r>
            <a:r>
              <a:rPr lang="en-GB" sz="3200" dirty="0" err="1" smtClean="0">
                <a:effectLst>
                  <a:outerShdw blurRad="38100" dist="38100" dir="2700000" algn="tl">
                    <a:srgbClr val="000000">
                      <a:alpha val="43137"/>
                    </a:srgbClr>
                  </a:outerShdw>
                </a:effectLst>
              </a:rPr>
              <a:t>gia</a:t>
            </a:r>
            <a:endParaRPr lang="en-GB" sz="3200"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299758" y="4509150"/>
            <a:ext cx="8736861" cy="1727200"/>
          </a:xfrm>
        </p:spPr>
        <p:txBody>
          <a:bodyPr/>
          <a:lstStyle/>
          <a:p>
            <a:r>
              <a:rPr lang="en-US" sz="2400" dirty="0" smtClean="0">
                <a:solidFill>
                  <a:schemeClr val="bg1"/>
                </a:solidFill>
              </a:rPr>
              <a:t>HỘI NGHỊ PHÁP QUY HẠT NHÂN TOÀN QUỐC</a:t>
            </a:r>
          </a:p>
          <a:p>
            <a:r>
              <a:rPr lang="en-US" sz="2400" dirty="0" smtClean="0">
                <a:solidFill>
                  <a:schemeClr val="bg1"/>
                </a:solidFill>
              </a:rPr>
              <a:t>LẦN THỨ 3</a:t>
            </a:r>
          </a:p>
          <a:p>
            <a:r>
              <a:rPr lang="en-US" sz="2200" b="0" i="1" dirty="0" err="1" smtClean="0">
                <a:solidFill>
                  <a:schemeClr val="tx1">
                    <a:lumMod val="20000"/>
                    <a:lumOff val="80000"/>
                  </a:schemeClr>
                </a:solidFill>
              </a:rPr>
              <a:t>Quảng</a:t>
            </a:r>
            <a:r>
              <a:rPr lang="en-US" sz="2200" b="0" i="1" dirty="0" smtClean="0">
                <a:solidFill>
                  <a:schemeClr val="tx1">
                    <a:lumMod val="20000"/>
                    <a:lumOff val="80000"/>
                  </a:schemeClr>
                </a:solidFill>
              </a:rPr>
              <a:t> </a:t>
            </a:r>
            <a:r>
              <a:rPr lang="en-US" sz="2200" b="0" i="1" dirty="0" err="1" smtClean="0">
                <a:solidFill>
                  <a:schemeClr val="tx1">
                    <a:lumMod val="20000"/>
                    <a:lumOff val="80000"/>
                  </a:schemeClr>
                </a:solidFill>
              </a:rPr>
              <a:t>Ninh</a:t>
            </a:r>
            <a:r>
              <a:rPr lang="en-US" sz="2200" b="0" i="1" dirty="0" smtClean="0">
                <a:solidFill>
                  <a:schemeClr val="tx1">
                    <a:lumMod val="20000"/>
                    <a:lumOff val="80000"/>
                  </a:schemeClr>
                </a:solidFill>
              </a:rPr>
              <a:t>, </a:t>
            </a:r>
            <a:r>
              <a:rPr lang="en-US" sz="2200" b="0" i="1" dirty="0" smtClean="0">
                <a:solidFill>
                  <a:schemeClr val="tx1">
                    <a:lumMod val="20000"/>
                    <a:lumOff val="80000"/>
                  </a:schemeClr>
                </a:solidFill>
              </a:rPr>
              <a:t>T7/2018</a:t>
            </a:r>
            <a:endParaRPr lang="en-US" sz="2200" b="0" i="1" dirty="0">
              <a:solidFill>
                <a:schemeClr val="tx1">
                  <a:lumMod val="20000"/>
                  <a:lumOff val="80000"/>
                </a:schemeClr>
              </a:solidFill>
            </a:endParaRPr>
          </a:p>
        </p:txBody>
      </p:sp>
    </p:spTree>
    <p:extLst>
      <p:ext uri="{BB962C8B-B14F-4D97-AF65-F5344CB8AC3E}">
        <p14:creationId xmlns:p14="http://schemas.microsoft.com/office/powerpoint/2010/main" val="2285365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84448" y="6718318"/>
            <a:ext cx="509587" cy="293688"/>
          </a:xfrm>
        </p:spPr>
        <p:txBody>
          <a:bodyPr/>
          <a:lstStyle/>
          <a:p>
            <a:fld id="{23A0628E-C12F-4F8C-9895-BCD5E30100D3}" type="slidenum">
              <a:rPr lang="en-US" smtClean="0"/>
              <a:pPr/>
              <a:t>10</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23" name="AutoShape 18"/>
          <p:cNvSpPr>
            <a:spLocks noChangeArrowheads="1"/>
          </p:cNvSpPr>
          <p:nvPr/>
        </p:nvSpPr>
        <p:spPr bwMode="gray">
          <a:xfrm>
            <a:off x="4211950" y="1916790"/>
            <a:ext cx="4231470" cy="4556193"/>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5" name="Text Box 41"/>
          <p:cNvSpPr txBox="1">
            <a:spLocks noChangeArrowheads="1"/>
          </p:cNvSpPr>
          <p:nvPr/>
        </p:nvSpPr>
        <p:spPr bwMode="black">
          <a:xfrm>
            <a:off x="3971333" y="2212918"/>
            <a:ext cx="4345187" cy="4059573"/>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7663" lvl="1" indent="0" algn="just">
              <a:spcBef>
                <a:spcPts val="600"/>
              </a:spcBef>
              <a:spcAft>
                <a:spcPts val="600"/>
              </a:spcAft>
              <a:buNone/>
            </a:pPr>
            <a:r>
              <a:rPr lang="en-GB" sz="2200" dirty="0" err="1" smtClean="0">
                <a:solidFill>
                  <a:schemeClr val="bg1"/>
                </a:solidFill>
                <a:latin typeface="+mj-lt"/>
              </a:rPr>
              <a:t>Trách</a:t>
            </a:r>
            <a:r>
              <a:rPr lang="en-GB" sz="2200" dirty="0" smtClean="0">
                <a:solidFill>
                  <a:schemeClr val="bg1"/>
                </a:solidFill>
                <a:latin typeface="+mj-lt"/>
              </a:rPr>
              <a:t> </a:t>
            </a:r>
            <a:r>
              <a:rPr lang="en-GB" sz="2200" dirty="0" err="1" smtClean="0">
                <a:solidFill>
                  <a:schemeClr val="bg1"/>
                </a:solidFill>
                <a:latin typeface="+mj-lt"/>
              </a:rPr>
              <a:t>nhiệm</a:t>
            </a:r>
            <a:r>
              <a:rPr lang="en-GB" sz="2200" dirty="0" smtClean="0">
                <a:solidFill>
                  <a:schemeClr val="bg1"/>
                </a:solidFill>
                <a:latin typeface="+mj-lt"/>
              </a:rPr>
              <a:t> </a:t>
            </a:r>
            <a:r>
              <a:rPr lang="en-GB" sz="2200" dirty="0" err="1" smtClean="0">
                <a:solidFill>
                  <a:schemeClr val="bg1"/>
                </a:solidFill>
                <a:latin typeface="+mj-lt"/>
              </a:rPr>
              <a:t>liên</a:t>
            </a:r>
            <a:r>
              <a:rPr lang="en-GB" sz="2200" dirty="0" smtClean="0">
                <a:solidFill>
                  <a:schemeClr val="bg1"/>
                </a:solidFill>
                <a:latin typeface="+mj-lt"/>
              </a:rPr>
              <a:t> </a:t>
            </a:r>
            <a:r>
              <a:rPr lang="en-GB" sz="2200" dirty="0" err="1" smtClean="0">
                <a:solidFill>
                  <a:schemeClr val="bg1"/>
                </a:solidFill>
                <a:latin typeface="+mj-lt"/>
              </a:rPr>
              <a:t>quan</a:t>
            </a:r>
            <a:r>
              <a:rPr lang="en-GB" sz="2200" dirty="0" smtClean="0">
                <a:solidFill>
                  <a:schemeClr val="bg1"/>
                </a:solidFill>
                <a:latin typeface="+mj-lt"/>
              </a:rPr>
              <a:t> </a:t>
            </a:r>
            <a:r>
              <a:rPr lang="en-GB" sz="2200" dirty="0" err="1" smtClean="0">
                <a:solidFill>
                  <a:schemeClr val="bg1"/>
                </a:solidFill>
                <a:latin typeface="+mj-lt"/>
              </a:rPr>
              <a:t>tới</a:t>
            </a:r>
            <a:r>
              <a:rPr lang="en-GB" sz="2200" dirty="0" smtClean="0">
                <a:solidFill>
                  <a:schemeClr val="bg1"/>
                </a:solidFill>
                <a:latin typeface="+mj-lt"/>
              </a:rPr>
              <a:t> </a:t>
            </a:r>
            <a:r>
              <a:rPr lang="en-GB" sz="2200" dirty="0" err="1" smtClean="0">
                <a:solidFill>
                  <a:schemeClr val="bg1"/>
                </a:solidFill>
                <a:latin typeface="+mj-lt"/>
              </a:rPr>
              <a:t>trợ</a:t>
            </a:r>
            <a:r>
              <a:rPr lang="en-GB" sz="2200" dirty="0" smtClean="0">
                <a:solidFill>
                  <a:schemeClr val="bg1"/>
                </a:solidFill>
                <a:latin typeface="+mj-lt"/>
              </a:rPr>
              <a:t> </a:t>
            </a:r>
            <a:r>
              <a:rPr lang="en-GB" sz="2200" dirty="0" err="1" smtClean="0">
                <a:solidFill>
                  <a:schemeClr val="bg1"/>
                </a:solidFill>
                <a:latin typeface="+mj-lt"/>
              </a:rPr>
              <a:t>giúp</a:t>
            </a:r>
            <a:r>
              <a:rPr lang="en-GB" sz="2200" dirty="0" smtClean="0">
                <a:solidFill>
                  <a:schemeClr val="bg1"/>
                </a:solidFill>
                <a:latin typeface="+mj-lt"/>
              </a:rPr>
              <a:t> </a:t>
            </a:r>
            <a:r>
              <a:rPr lang="en-GB" sz="2200" dirty="0" err="1" smtClean="0">
                <a:solidFill>
                  <a:schemeClr val="bg1"/>
                </a:solidFill>
                <a:latin typeface="+mj-lt"/>
              </a:rPr>
              <a:t>quốc</a:t>
            </a:r>
            <a:r>
              <a:rPr lang="en-GB" sz="2200" dirty="0" smtClean="0">
                <a:solidFill>
                  <a:schemeClr val="bg1"/>
                </a:solidFill>
                <a:latin typeface="+mj-lt"/>
              </a:rPr>
              <a:t> </a:t>
            </a:r>
            <a:r>
              <a:rPr lang="en-GB" sz="2200" dirty="0" err="1" smtClean="0">
                <a:solidFill>
                  <a:schemeClr val="bg1"/>
                </a:solidFill>
                <a:latin typeface="+mj-lt"/>
              </a:rPr>
              <a:t>tế</a:t>
            </a:r>
            <a:r>
              <a:rPr lang="en-GB" sz="2200" dirty="0" smtClean="0">
                <a:solidFill>
                  <a:schemeClr val="bg1"/>
                </a:solidFill>
                <a:latin typeface="+mj-lt"/>
              </a:rPr>
              <a:t> </a:t>
            </a:r>
          </a:p>
          <a:p>
            <a:pPr marL="347663" lvl="1" indent="0" algn="just">
              <a:spcBef>
                <a:spcPts val="600"/>
              </a:spcBef>
              <a:spcAft>
                <a:spcPts val="600"/>
              </a:spcAft>
              <a:buNone/>
            </a:pPr>
            <a:r>
              <a:rPr lang="en-GB" sz="2200" dirty="0" err="1">
                <a:solidFill>
                  <a:schemeClr val="bg1"/>
                </a:solidFill>
                <a:latin typeface="+mj-lt"/>
              </a:rPr>
              <a:t>Thành</a:t>
            </a:r>
            <a:r>
              <a:rPr lang="en-GB" sz="2200" dirty="0">
                <a:solidFill>
                  <a:schemeClr val="bg1"/>
                </a:solidFill>
                <a:latin typeface="+mj-lt"/>
              </a:rPr>
              <a:t> </a:t>
            </a:r>
            <a:r>
              <a:rPr lang="en-GB" sz="2200" dirty="0" err="1">
                <a:solidFill>
                  <a:schemeClr val="bg1"/>
                </a:solidFill>
                <a:latin typeface="+mj-lt"/>
              </a:rPr>
              <a:t>lập</a:t>
            </a:r>
            <a:r>
              <a:rPr lang="en-GB" sz="2200" dirty="0">
                <a:solidFill>
                  <a:schemeClr val="bg1"/>
                </a:solidFill>
                <a:latin typeface="+mj-lt"/>
              </a:rPr>
              <a:t> </a:t>
            </a:r>
            <a:r>
              <a:rPr lang="en-GB" sz="2200" dirty="0" err="1">
                <a:solidFill>
                  <a:schemeClr val="bg1"/>
                </a:solidFill>
                <a:latin typeface="+mj-lt"/>
              </a:rPr>
              <a:t>Sở</a:t>
            </a:r>
            <a:r>
              <a:rPr lang="en-GB" sz="2200" dirty="0">
                <a:solidFill>
                  <a:schemeClr val="bg1"/>
                </a:solidFill>
                <a:latin typeface="+mj-lt"/>
              </a:rPr>
              <a:t> </a:t>
            </a:r>
            <a:r>
              <a:rPr lang="en-GB" sz="2200" dirty="0" err="1">
                <a:solidFill>
                  <a:schemeClr val="bg1"/>
                </a:solidFill>
                <a:latin typeface="+mj-lt"/>
              </a:rPr>
              <a:t>chỉ</a:t>
            </a:r>
            <a:r>
              <a:rPr lang="en-GB" sz="2200" dirty="0">
                <a:solidFill>
                  <a:schemeClr val="bg1"/>
                </a:solidFill>
                <a:latin typeface="+mj-lt"/>
              </a:rPr>
              <a:t> </a:t>
            </a:r>
            <a:r>
              <a:rPr lang="en-GB" sz="2200" dirty="0" err="1">
                <a:solidFill>
                  <a:schemeClr val="bg1"/>
                </a:solidFill>
                <a:latin typeface="+mj-lt"/>
              </a:rPr>
              <a:t>huy</a:t>
            </a:r>
            <a:r>
              <a:rPr lang="en-GB" sz="2200" dirty="0">
                <a:solidFill>
                  <a:schemeClr val="bg1"/>
                </a:solidFill>
                <a:latin typeface="+mj-lt"/>
              </a:rPr>
              <a:t> </a:t>
            </a:r>
            <a:r>
              <a:rPr lang="en-GB" sz="2200" dirty="0" err="1">
                <a:solidFill>
                  <a:schemeClr val="bg1"/>
                </a:solidFill>
                <a:latin typeface="+mj-lt"/>
              </a:rPr>
              <a:t>hiện</a:t>
            </a:r>
            <a:r>
              <a:rPr lang="en-GB" sz="2200" dirty="0">
                <a:solidFill>
                  <a:schemeClr val="bg1"/>
                </a:solidFill>
                <a:latin typeface="+mj-lt"/>
              </a:rPr>
              <a:t> </a:t>
            </a:r>
            <a:r>
              <a:rPr lang="en-GB" sz="2200" dirty="0" err="1">
                <a:solidFill>
                  <a:schemeClr val="bg1"/>
                </a:solidFill>
                <a:latin typeface="+mj-lt"/>
              </a:rPr>
              <a:t>trường</a:t>
            </a:r>
            <a:r>
              <a:rPr lang="en-GB" sz="2200" dirty="0">
                <a:solidFill>
                  <a:schemeClr val="bg1"/>
                </a:solidFill>
                <a:latin typeface="+mj-lt"/>
              </a:rPr>
              <a:t> </a:t>
            </a:r>
            <a:r>
              <a:rPr lang="en-GB" sz="2200" dirty="0" err="1">
                <a:solidFill>
                  <a:schemeClr val="bg1"/>
                </a:solidFill>
                <a:latin typeface="+mj-lt"/>
              </a:rPr>
              <a:t>theo</a:t>
            </a:r>
            <a:r>
              <a:rPr lang="en-GB" sz="2200" dirty="0">
                <a:solidFill>
                  <a:schemeClr val="bg1"/>
                </a:solidFill>
                <a:latin typeface="+mj-lt"/>
              </a:rPr>
              <a:t> </a:t>
            </a:r>
            <a:r>
              <a:rPr lang="en-GB" sz="2200" dirty="0" err="1">
                <a:solidFill>
                  <a:schemeClr val="bg1"/>
                </a:solidFill>
                <a:latin typeface="+mj-lt"/>
              </a:rPr>
              <a:t>Phụ</a:t>
            </a:r>
            <a:r>
              <a:rPr lang="en-GB" sz="2200" dirty="0">
                <a:solidFill>
                  <a:schemeClr val="bg1"/>
                </a:solidFill>
                <a:latin typeface="+mj-lt"/>
              </a:rPr>
              <a:t> </a:t>
            </a:r>
            <a:r>
              <a:rPr lang="en-GB" sz="2200" dirty="0" err="1">
                <a:solidFill>
                  <a:schemeClr val="bg1"/>
                </a:solidFill>
                <a:latin typeface="+mj-lt"/>
              </a:rPr>
              <a:t>lục</a:t>
            </a:r>
            <a:r>
              <a:rPr lang="en-GB" sz="2200" dirty="0">
                <a:solidFill>
                  <a:schemeClr val="bg1"/>
                </a:solidFill>
                <a:latin typeface="+mj-lt"/>
              </a:rPr>
              <a:t> </a:t>
            </a:r>
            <a:r>
              <a:rPr lang="en-GB" sz="2200" dirty="0" smtClean="0">
                <a:solidFill>
                  <a:schemeClr val="bg1"/>
                </a:solidFill>
                <a:latin typeface="+mj-lt"/>
              </a:rPr>
              <a:t>II</a:t>
            </a:r>
          </a:p>
          <a:p>
            <a:pPr marL="347663" lvl="1" indent="0" algn="just">
              <a:spcBef>
                <a:spcPts val="600"/>
              </a:spcBef>
              <a:spcAft>
                <a:spcPts val="600"/>
              </a:spcAft>
              <a:buNone/>
            </a:pPr>
            <a:r>
              <a:rPr lang="en-GB" sz="2200" dirty="0" err="1" smtClean="0">
                <a:solidFill>
                  <a:schemeClr val="bg1"/>
                </a:solidFill>
                <a:latin typeface="+mj-lt"/>
              </a:rPr>
              <a:t>Chỉ</a:t>
            </a:r>
            <a:r>
              <a:rPr lang="en-GB" sz="2200" dirty="0" smtClean="0">
                <a:solidFill>
                  <a:schemeClr val="bg1"/>
                </a:solidFill>
                <a:latin typeface="+mj-lt"/>
              </a:rPr>
              <a:t> </a:t>
            </a:r>
            <a:r>
              <a:rPr lang="en-GB" sz="2200" dirty="0" err="1" smtClean="0">
                <a:solidFill>
                  <a:schemeClr val="bg1"/>
                </a:solidFill>
                <a:latin typeface="+mj-lt"/>
              </a:rPr>
              <a:t>đạo</a:t>
            </a:r>
            <a:r>
              <a:rPr lang="en-GB" sz="2200" dirty="0" smtClean="0">
                <a:solidFill>
                  <a:schemeClr val="bg1"/>
                </a:solidFill>
                <a:latin typeface="+mj-lt"/>
              </a:rPr>
              <a:t> </a:t>
            </a:r>
            <a:r>
              <a:rPr lang="en-GB" sz="2200" dirty="0" err="1" smtClean="0">
                <a:solidFill>
                  <a:schemeClr val="bg1"/>
                </a:solidFill>
                <a:latin typeface="+mj-lt"/>
              </a:rPr>
              <a:t>ứng</a:t>
            </a:r>
            <a:r>
              <a:rPr lang="en-GB" sz="2200" dirty="0" smtClean="0">
                <a:solidFill>
                  <a:schemeClr val="bg1"/>
                </a:solidFill>
                <a:latin typeface="+mj-lt"/>
              </a:rPr>
              <a:t> </a:t>
            </a:r>
            <a:r>
              <a:rPr lang="en-GB" sz="2200" dirty="0" err="1" smtClean="0">
                <a:solidFill>
                  <a:schemeClr val="bg1"/>
                </a:solidFill>
                <a:latin typeface="+mj-lt"/>
              </a:rPr>
              <a:t>phó</a:t>
            </a:r>
            <a:r>
              <a:rPr lang="en-GB" sz="2200" dirty="0" smtClean="0">
                <a:solidFill>
                  <a:schemeClr val="bg1"/>
                </a:solidFill>
                <a:latin typeface="+mj-lt"/>
              </a:rPr>
              <a:t> </a:t>
            </a:r>
            <a:r>
              <a:rPr lang="en-GB" sz="2200" dirty="0" err="1" smtClean="0">
                <a:solidFill>
                  <a:schemeClr val="bg1"/>
                </a:solidFill>
                <a:latin typeface="+mj-lt"/>
              </a:rPr>
              <a:t>sự</a:t>
            </a:r>
            <a:r>
              <a:rPr lang="en-GB" sz="2200" dirty="0" smtClean="0">
                <a:solidFill>
                  <a:schemeClr val="bg1"/>
                </a:solidFill>
                <a:latin typeface="+mj-lt"/>
              </a:rPr>
              <a:t> </a:t>
            </a:r>
            <a:r>
              <a:rPr lang="en-GB" sz="2200" dirty="0" err="1" smtClean="0">
                <a:solidFill>
                  <a:schemeClr val="bg1"/>
                </a:solidFill>
                <a:latin typeface="+mj-lt"/>
              </a:rPr>
              <a:t>cố</a:t>
            </a:r>
            <a:endParaRPr lang="en-GB" sz="2200" dirty="0">
              <a:solidFill>
                <a:schemeClr val="bg1"/>
              </a:solidFill>
              <a:latin typeface="+mj-lt"/>
            </a:endParaRPr>
          </a:p>
          <a:p>
            <a:pPr marL="347663" lvl="1" indent="0" algn="just">
              <a:spcBef>
                <a:spcPts val="600"/>
              </a:spcBef>
              <a:spcAft>
                <a:spcPts val="600"/>
              </a:spcAft>
              <a:buNone/>
            </a:pPr>
            <a:r>
              <a:rPr lang="vi-VN" sz="2200" dirty="0">
                <a:solidFill>
                  <a:schemeClr val="bg1"/>
                </a:solidFill>
                <a:latin typeface="+mj-lt"/>
              </a:rPr>
              <a:t>Chỉ đạo việc huy động nguồn lực ứng phó sự cố </a:t>
            </a:r>
            <a:endParaRPr lang="en-US" sz="2200" dirty="0">
              <a:solidFill>
                <a:schemeClr val="bg1"/>
              </a:solidFill>
              <a:latin typeface="+mj-lt"/>
            </a:endParaRPr>
          </a:p>
          <a:p>
            <a:pPr marL="347663" lvl="1" indent="0" algn="just">
              <a:spcBef>
                <a:spcPts val="600"/>
              </a:spcBef>
              <a:spcAft>
                <a:spcPts val="600"/>
              </a:spcAft>
              <a:buNone/>
            </a:pPr>
            <a:r>
              <a:rPr lang="vi-VN" sz="2200" dirty="0">
                <a:solidFill>
                  <a:schemeClr val="bg1"/>
                </a:solidFill>
                <a:latin typeface="+mj-lt"/>
              </a:rPr>
              <a:t>Quyết định việc sơ tán người dân, cấm và hạn chế sử dụng hàng hóa, lương thực, thực phẩm</a:t>
            </a:r>
            <a:endParaRPr lang="en-GB" sz="2200" dirty="0">
              <a:solidFill>
                <a:schemeClr val="bg1"/>
              </a:solidFill>
              <a:latin typeface="+mj-lt"/>
            </a:endParaRPr>
          </a:p>
        </p:txBody>
      </p:sp>
      <p:grpSp>
        <p:nvGrpSpPr>
          <p:cNvPr id="43" name="Group 20"/>
          <p:cNvGrpSpPr>
            <a:grpSpLocks/>
          </p:cNvGrpSpPr>
          <p:nvPr/>
        </p:nvGrpSpPr>
        <p:grpSpPr bwMode="auto">
          <a:xfrm>
            <a:off x="676851" y="2848797"/>
            <a:ext cx="2663512" cy="1187091"/>
            <a:chOff x="3964" y="2071"/>
            <a:chExt cx="1484" cy="330"/>
          </a:xfrm>
        </p:grpSpPr>
        <p:sp>
          <p:nvSpPr>
            <p:cNvPr id="44"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5"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46" name="Text Box 28"/>
          <p:cNvSpPr txBox="1">
            <a:spLocks noChangeArrowheads="1"/>
          </p:cNvSpPr>
          <p:nvPr/>
        </p:nvSpPr>
        <p:spPr bwMode="black">
          <a:xfrm>
            <a:off x="847347" y="3211509"/>
            <a:ext cx="2048553"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a:solidFill>
                  <a:srgbClr val="003366"/>
                </a:solidFill>
                <a:latin typeface="Arial" panose="020B0604020202020204" pitchFamily="34" charset="0"/>
                <a:cs typeface="Arial" panose="020B0604020202020204" pitchFamily="34" charset="0"/>
              </a:rPr>
              <a:t>UBQGTKCN</a:t>
            </a:r>
          </a:p>
        </p:txBody>
      </p:sp>
      <p:sp>
        <p:nvSpPr>
          <p:cNvPr id="26" name="TextBox 25"/>
          <p:cNvSpPr txBox="1"/>
          <p:nvPr/>
        </p:nvSpPr>
        <p:spPr>
          <a:xfrm>
            <a:off x="204931" y="868836"/>
            <a:ext cx="914400" cy="861774"/>
          </a:xfrm>
          <a:prstGeom prst="rect">
            <a:avLst/>
          </a:prstGeom>
          <a:noFill/>
        </p:spPr>
        <p:txBody>
          <a:bodyPr wrap="square" rtlCol="0">
            <a:spAutoFit/>
          </a:bodyPr>
          <a:lstStyle/>
          <a:p>
            <a:pPr algn="ctr"/>
            <a:r>
              <a:rPr lang="en-US" sz="5000" b="1" dirty="0" smtClean="0">
                <a:solidFill>
                  <a:srgbClr val="F9F9F9"/>
                </a:solidFill>
              </a:rPr>
              <a:t>2</a:t>
            </a:r>
            <a:endParaRPr lang="en-PH" sz="5000" b="1" dirty="0">
              <a:solidFill>
                <a:srgbClr val="F9F9F9"/>
              </a:solidFill>
            </a:endParaRPr>
          </a:p>
        </p:txBody>
      </p:sp>
      <p:grpSp>
        <p:nvGrpSpPr>
          <p:cNvPr id="16" name="Group 15"/>
          <p:cNvGrpSpPr/>
          <p:nvPr/>
        </p:nvGrpSpPr>
        <p:grpSpPr>
          <a:xfrm>
            <a:off x="230892" y="941608"/>
            <a:ext cx="6357388" cy="658738"/>
            <a:chOff x="477077" y="1496642"/>
            <a:chExt cx="4041913" cy="1418836"/>
          </a:xfrm>
        </p:grpSpPr>
        <p:sp>
          <p:nvSpPr>
            <p:cNvPr id="17" name="Rectangle 16"/>
            <p:cNvSpPr/>
            <p:nvPr/>
          </p:nvSpPr>
          <p:spPr>
            <a:xfrm>
              <a:off x="477077" y="1496642"/>
              <a:ext cx="4041913" cy="1418836"/>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8" name="TextBox 17"/>
            <p:cNvSpPr txBox="1"/>
            <p:nvPr/>
          </p:nvSpPr>
          <p:spPr>
            <a:xfrm>
              <a:off x="856378" y="1640593"/>
              <a:ext cx="3662612" cy="703504"/>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6.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19" name="TextBox 18"/>
          <p:cNvSpPr txBox="1"/>
          <p:nvPr/>
        </p:nvSpPr>
        <p:spPr>
          <a:xfrm>
            <a:off x="-193452" y="835204"/>
            <a:ext cx="1438229" cy="861774"/>
          </a:xfrm>
          <a:prstGeom prst="rect">
            <a:avLst/>
          </a:prstGeom>
          <a:noFill/>
        </p:spPr>
        <p:txBody>
          <a:bodyPr wrap="square" rtlCol="0">
            <a:spAutoFit/>
          </a:bodyPr>
          <a:lstStyle/>
          <a:p>
            <a:pPr algn="ctr"/>
            <a:r>
              <a:rPr lang="en-US" sz="5000" b="1" dirty="0" smtClean="0">
                <a:solidFill>
                  <a:srgbClr val="F9F9F9"/>
                </a:solidFill>
              </a:rPr>
              <a:t>3</a:t>
            </a:r>
            <a:endParaRPr lang="en-PH" sz="5000" b="1" dirty="0">
              <a:solidFill>
                <a:srgbClr val="F9F9F9"/>
              </a:solidFill>
            </a:endParaRPr>
          </a:p>
        </p:txBody>
      </p:sp>
      <p:sp>
        <p:nvSpPr>
          <p:cNvPr id="15" name="Text Box 41"/>
          <p:cNvSpPr txBox="1">
            <a:spLocks noChangeArrowheads="1"/>
          </p:cNvSpPr>
          <p:nvPr/>
        </p:nvSpPr>
        <p:spPr bwMode="black">
          <a:xfrm>
            <a:off x="3995920" y="2204830"/>
            <a:ext cx="4345187" cy="4059573"/>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7663" lvl="1" indent="0" algn="just">
              <a:spcBef>
                <a:spcPts val="600"/>
              </a:spcBef>
              <a:spcAft>
                <a:spcPts val="600"/>
              </a:spcAft>
              <a:buNone/>
            </a:pPr>
            <a:r>
              <a:rPr lang="en-GB" sz="2200" dirty="0" err="1" smtClean="0">
                <a:solidFill>
                  <a:schemeClr val="bg1"/>
                </a:solidFill>
                <a:latin typeface="+mj-lt"/>
              </a:rPr>
              <a:t>Trách</a:t>
            </a:r>
            <a:r>
              <a:rPr lang="en-GB" sz="2200" dirty="0" smtClean="0">
                <a:solidFill>
                  <a:schemeClr val="bg1"/>
                </a:solidFill>
                <a:latin typeface="+mj-lt"/>
              </a:rPr>
              <a:t> </a:t>
            </a:r>
            <a:r>
              <a:rPr lang="en-GB" sz="2200" dirty="0" err="1" smtClean="0">
                <a:solidFill>
                  <a:schemeClr val="bg1"/>
                </a:solidFill>
                <a:latin typeface="+mj-lt"/>
              </a:rPr>
              <a:t>nhiệm</a:t>
            </a:r>
            <a:r>
              <a:rPr lang="en-GB" sz="2200" dirty="0" smtClean="0">
                <a:solidFill>
                  <a:schemeClr val="bg1"/>
                </a:solidFill>
                <a:latin typeface="+mj-lt"/>
              </a:rPr>
              <a:t> </a:t>
            </a:r>
            <a:r>
              <a:rPr lang="en-GB" sz="2200" dirty="0" err="1" smtClean="0">
                <a:solidFill>
                  <a:schemeClr val="bg1"/>
                </a:solidFill>
                <a:latin typeface="+mj-lt"/>
              </a:rPr>
              <a:t>liên</a:t>
            </a:r>
            <a:r>
              <a:rPr lang="en-GB" sz="2200" dirty="0" smtClean="0">
                <a:solidFill>
                  <a:schemeClr val="bg1"/>
                </a:solidFill>
                <a:latin typeface="+mj-lt"/>
              </a:rPr>
              <a:t> </a:t>
            </a:r>
            <a:r>
              <a:rPr lang="en-GB" sz="2200" dirty="0" err="1" smtClean="0">
                <a:solidFill>
                  <a:schemeClr val="bg1"/>
                </a:solidFill>
                <a:latin typeface="+mj-lt"/>
              </a:rPr>
              <a:t>quan</a:t>
            </a:r>
            <a:r>
              <a:rPr lang="en-GB" sz="2200" dirty="0" smtClean="0">
                <a:solidFill>
                  <a:schemeClr val="bg1"/>
                </a:solidFill>
                <a:latin typeface="+mj-lt"/>
              </a:rPr>
              <a:t> </a:t>
            </a:r>
            <a:r>
              <a:rPr lang="en-GB" sz="2200" dirty="0" err="1" smtClean="0">
                <a:solidFill>
                  <a:schemeClr val="bg1"/>
                </a:solidFill>
                <a:latin typeface="+mj-lt"/>
              </a:rPr>
              <a:t>tới</a:t>
            </a:r>
            <a:r>
              <a:rPr lang="en-GB" sz="2200" dirty="0" smtClean="0">
                <a:solidFill>
                  <a:schemeClr val="bg1"/>
                </a:solidFill>
                <a:latin typeface="+mj-lt"/>
              </a:rPr>
              <a:t> </a:t>
            </a:r>
            <a:r>
              <a:rPr lang="en-GB" sz="2200" dirty="0" err="1" smtClean="0">
                <a:solidFill>
                  <a:schemeClr val="bg1"/>
                </a:solidFill>
                <a:latin typeface="+mj-lt"/>
              </a:rPr>
              <a:t>trợ</a:t>
            </a:r>
            <a:r>
              <a:rPr lang="en-GB" sz="2200" dirty="0" smtClean="0">
                <a:solidFill>
                  <a:schemeClr val="bg1"/>
                </a:solidFill>
                <a:latin typeface="+mj-lt"/>
              </a:rPr>
              <a:t> </a:t>
            </a:r>
            <a:r>
              <a:rPr lang="en-GB" sz="2200" dirty="0" err="1" smtClean="0">
                <a:solidFill>
                  <a:schemeClr val="bg1"/>
                </a:solidFill>
                <a:latin typeface="+mj-lt"/>
              </a:rPr>
              <a:t>giúp</a:t>
            </a:r>
            <a:r>
              <a:rPr lang="en-GB" sz="2200" dirty="0" smtClean="0">
                <a:solidFill>
                  <a:schemeClr val="bg1"/>
                </a:solidFill>
                <a:latin typeface="+mj-lt"/>
              </a:rPr>
              <a:t> </a:t>
            </a:r>
            <a:r>
              <a:rPr lang="en-GB" sz="2200" dirty="0" err="1" smtClean="0">
                <a:solidFill>
                  <a:schemeClr val="bg1"/>
                </a:solidFill>
                <a:latin typeface="+mj-lt"/>
              </a:rPr>
              <a:t>quốc</a:t>
            </a:r>
            <a:r>
              <a:rPr lang="en-GB" sz="2200" dirty="0" smtClean="0">
                <a:solidFill>
                  <a:schemeClr val="bg1"/>
                </a:solidFill>
                <a:latin typeface="+mj-lt"/>
              </a:rPr>
              <a:t> </a:t>
            </a:r>
            <a:r>
              <a:rPr lang="en-GB" sz="2200" dirty="0" err="1" smtClean="0">
                <a:solidFill>
                  <a:schemeClr val="bg1"/>
                </a:solidFill>
                <a:latin typeface="+mj-lt"/>
              </a:rPr>
              <a:t>tế</a:t>
            </a:r>
            <a:r>
              <a:rPr lang="en-GB" sz="2200" dirty="0" smtClean="0">
                <a:solidFill>
                  <a:schemeClr val="bg1"/>
                </a:solidFill>
                <a:latin typeface="+mj-lt"/>
              </a:rPr>
              <a:t> </a:t>
            </a:r>
          </a:p>
          <a:p>
            <a:pPr marL="347663" lvl="1" indent="0" algn="just">
              <a:spcBef>
                <a:spcPts val="600"/>
              </a:spcBef>
              <a:spcAft>
                <a:spcPts val="600"/>
              </a:spcAft>
              <a:buNone/>
            </a:pPr>
            <a:r>
              <a:rPr lang="en-GB" sz="2200" dirty="0" err="1">
                <a:solidFill>
                  <a:schemeClr val="bg1"/>
                </a:solidFill>
                <a:latin typeface="+mj-lt"/>
              </a:rPr>
              <a:t>Thành</a:t>
            </a:r>
            <a:r>
              <a:rPr lang="en-GB" sz="2200" dirty="0">
                <a:solidFill>
                  <a:schemeClr val="bg1"/>
                </a:solidFill>
                <a:latin typeface="+mj-lt"/>
              </a:rPr>
              <a:t> </a:t>
            </a:r>
            <a:r>
              <a:rPr lang="en-GB" sz="2200" dirty="0" err="1">
                <a:solidFill>
                  <a:schemeClr val="bg1"/>
                </a:solidFill>
                <a:latin typeface="+mj-lt"/>
              </a:rPr>
              <a:t>lập</a:t>
            </a:r>
            <a:r>
              <a:rPr lang="en-GB" sz="2200" dirty="0">
                <a:solidFill>
                  <a:schemeClr val="bg1"/>
                </a:solidFill>
                <a:latin typeface="+mj-lt"/>
              </a:rPr>
              <a:t> </a:t>
            </a:r>
            <a:r>
              <a:rPr lang="en-GB" sz="2200" dirty="0" err="1">
                <a:solidFill>
                  <a:schemeClr val="bg1"/>
                </a:solidFill>
                <a:latin typeface="+mj-lt"/>
              </a:rPr>
              <a:t>Sở</a:t>
            </a:r>
            <a:r>
              <a:rPr lang="en-GB" sz="2200" dirty="0">
                <a:solidFill>
                  <a:schemeClr val="bg1"/>
                </a:solidFill>
                <a:latin typeface="+mj-lt"/>
              </a:rPr>
              <a:t> </a:t>
            </a:r>
            <a:r>
              <a:rPr lang="en-GB" sz="2200" dirty="0" err="1">
                <a:solidFill>
                  <a:schemeClr val="bg1"/>
                </a:solidFill>
                <a:latin typeface="+mj-lt"/>
              </a:rPr>
              <a:t>chỉ</a:t>
            </a:r>
            <a:r>
              <a:rPr lang="en-GB" sz="2200" dirty="0">
                <a:solidFill>
                  <a:schemeClr val="bg1"/>
                </a:solidFill>
                <a:latin typeface="+mj-lt"/>
              </a:rPr>
              <a:t> </a:t>
            </a:r>
            <a:r>
              <a:rPr lang="en-GB" sz="2200" dirty="0" err="1">
                <a:solidFill>
                  <a:schemeClr val="bg1"/>
                </a:solidFill>
                <a:latin typeface="+mj-lt"/>
              </a:rPr>
              <a:t>huy</a:t>
            </a:r>
            <a:r>
              <a:rPr lang="en-GB" sz="2200" dirty="0">
                <a:solidFill>
                  <a:schemeClr val="bg1"/>
                </a:solidFill>
                <a:latin typeface="+mj-lt"/>
              </a:rPr>
              <a:t> </a:t>
            </a:r>
            <a:r>
              <a:rPr lang="en-GB" sz="2200" dirty="0" err="1">
                <a:solidFill>
                  <a:schemeClr val="bg1"/>
                </a:solidFill>
                <a:latin typeface="+mj-lt"/>
              </a:rPr>
              <a:t>hiện</a:t>
            </a:r>
            <a:r>
              <a:rPr lang="en-GB" sz="2200" dirty="0">
                <a:solidFill>
                  <a:schemeClr val="bg1"/>
                </a:solidFill>
                <a:latin typeface="+mj-lt"/>
              </a:rPr>
              <a:t> </a:t>
            </a:r>
            <a:r>
              <a:rPr lang="en-GB" sz="2200" dirty="0" err="1">
                <a:solidFill>
                  <a:schemeClr val="bg1"/>
                </a:solidFill>
                <a:latin typeface="+mj-lt"/>
              </a:rPr>
              <a:t>trường</a:t>
            </a:r>
            <a:r>
              <a:rPr lang="en-GB" sz="2200" dirty="0">
                <a:solidFill>
                  <a:schemeClr val="bg1"/>
                </a:solidFill>
                <a:latin typeface="+mj-lt"/>
              </a:rPr>
              <a:t> </a:t>
            </a:r>
            <a:r>
              <a:rPr lang="en-GB" sz="2200" dirty="0" err="1">
                <a:solidFill>
                  <a:schemeClr val="bg1"/>
                </a:solidFill>
                <a:latin typeface="+mj-lt"/>
              </a:rPr>
              <a:t>theo</a:t>
            </a:r>
            <a:r>
              <a:rPr lang="en-GB" sz="2200" dirty="0">
                <a:solidFill>
                  <a:schemeClr val="bg1"/>
                </a:solidFill>
                <a:latin typeface="+mj-lt"/>
              </a:rPr>
              <a:t> </a:t>
            </a:r>
            <a:r>
              <a:rPr lang="en-GB" sz="2200" dirty="0" err="1">
                <a:solidFill>
                  <a:schemeClr val="bg1"/>
                </a:solidFill>
                <a:latin typeface="+mj-lt"/>
              </a:rPr>
              <a:t>Phụ</a:t>
            </a:r>
            <a:r>
              <a:rPr lang="en-GB" sz="2200" dirty="0">
                <a:solidFill>
                  <a:schemeClr val="bg1"/>
                </a:solidFill>
                <a:latin typeface="+mj-lt"/>
              </a:rPr>
              <a:t> </a:t>
            </a:r>
            <a:r>
              <a:rPr lang="en-GB" sz="2200" dirty="0" err="1">
                <a:solidFill>
                  <a:schemeClr val="bg1"/>
                </a:solidFill>
                <a:latin typeface="+mj-lt"/>
              </a:rPr>
              <a:t>lục</a:t>
            </a:r>
            <a:r>
              <a:rPr lang="en-GB" sz="2200" dirty="0">
                <a:solidFill>
                  <a:schemeClr val="bg1"/>
                </a:solidFill>
                <a:latin typeface="+mj-lt"/>
              </a:rPr>
              <a:t> </a:t>
            </a:r>
            <a:r>
              <a:rPr lang="en-GB" sz="2200" dirty="0" smtClean="0">
                <a:solidFill>
                  <a:schemeClr val="bg1"/>
                </a:solidFill>
                <a:latin typeface="+mj-lt"/>
              </a:rPr>
              <a:t>II</a:t>
            </a:r>
          </a:p>
          <a:p>
            <a:pPr marL="347663" lvl="1" indent="0" algn="just">
              <a:spcBef>
                <a:spcPts val="600"/>
              </a:spcBef>
              <a:spcAft>
                <a:spcPts val="600"/>
              </a:spcAft>
              <a:buNone/>
            </a:pPr>
            <a:r>
              <a:rPr lang="en-GB" sz="2200" dirty="0" err="1" smtClean="0">
                <a:solidFill>
                  <a:schemeClr val="bg1"/>
                </a:solidFill>
                <a:latin typeface="+mj-lt"/>
              </a:rPr>
              <a:t>Chỉ</a:t>
            </a:r>
            <a:r>
              <a:rPr lang="en-GB" sz="2200" dirty="0" smtClean="0">
                <a:solidFill>
                  <a:schemeClr val="bg1"/>
                </a:solidFill>
                <a:latin typeface="+mj-lt"/>
              </a:rPr>
              <a:t> </a:t>
            </a:r>
            <a:r>
              <a:rPr lang="en-GB" sz="2200" dirty="0" err="1" smtClean="0">
                <a:solidFill>
                  <a:schemeClr val="bg1"/>
                </a:solidFill>
                <a:latin typeface="+mj-lt"/>
              </a:rPr>
              <a:t>đạo</a:t>
            </a:r>
            <a:r>
              <a:rPr lang="en-GB" sz="2200" dirty="0" smtClean="0">
                <a:solidFill>
                  <a:schemeClr val="bg1"/>
                </a:solidFill>
                <a:latin typeface="+mj-lt"/>
              </a:rPr>
              <a:t> </a:t>
            </a:r>
            <a:r>
              <a:rPr lang="en-GB" sz="2200" dirty="0" err="1" smtClean="0">
                <a:solidFill>
                  <a:schemeClr val="bg1"/>
                </a:solidFill>
                <a:latin typeface="+mj-lt"/>
              </a:rPr>
              <a:t>ứng</a:t>
            </a:r>
            <a:r>
              <a:rPr lang="en-GB" sz="2200" dirty="0" smtClean="0">
                <a:solidFill>
                  <a:schemeClr val="bg1"/>
                </a:solidFill>
                <a:latin typeface="+mj-lt"/>
              </a:rPr>
              <a:t> </a:t>
            </a:r>
            <a:r>
              <a:rPr lang="en-GB" sz="2200" dirty="0" err="1" smtClean="0">
                <a:solidFill>
                  <a:schemeClr val="bg1"/>
                </a:solidFill>
                <a:latin typeface="+mj-lt"/>
              </a:rPr>
              <a:t>phó</a:t>
            </a:r>
            <a:r>
              <a:rPr lang="en-GB" sz="2200" dirty="0" smtClean="0">
                <a:solidFill>
                  <a:schemeClr val="bg1"/>
                </a:solidFill>
                <a:latin typeface="+mj-lt"/>
              </a:rPr>
              <a:t> </a:t>
            </a:r>
            <a:r>
              <a:rPr lang="en-GB" sz="2200" dirty="0" err="1" smtClean="0">
                <a:solidFill>
                  <a:schemeClr val="bg1"/>
                </a:solidFill>
                <a:latin typeface="+mj-lt"/>
              </a:rPr>
              <a:t>sự</a:t>
            </a:r>
            <a:r>
              <a:rPr lang="en-GB" sz="2200" dirty="0" smtClean="0">
                <a:solidFill>
                  <a:schemeClr val="bg1"/>
                </a:solidFill>
                <a:latin typeface="+mj-lt"/>
              </a:rPr>
              <a:t> </a:t>
            </a:r>
            <a:r>
              <a:rPr lang="en-GB" sz="2200" dirty="0" err="1" smtClean="0">
                <a:solidFill>
                  <a:schemeClr val="bg1"/>
                </a:solidFill>
                <a:latin typeface="+mj-lt"/>
              </a:rPr>
              <a:t>cố</a:t>
            </a:r>
            <a:endParaRPr lang="en-GB" sz="2200" dirty="0">
              <a:solidFill>
                <a:schemeClr val="bg1"/>
              </a:solidFill>
              <a:latin typeface="+mj-lt"/>
            </a:endParaRPr>
          </a:p>
          <a:p>
            <a:pPr marL="347663" lvl="1" indent="0" algn="just">
              <a:spcBef>
                <a:spcPts val="600"/>
              </a:spcBef>
              <a:spcAft>
                <a:spcPts val="600"/>
              </a:spcAft>
              <a:buNone/>
            </a:pPr>
            <a:r>
              <a:rPr lang="vi-VN" sz="2200" dirty="0">
                <a:solidFill>
                  <a:schemeClr val="bg1"/>
                </a:solidFill>
                <a:latin typeface="+mj-lt"/>
              </a:rPr>
              <a:t>Chỉ đạo việc huy động nguồn lực ứng phó sự cố </a:t>
            </a:r>
            <a:endParaRPr lang="en-US" sz="2200" dirty="0">
              <a:solidFill>
                <a:schemeClr val="bg1"/>
              </a:solidFill>
              <a:latin typeface="+mj-lt"/>
            </a:endParaRPr>
          </a:p>
          <a:p>
            <a:pPr marL="347663" lvl="1" indent="0" algn="just">
              <a:spcBef>
                <a:spcPts val="600"/>
              </a:spcBef>
              <a:spcAft>
                <a:spcPts val="600"/>
              </a:spcAft>
              <a:buNone/>
            </a:pPr>
            <a:r>
              <a:rPr lang="vi-VN" sz="2200" dirty="0">
                <a:solidFill>
                  <a:schemeClr val="bg1"/>
                </a:solidFill>
                <a:latin typeface="+mj-lt"/>
              </a:rPr>
              <a:t>Quyết định việc sơ tán người dân, cấm và hạn chế sử dụng hàng hóa, lương thực, thực phẩm</a:t>
            </a:r>
            <a:endParaRPr lang="en-GB" sz="2200" dirty="0">
              <a:solidFill>
                <a:schemeClr val="bg1"/>
              </a:solidFill>
              <a:latin typeface="+mj-lt"/>
            </a:endParaRPr>
          </a:p>
        </p:txBody>
      </p:sp>
    </p:spTree>
    <p:extLst>
      <p:ext uri="{BB962C8B-B14F-4D97-AF65-F5344CB8AC3E}">
        <p14:creationId xmlns:p14="http://schemas.microsoft.com/office/powerpoint/2010/main" val="805921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84448" y="6718318"/>
            <a:ext cx="509587" cy="293688"/>
          </a:xfrm>
        </p:spPr>
        <p:txBody>
          <a:bodyPr/>
          <a:lstStyle/>
          <a:p>
            <a:fld id="{23A0628E-C12F-4F8C-9895-BCD5E30100D3}" type="slidenum">
              <a:rPr lang="en-US" smtClean="0"/>
              <a:pPr/>
              <a:t>11</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23" name="AutoShape 18"/>
          <p:cNvSpPr>
            <a:spLocks noChangeArrowheads="1"/>
          </p:cNvSpPr>
          <p:nvPr/>
        </p:nvSpPr>
        <p:spPr bwMode="gray">
          <a:xfrm>
            <a:off x="2658070" y="3230868"/>
            <a:ext cx="5460810" cy="626113"/>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200" dirty="0">
                <a:latin typeface="+mj-lt"/>
              </a:rPr>
              <a:t>Chỉ huy hoạt động ứng phó tại hiện trường </a:t>
            </a:r>
            <a:endParaRPr lang="en-US" altLang="en-US" sz="2200" dirty="0">
              <a:latin typeface="+mj-lt"/>
            </a:endParaRPr>
          </a:p>
        </p:txBody>
      </p:sp>
      <p:sp>
        <p:nvSpPr>
          <p:cNvPr id="26" name="TextBox 25"/>
          <p:cNvSpPr txBox="1"/>
          <p:nvPr/>
        </p:nvSpPr>
        <p:spPr>
          <a:xfrm>
            <a:off x="204931" y="868836"/>
            <a:ext cx="914400" cy="861774"/>
          </a:xfrm>
          <a:prstGeom prst="rect">
            <a:avLst/>
          </a:prstGeom>
          <a:noFill/>
        </p:spPr>
        <p:txBody>
          <a:bodyPr wrap="square" rtlCol="0">
            <a:spAutoFit/>
          </a:bodyPr>
          <a:lstStyle/>
          <a:p>
            <a:pPr algn="ctr"/>
            <a:r>
              <a:rPr lang="en-US" sz="5000" b="1" dirty="0" smtClean="0">
                <a:solidFill>
                  <a:srgbClr val="F9F9F9"/>
                </a:solidFill>
              </a:rPr>
              <a:t>2</a:t>
            </a:r>
            <a:endParaRPr lang="en-PH" sz="5000" b="1" dirty="0">
              <a:solidFill>
                <a:srgbClr val="F9F9F9"/>
              </a:solidFill>
            </a:endParaRPr>
          </a:p>
        </p:txBody>
      </p:sp>
      <p:grpSp>
        <p:nvGrpSpPr>
          <p:cNvPr id="16" name="Group 15"/>
          <p:cNvGrpSpPr/>
          <p:nvPr/>
        </p:nvGrpSpPr>
        <p:grpSpPr>
          <a:xfrm>
            <a:off x="230892" y="941608"/>
            <a:ext cx="6357388" cy="658738"/>
            <a:chOff x="477077" y="1496642"/>
            <a:chExt cx="4041913" cy="1418836"/>
          </a:xfrm>
        </p:grpSpPr>
        <p:sp>
          <p:nvSpPr>
            <p:cNvPr id="17" name="Rectangle 16"/>
            <p:cNvSpPr/>
            <p:nvPr/>
          </p:nvSpPr>
          <p:spPr>
            <a:xfrm>
              <a:off x="477077" y="1496642"/>
              <a:ext cx="4041913" cy="1418836"/>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8" name="TextBox 17"/>
            <p:cNvSpPr txBox="1"/>
            <p:nvPr/>
          </p:nvSpPr>
          <p:spPr>
            <a:xfrm>
              <a:off x="856378" y="1640593"/>
              <a:ext cx="3662612" cy="703504"/>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6.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19" name="TextBox 18"/>
          <p:cNvSpPr txBox="1"/>
          <p:nvPr/>
        </p:nvSpPr>
        <p:spPr>
          <a:xfrm>
            <a:off x="-193452" y="835204"/>
            <a:ext cx="1438229" cy="861774"/>
          </a:xfrm>
          <a:prstGeom prst="rect">
            <a:avLst/>
          </a:prstGeom>
          <a:noFill/>
        </p:spPr>
        <p:txBody>
          <a:bodyPr wrap="square" rtlCol="0">
            <a:spAutoFit/>
          </a:bodyPr>
          <a:lstStyle/>
          <a:p>
            <a:pPr algn="ctr"/>
            <a:r>
              <a:rPr lang="en-US" sz="5000" b="1" dirty="0" smtClean="0">
                <a:solidFill>
                  <a:srgbClr val="F9F9F9"/>
                </a:solidFill>
              </a:rPr>
              <a:t>3</a:t>
            </a:r>
            <a:endParaRPr lang="en-PH" sz="5000" b="1" dirty="0">
              <a:solidFill>
                <a:srgbClr val="F9F9F9"/>
              </a:solidFill>
            </a:endParaRPr>
          </a:p>
        </p:txBody>
      </p:sp>
      <p:sp>
        <p:nvSpPr>
          <p:cNvPr id="15" name="Oval 14"/>
          <p:cNvSpPr/>
          <p:nvPr/>
        </p:nvSpPr>
        <p:spPr>
          <a:xfrm>
            <a:off x="3968074" y="1881164"/>
            <a:ext cx="2620206" cy="11392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err="1"/>
              <a:t>Sở</a:t>
            </a:r>
            <a:r>
              <a:rPr lang="en-US" sz="2000" dirty="0"/>
              <a:t> </a:t>
            </a:r>
            <a:r>
              <a:rPr lang="en-US" sz="2000" dirty="0" err="1"/>
              <a:t>chỉ</a:t>
            </a:r>
            <a:r>
              <a:rPr lang="en-US" sz="2000" dirty="0"/>
              <a:t> </a:t>
            </a:r>
            <a:r>
              <a:rPr lang="en-US" sz="2000" dirty="0" err="1"/>
              <a:t>huy</a:t>
            </a:r>
            <a:r>
              <a:rPr lang="en-US" sz="2000" dirty="0"/>
              <a:t> </a:t>
            </a:r>
            <a:r>
              <a:rPr lang="en-US" sz="2000" dirty="0" err="1"/>
              <a:t>hiện</a:t>
            </a:r>
            <a:r>
              <a:rPr lang="en-US" sz="2000" dirty="0"/>
              <a:t> </a:t>
            </a:r>
            <a:r>
              <a:rPr lang="en-US" sz="2000" dirty="0" err="1"/>
              <a:t>trường</a:t>
            </a:r>
            <a:endParaRPr lang="en-US" sz="2000" dirty="0"/>
          </a:p>
        </p:txBody>
      </p:sp>
      <p:grpSp>
        <p:nvGrpSpPr>
          <p:cNvPr id="20" name="Group 20"/>
          <p:cNvGrpSpPr>
            <a:grpSpLocks/>
          </p:cNvGrpSpPr>
          <p:nvPr/>
        </p:nvGrpSpPr>
        <p:grpSpPr bwMode="auto">
          <a:xfrm>
            <a:off x="323410" y="1847054"/>
            <a:ext cx="2663512" cy="1187091"/>
            <a:chOff x="3964" y="2071"/>
            <a:chExt cx="1484" cy="330"/>
          </a:xfrm>
        </p:grpSpPr>
        <p:sp>
          <p:nvSpPr>
            <p:cNvPr id="21"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2"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24" name="Text Box 28"/>
          <p:cNvSpPr txBox="1">
            <a:spLocks noChangeArrowheads="1"/>
          </p:cNvSpPr>
          <p:nvPr/>
        </p:nvSpPr>
        <p:spPr bwMode="black">
          <a:xfrm>
            <a:off x="620699" y="2209767"/>
            <a:ext cx="2048553"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a:solidFill>
                  <a:srgbClr val="003366"/>
                </a:solidFill>
                <a:latin typeface="Arial" panose="020B0604020202020204" pitchFamily="34" charset="0"/>
                <a:cs typeface="Arial" panose="020B0604020202020204" pitchFamily="34" charset="0"/>
              </a:rPr>
              <a:t>UBQGTKCN</a:t>
            </a:r>
          </a:p>
        </p:txBody>
      </p:sp>
      <p:sp>
        <p:nvSpPr>
          <p:cNvPr id="27" name="AutoShape 18"/>
          <p:cNvSpPr>
            <a:spLocks noChangeArrowheads="1"/>
          </p:cNvSpPr>
          <p:nvPr/>
        </p:nvSpPr>
        <p:spPr bwMode="gray">
          <a:xfrm>
            <a:off x="2195670" y="4061052"/>
            <a:ext cx="600804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Báo cáo và cập nhật thông tin về diễn biến sự cố</a:t>
            </a:r>
            <a:endParaRPr lang="en-US" altLang="en-US" sz="2200" dirty="0">
              <a:latin typeface="+mj-lt"/>
            </a:endParaRPr>
          </a:p>
        </p:txBody>
      </p:sp>
      <p:sp>
        <p:nvSpPr>
          <p:cNvPr id="28" name="AutoShape 18"/>
          <p:cNvSpPr>
            <a:spLocks noChangeArrowheads="1"/>
          </p:cNvSpPr>
          <p:nvPr/>
        </p:nvSpPr>
        <p:spPr bwMode="gray">
          <a:xfrm>
            <a:off x="620699" y="4941210"/>
            <a:ext cx="7583015" cy="760949"/>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Quyết định phương án ứng phó sự cố trong các trường hợp </a:t>
            </a:r>
            <a:endParaRPr lang="en-US" sz="2400" dirty="0" smtClean="0"/>
          </a:p>
          <a:p>
            <a:pPr algn="ctr">
              <a:lnSpc>
                <a:spcPct val="100000"/>
              </a:lnSpc>
              <a:spcBef>
                <a:spcPct val="0"/>
              </a:spcBef>
              <a:buFontTx/>
              <a:buNone/>
            </a:pPr>
            <a:r>
              <a:rPr lang="vi-VN" sz="2400" dirty="0" smtClean="0"/>
              <a:t>tình </a:t>
            </a:r>
            <a:r>
              <a:rPr lang="vi-VN" sz="2400" dirty="0"/>
              <a:t>huống sự cố diễn biến nhanh, bất thường </a:t>
            </a:r>
            <a:endParaRPr lang="en-US" altLang="en-US" sz="2200" dirty="0">
              <a:latin typeface="+mj-lt"/>
            </a:endParaRPr>
          </a:p>
        </p:txBody>
      </p:sp>
      <p:sp>
        <p:nvSpPr>
          <p:cNvPr id="29" name="AutoShape 18"/>
          <p:cNvSpPr>
            <a:spLocks noChangeArrowheads="1"/>
          </p:cNvSpPr>
          <p:nvPr/>
        </p:nvSpPr>
        <p:spPr bwMode="gray">
          <a:xfrm>
            <a:off x="971500" y="5917979"/>
            <a:ext cx="7232214" cy="607451"/>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Yêu cầu bổ sung nguồn lực khi cần thiết theo thẩm quyền</a:t>
            </a:r>
            <a:endParaRPr lang="en-US" altLang="en-US" sz="2200" dirty="0">
              <a:latin typeface="+mj-lt"/>
            </a:endParaRPr>
          </a:p>
        </p:txBody>
      </p:sp>
      <p:cxnSp>
        <p:nvCxnSpPr>
          <p:cNvPr id="30" name="Straight Arrow Connector 29"/>
          <p:cNvCxnSpPr>
            <a:stCxn id="21" idx="3"/>
            <a:endCxn id="15" idx="2"/>
          </p:cNvCxnSpPr>
          <p:nvPr/>
        </p:nvCxnSpPr>
        <p:spPr>
          <a:xfrm>
            <a:off x="2986922" y="2440600"/>
            <a:ext cx="981152" cy="1018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60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84448" y="6718318"/>
            <a:ext cx="509587" cy="293688"/>
          </a:xfrm>
        </p:spPr>
        <p:txBody>
          <a:bodyPr/>
          <a:lstStyle/>
          <a:p>
            <a:fld id="{23A0628E-C12F-4F8C-9895-BCD5E30100D3}" type="slidenum">
              <a:rPr lang="en-US" smtClean="0"/>
              <a:pPr/>
              <a:t>12</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23" name="AutoShape 18"/>
          <p:cNvSpPr>
            <a:spLocks noChangeArrowheads="1"/>
          </p:cNvSpPr>
          <p:nvPr/>
        </p:nvSpPr>
        <p:spPr bwMode="gray">
          <a:xfrm>
            <a:off x="2658070" y="3230868"/>
            <a:ext cx="5460810" cy="626113"/>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sz="2200" dirty="0" err="1" smtClean="0">
                <a:latin typeface="+mj-lt"/>
              </a:rPr>
              <a:t>Thông</a:t>
            </a:r>
            <a:r>
              <a:rPr lang="en-US" sz="2200" dirty="0" smtClean="0">
                <a:latin typeface="+mj-lt"/>
              </a:rPr>
              <a:t> </a:t>
            </a:r>
            <a:r>
              <a:rPr lang="en-US" sz="2200" dirty="0" err="1" smtClean="0">
                <a:latin typeface="+mj-lt"/>
              </a:rPr>
              <a:t>báo</a:t>
            </a:r>
            <a:r>
              <a:rPr lang="en-US" sz="2200" dirty="0" smtClean="0">
                <a:latin typeface="+mj-lt"/>
              </a:rPr>
              <a:t> </a:t>
            </a:r>
            <a:r>
              <a:rPr lang="en-US" sz="2200" dirty="0" err="1" smtClean="0">
                <a:latin typeface="+mj-lt"/>
              </a:rPr>
              <a:t>và</a:t>
            </a:r>
            <a:r>
              <a:rPr lang="en-US" sz="2200" dirty="0" smtClean="0">
                <a:latin typeface="+mj-lt"/>
              </a:rPr>
              <a:t> </a:t>
            </a:r>
            <a:r>
              <a:rPr lang="en-US" sz="2200" dirty="0" err="1" smtClean="0">
                <a:latin typeface="+mj-lt"/>
              </a:rPr>
              <a:t>đề</a:t>
            </a:r>
            <a:r>
              <a:rPr lang="en-US" sz="2200" dirty="0" smtClean="0">
                <a:latin typeface="+mj-lt"/>
              </a:rPr>
              <a:t> </a:t>
            </a:r>
            <a:r>
              <a:rPr lang="en-US" sz="2200" dirty="0" err="1" smtClean="0">
                <a:latin typeface="+mj-lt"/>
              </a:rPr>
              <a:t>nghị</a:t>
            </a:r>
            <a:r>
              <a:rPr lang="en-US" sz="2200" dirty="0" smtClean="0">
                <a:latin typeface="+mj-lt"/>
              </a:rPr>
              <a:t> </a:t>
            </a:r>
            <a:r>
              <a:rPr lang="en-US" sz="2200" dirty="0" err="1" smtClean="0">
                <a:latin typeface="+mj-lt"/>
              </a:rPr>
              <a:t>trợ</a:t>
            </a:r>
            <a:r>
              <a:rPr lang="en-US" sz="2200" dirty="0" smtClean="0">
                <a:latin typeface="+mj-lt"/>
              </a:rPr>
              <a:t> </a:t>
            </a:r>
            <a:r>
              <a:rPr lang="en-US" sz="2200" dirty="0" err="1" smtClean="0">
                <a:latin typeface="+mj-lt"/>
              </a:rPr>
              <a:t>giúp</a:t>
            </a:r>
            <a:r>
              <a:rPr lang="en-US" sz="2200" dirty="0" smtClean="0">
                <a:latin typeface="+mj-lt"/>
              </a:rPr>
              <a:t> </a:t>
            </a:r>
            <a:r>
              <a:rPr lang="en-US" sz="2200" dirty="0" err="1" smtClean="0">
                <a:latin typeface="+mj-lt"/>
              </a:rPr>
              <a:t>quốc</a:t>
            </a:r>
            <a:r>
              <a:rPr lang="en-US" sz="2200" dirty="0" smtClean="0">
                <a:latin typeface="+mj-lt"/>
              </a:rPr>
              <a:t> </a:t>
            </a:r>
            <a:r>
              <a:rPr lang="en-US" sz="2200" dirty="0" err="1" smtClean="0">
                <a:latin typeface="+mj-lt"/>
              </a:rPr>
              <a:t>tế</a:t>
            </a:r>
            <a:endParaRPr lang="en-US" altLang="en-US" sz="2200" dirty="0">
              <a:latin typeface="+mj-lt"/>
            </a:endParaRPr>
          </a:p>
        </p:txBody>
      </p:sp>
      <p:sp>
        <p:nvSpPr>
          <p:cNvPr id="26" name="TextBox 25"/>
          <p:cNvSpPr txBox="1"/>
          <p:nvPr/>
        </p:nvSpPr>
        <p:spPr>
          <a:xfrm>
            <a:off x="204931" y="868836"/>
            <a:ext cx="914400" cy="861774"/>
          </a:xfrm>
          <a:prstGeom prst="rect">
            <a:avLst/>
          </a:prstGeom>
          <a:noFill/>
        </p:spPr>
        <p:txBody>
          <a:bodyPr wrap="square" rtlCol="0">
            <a:spAutoFit/>
          </a:bodyPr>
          <a:lstStyle/>
          <a:p>
            <a:pPr algn="ctr"/>
            <a:r>
              <a:rPr lang="en-US" sz="5000" b="1" dirty="0" smtClean="0">
                <a:solidFill>
                  <a:srgbClr val="F9F9F9"/>
                </a:solidFill>
              </a:rPr>
              <a:t>2</a:t>
            </a:r>
            <a:endParaRPr lang="en-PH" sz="5000" b="1" dirty="0">
              <a:solidFill>
                <a:srgbClr val="F9F9F9"/>
              </a:solidFill>
            </a:endParaRPr>
          </a:p>
        </p:txBody>
      </p:sp>
      <p:grpSp>
        <p:nvGrpSpPr>
          <p:cNvPr id="16" name="Group 15"/>
          <p:cNvGrpSpPr/>
          <p:nvPr/>
        </p:nvGrpSpPr>
        <p:grpSpPr>
          <a:xfrm>
            <a:off x="230892" y="941608"/>
            <a:ext cx="6357388" cy="658738"/>
            <a:chOff x="477077" y="1496642"/>
            <a:chExt cx="4041913" cy="1418836"/>
          </a:xfrm>
        </p:grpSpPr>
        <p:sp>
          <p:nvSpPr>
            <p:cNvPr id="17" name="Rectangle 16"/>
            <p:cNvSpPr/>
            <p:nvPr/>
          </p:nvSpPr>
          <p:spPr>
            <a:xfrm>
              <a:off x="477077" y="1496642"/>
              <a:ext cx="4041913" cy="1418836"/>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8" name="TextBox 17"/>
            <p:cNvSpPr txBox="1"/>
            <p:nvPr/>
          </p:nvSpPr>
          <p:spPr>
            <a:xfrm>
              <a:off x="856378" y="1640593"/>
              <a:ext cx="3662612" cy="703504"/>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6.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19" name="TextBox 18"/>
          <p:cNvSpPr txBox="1"/>
          <p:nvPr/>
        </p:nvSpPr>
        <p:spPr>
          <a:xfrm>
            <a:off x="-193452" y="835204"/>
            <a:ext cx="1438229" cy="861774"/>
          </a:xfrm>
          <a:prstGeom prst="rect">
            <a:avLst/>
          </a:prstGeom>
          <a:noFill/>
        </p:spPr>
        <p:txBody>
          <a:bodyPr wrap="square" rtlCol="0">
            <a:spAutoFit/>
          </a:bodyPr>
          <a:lstStyle/>
          <a:p>
            <a:pPr algn="ctr"/>
            <a:r>
              <a:rPr lang="en-US" sz="5000" b="1" dirty="0" smtClean="0">
                <a:solidFill>
                  <a:srgbClr val="F9F9F9"/>
                </a:solidFill>
              </a:rPr>
              <a:t>3</a:t>
            </a:r>
            <a:endParaRPr lang="en-PH" sz="5000" b="1" dirty="0">
              <a:solidFill>
                <a:srgbClr val="F9F9F9"/>
              </a:solidFill>
            </a:endParaRPr>
          </a:p>
        </p:txBody>
      </p:sp>
      <p:grpSp>
        <p:nvGrpSpPr>
          <p:cNvPr id="20" name="Group 20"/>
          <p:cNvGrpSpPr>
            <a:grpSpLocks/>
          </p:cNvGrpSpPr>
          <p:nvPr/>
        </p:nvGrpSpPr>
        <p:grpSpPr bwMode="auto">
          <a:xfrm>
            <a:off x="323410" y="1847054"/>
            <a:ext cx="2663512" cy="1187091"/>
            <a:chOff x="3964" y="2071"/>
            <a:chExt cx="1484" cy="330"/>
          </a:xfrm>
        </p:grpSpPr>
        <p:sp>
          <p:nvSpPr>
            <p:cNvPr id="21"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2"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24" name="Text Box 28"/>
          <p:cNvSpPr txBox="1">
            <a:spLocks noChangeArrowheads="1"/>
          </p:cNvSpPr>
          <p:nvPr/>
        </p:nvSpPr>
        <p:spPr bwMode="black">
          <a:xfrm>
            <a:off x="603767" y="2224186"/>
            <a:ext cx="2048553"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err="1" smtClean="0">
                <a:solidFill>
                  <a:srgbClr val="003366"/>
                </a:solidFill>
                <a:latin typeface="Arial" panose="020B0604020202020204" pitchFamily="34" charset="0"/>
                <a:cs typeface="Arial" panose="020B0604020202020204" pitchFamily="34" charset="0"/>
              </a:rPr>
              <a:t>Bộ</a:t>
            </a:r>
            <a:r>
              <a:rPr lang="en-US" altLang="en-US" sz="2400" b="1" dirty="0" smtClean="0">
                <a:solidFill>
                  <a:srgbClr val="003366"/>
                </a:solidFill>
                <a:latin typeface="Arial" panose="020B0604020202020204" pitchFamily="34" charset="0"/>
                <a:cs typeface="Arial" panose="020B0604020202020204" pitchFamily="34" charset="0"/>
              </a:rPr>
              <a:t> KH&amp;CN</a:t>
            </a:r>
            <a:endParaRPr lang="en-US" altLang="en-US" sz="2400" b="1" dirty="0">
              <a:solidFill>
                <a:srgbClr val="003366"/>
              </a:solidFill>
              <a:latin typeface="Arial" panose="020B0604020202020204" pitchFamily="34" charset="0"/>
              <a:cs typeface="Arial" panose="020B0604020202020204" pitchFamily="34" charset="0"/>
            </a:endParaRPr>
          </a:p>
        </p:txBody>
      </p:sp>
      <p:sp>
        <p:nvSpPr>
          <p:cNvPr id="27" name="AutoShape 18"/>
          <p:cNvSpPr>
            <a:spLocks noChangeArrowheads="1"/>
          </p:cNvSpPr>
          <p:nvPr/>
        </p:nvSpPr>
        <p:spPr bwMode="gray">
          <a:xfrm>
            <a:off x="2195670" y="4061052"/>
            <a:ext cx="600804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sz="2400" dirty="0" err="1" smtClean="0"/>
              <a:t>Tư</a:t>
            </a:r>
            <a:r>
              <a:rPr lang="en-US" sz="2400" dirty="0" smtClean="0"/>
              <a:t> </a:t>
            </a:r>
            <a:r>
              <a:rPr lang="en-US" sz="2400" dirty="0" err="1" smtClean="0"/>
              <a:t>vấn</a:t>
            </a:r>
            <a:r>
              <a:rPr lang="en-US" sz="2400" dirty="0" smtClean="0"/>
              <a:t> </a:t>
            </a:r>
            <a:r>
              <a:rPr lang="en-US" sz="2400" dirty="0" err="1" smtClean="0"/>
              <a:t>kỹ</a:t>
            </a:r>
            <a:r>
              <a:rPr lang="en-US" sz="2400" dirty="0" smtClean="0"/>
              <a:t> </a:t>
            </a:r>
            <a:r>
              <a:rPr lang="en-US" sz="2400" dirty="0" err="1" smtClean="0"/>
              <a:t>thuật</a:t>
            </a:r>
            <a:endParaRPr lang="en-US" altLang="en-US" sz="2200" dirty="0">
              <a:latin typeface="+mj-lt"/>
            </a:endParaRPr>
          </a:p>
        </p:txBody>
      </p:sp>
      <p:sp>
        <p:nvSpPr>
          <p:cNvPr id="28" name="AutoShape 18"/>
          <p:cNvSpPr>
            <a:spLocks noChangeArrowheads="1"/>
          </p:cNvSpPr>
          <p:nvPr/>
        </p:nvSpPr>
        <p:spPr bwMode="gray">
          <a:xfrm>
            <a:off x="620699" y="4941210"/>
            <a:ext cx="7583015" cy="760949"/>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en-US" sz="2400" dirty="0" err="1" smtClean="0"/>
              <a:t>Điều</a:t>
            </a:r>
            <a:r>
              <a:rPr lang="en-US" altLang="en-US" sz="2400" dirty="0" smtClean="0"/>
              <a:t> </a:t>
            </a:r>
            <a:r>
              <a:rPr lang="en-US" altLang="en-US" sz="2400" dirty="0" err="1" smtClean="0"/>
              <a:t>động</a:t>
            </a:r>
            <a:r>
              <a:rPr lang="en-US" altLang="en-US" sz="2400" dirty="0" smtClean="0"/>
              <a:t> </a:t>
            </a:r>
            <a:r>
              <a:rPr lang="en-US" altLang="en-US" sz="2400" dirty="0" err="1" smtClean="0"/>
              <a:t>lực</a:t>
            </a:r>
            <a:r>
              <a:rPr lang="en-US" altLang="en-US" sz="2400" dirty="0" smtClean="0"/>
              <a:t> </a:t>
            </a:r>
            <a:r>
              <a:rPr lang="en-US" altLang="en-US" sz="2400" dirty="0" err="1" smtClean="0"/>
              <a:t>lượng</a:t>
            </a:r>
            <a:r>
              <a:rPr lang="en-US" altLang="en-US" sz="2400" dirty="0" smtClean="0"/>
              <a:t> </a:t>
            </a:r>
            <a:r>
              <a:rPr lang="en-US" altLang="en-US" sz="2400" dirty="0" err="1" smtClean="0"/>
              <a:t>tham</a:t>
            </a:r>
            <a:r>
              <a:rPr lang="en-US" altLang="en-US" sz="2400" dirty="0" smtClean="0"/>
              <a:t> </a:t>
            </a:r>
            <a:r>
              <a:rPr lang="en-US" altLang="en-US" sz="2400" dirty="0" err="1" smtClean="0"/>
              <a:t>gia</a:t>
            </a:r>
            <a:r>
              <a:rPr lang="en-US" altLang="en-US" sz="2400" dirty="0" smtClean="0"/>
              <a:t> </a:t>
            </a:r>
            <a:r>
              <a:rPr lang="en-US" altLang="en-US" sz="2400" dirty="0" err="1" smtClean="0"/>
              <a:t>ứng</a:t>
            </a:r>
            <a:r>
              <a:rPr lang="en-US" altLang="en-US" sz="2400" dirty="0" smtClean="0"/>
              <a:t> </a:t>
            </a:r>
            <a:r>
              <a:rPr lang="en-US" altLang="en-US" sz="2400" dirty="0" err="1" smtClean="0"/>
              <a:t>phó</a:t>
            </a:r>
            <a:r>
              <a:rPr lang="en-US" altLang="en-US" sz="2400" dirty="0" smtClean="0"/>
              <a:t> </a:t>
            </a:r>
            <a:r>
              <a:rPr lang="en-US" altLang="en-US" sz="2400" dirty="0" err="1" smtClean="0"/>
              <a:t>sự</a:t>
            </a:r>
            <a:r>
              <a:rPr lang="en-US" altLang="en-US" sz="2400" dirty="0" smtClean="0"/>
              <a:t> </a:t>
            </a:r>
            <a:r>
              <a:rPr lang="en-US" altLang="en-US" sz="2400" dirty="0" err="1" smtClean="0"/>
              <a:t>cố</a:t>
            </a:r>
            <a:r>
              <a:rPr lang="en-US" altLang="en-US" sz="2400" dirty="0" smtClean="0"/>
              <a:t> </a:t>
            </a:r>
            <a:r>
              <a:rPr lang="en-US" altLang="en-US" sz="2400" dirty="0" err="1" smtClean="0"/>
              <a:t>theo</a:t>
            </a:r>
            <a:r>
              <a:rPr lang="en-US" altLang="en-US" sz="2400" dirty="0" smtClean="0"/>
              <a:t> </a:t>
            </a:r>
          </a:p>
          <a:p>
            <a:pPr algn="r">
              <a:lnSpc>
                <a:spcPct val="100000"/>
              </a:lnSpc>
              <a:spcBef>
                <a:spcPct val="0"/>
              </a:spcBef>
              <a:buFontTx/>
              <a:buNone/>
            </a:pPr>
            <a:r>
              <a:rPr lang="en-US" altLang="en-US" sz="2400" dirty="0" err="1" smtClean="0"/>
              <a:t>chức</a:t>
            </a:r>
            <a:r>
              <a:rPr lang="en-US" altLang="en-US" sz="2400" dirty="0" smtClean="0"/>
              <a:t> </a:t>
            </a:r>
            <a:r>
              <a:rPr lang="en-US" altLang="en-US" sz="2400" dirty="0" err="1" smtClean="0"/>
              <a:t>năng</a:t>
            </a:r>
            <a:r>
              <a:rPr lang="en-US" altLang="en-US" sz="2400" dirty="0" smtClean="0"/>
              <a:t> </a:t>
            </a:r>
            <a:r>
              <a:rPr lang="en-US" altLang="en-US" sz="2400" dirty="0" err="1" smtClean="0"/>
              <a:t>nhiệm</a:t>
            </a:r>
            <a:r>
              <a:rPr lang="en-US" altLang="en-US" sz="2400" dirty="0" smtClean="0"/>
              <a:t> </a:t>
            </a:r>
            <a:r>
              <a:rPr lang="en-US" altLang="en-US" sz="2400" dirty="0" err="1" smtClean="0"/>
              <a:t>vụ</a:t>
            </a:r>
            <a:r>
              <a:rPr lang="en-US" altLang="en-US" sz="2400" dirty="0" smtClean="0"/>
              <a:t> </a:t>
            </a:r>
            <a:endParaRPr lang="en-US" altLang="en-US" sz="2200" dirty="0">
              <a:latin typeface="+mj-lt"/>
            </a:endParaRPr>
          </a:p>
        </p:txBody>
      </p:sp>
      <p:sp>
        <p:nvSpPr>
          <p:cNvPr id="29" name="AutoShape 18"/>
          <p:cNvSpPr>
            <a:spLocks noChangeArrowheads="1"/>
          </p:cNvSpPr>
          <p:nvPr/>
        </p:nvSpPr>
        <p:spPr bwMode="gray">
          <a:xfrm>
            <a:off x="971500" y="5917979"/>
            <a:ext cx="7232214" cy="607451"/>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sz="2400" dirty="0" err="1" smtClean="0"/>
              <a:t>Cung</a:t>
            </a:r>
            <a:r>
              <a:rPr lang="en-US" sz="2400" dirty="0" smtClean="0"/>
              <a:t> </a:t>
            </a:r>
            <a:r>
              <a:rPr lang="en-US" sz="2400" dirty="0" err="1" smtClean="0"/>
              <a:t>cấp</a:t>
            </a:r>
            <a:r>
              <a:rPr lang="en-US" sz="2400" dirty="0" smtClean="0"/>
              <a:t> </a:t>
            </a:r>
            <a:r>
              <a:rPr lang="en-US" sz="2400" dirty="0" err="1" smtClean="0"/>
              <a:t>thông</a:t>
            </a:r>
            <a:r>
              <a:rPr lang="en-US" sz="2400" dirty="0" smtClean="0"/>
              <a:t> tin </a:t>
            </a:r>
            <a:r>
              <a:rPr lang="en-US" sz="2400" dirty="0" err="1" smtClean="0"/>
              <a:t>trên</a:t>
            </a:r>
            <a:r>
              <a:rPr lang="en-US" sz="2400" dirty="0" smtClean="0"/>
              <a:t> </a:t>
            </a:r>
            <a:r>
              <a:rPr lang="en-US" sz="2400" dirty="0" err="1" smtClean="0"/>
              <a:t>phương</a:t>
            </a:r>
            <a:r>
              <a:rPr lang="en-US" sz="2400" dirty="0" smtClean="0"/>
              <a:t> </a:t>
            </a:r>
            <a:r>
              <a:rPr lang="en-US" sz="2400" dirty="0" err="1" smtClean="0"/>
              <a:t>tiện</a:t>
            </a:r>
            <a:r>
              <a:rPr lang="en-US" sz="2400" dirty="0" smtClean="0"/>
              <a:t> </a:t>
            </a:r>
            <a:r>
              <a:rPr lang="en-US" sz="2400" dirty="0" err="1" smtClean="0"/>
              <a:t>thông</a:t>
            </a:r>
            <a:r>
              <a:rPr lang="en-US" sz="2400" dirty="0" smtClean="0"/>
              <a:t> tin </a:t>
            </a:r>
            <a:r>
              <a:rPr lang="en-US" sz="2400" dirty="0" err="1" smtClean="0"/>
              <a:t>đại</a:t>
            </a:r>
            <a:r>
              <a:rPr lang="en-US" sz="2400" dirty="0" smtClean="0"/>
              <a:t> </a:t>
            </a:r>
            <a:r>
              <a:rPr lang="en-US" sz="2400" dirty="0" err="1" smtClean="0"/>
              <a:t>chúng</a:t>
            </a:r>
            <a:endParaRPr lang="en-US" altLang="en-US" sz="2200" dirty="0">
              <a:latin typeface="+mj-lt"/>
            </a:endParaRPr>
          </a:p>
        </p:txBody>
      </p:sp>
      <p:cxnSp>
        <p:nvCxnSpPr>
          <p:cNvPr id="30" name="Straight Arrow Connector 29"/>
          <p:cNvCxnSpPr>
            <a:stCxn id="21" idx="3"/>
          </p:cNvCxnSpPr>
          <p:nvPr/>
        </p:nvCxnSpPr>
        <p:spPr>
          <a:xfrm>
            <a:off x="2986922" y="2440600"/>
            <a:ext cx="981152" cy="1018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AutoShape 18"/>
          <p:cNvSpPr>
            <a:spLocks noChangeArrowheads="1"/>
          </p:cNvSpPr>
          <p:nvPr/>
        </p:nvSpPr>
        <p:spPr bwMode="gray">
          <a:xfrm>
            <a:off x="4083137" y="1916790"/>
            <a:ext cx="4231470" cy="1117355"/>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31" name="Text Box 41"/>
          <p:cNvSpPr txBox="1">
            <a:spLocks noChangeArrowheads="1"/>
          </p:cNvSpPr>
          <p:nvPr/>
        </p:nvSpPr>
        <p:spPr bwMode="black">
          <a:xfrm>
            <a:off x="4083137" y="2020368"/>
            <a:ext cx="4101311" cy="1006429"/>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spcBef>
                <a:spcPts val="600"/>
              </a:spcBef>
              <a:spcAft>
                <a:spcPts val="600"/>
              </a:spcAft>
              <a:buNone/>
            </a:pPr>
            <a:r>
              <a:rPr lang="en-US" sz="2200" dirty="0" err="1" smtClean="0">
                <a:solidFill>
                  <a:schemeClr val="bg1"/>
                </a:solidFill>
                <a:latin typeface="+mj-lt"/>
              </a:rPr>
              <a:t>Trực</a:t>
            </a:r>
            <a:r>
              <a:rPr lang="en-US" sz="2200" dirty="0" smtClean="0">
                <a:solidFill>
                  <a:schemeClr val="bg1"/>
                </a:solidFill>
                <a:latin typeface="+mj-lt"/>
              </a:rPr>
              <a:t> </a:t>
            </a:r>
            <a:r>
              <a:rPr lang="en-US" sz="2200" dirty="0" err="1" smtClean="0">
                <a:solidFill>
                  <a:schemeClr val="bg1"/>
                </a:solidFill>
                <a:latin typeface="+mj-lt"/>
              </a:rPr>
              <a:t>tiếp</a:t>
            </a:r>
            <a:r>
              <a:rPr lang="en-US" sz="2200" dirty="0" smtClean="0">
                <a:solidFill>
                  <a:schemeClr val="bg1"/>
                </a:solidFill>
                <a:latin typeface="+mj-lt"/>
              </a:rPr>
              <a:t> </a:t>
            </a:r>
            <a:r>
              <a:rPr lang="en-US" sz="2200" dirty="0" err="1" smtClean="0">
                <a:solidFill>
                  <a:schemeClr val="bg1"/>
                </a:solidFill>
                <a:latin typeface="+mj-lt"/>
              </a:rPr>
              <a:t>chỉ</a:t>
            </a:r>
            <a:r>
              <a:rPr lang="en-US" sz="2200" dirty="0" smtClean="0">
                <a:solidFill>
                  <a:schemeClr val="bg1"/>
                </a:solidFill>
                <a:latin typeface="+mj-lt"/>
              </a:rPr>
              <a:t> </a:t>
            </a:r>
            <a:r>
              <a:rPr lang="en-US" sz="2200" dirty="0" err="1" smtClean="0">
                <a:solidFill>
                  <a:schemeClr val="bg1"/>
                </a:solidFill>
                <a:latin typeface="+mj-lt"/>
              </a:rPr>
              <a:t>đạo</a:t>
            </a:r>
            <a:r>
              <a:rPr lang="en-US" sz="2200" dirty="0" smtClean="0">
                <a:solidFill>
                  <a:schemeClr val="bg1"/>
                </a:solidFill>
                <a:latin typeface="+mj-lt"/>
              </a:rPr>
              <a:t> </a:t>
            </a:r>
            <a:r>
              <a:rPr lang="en-US" sz="2200" dirty="0" err="1" smtClean="0">
                <a:solidFill>
                  <a:schemeClr val="bg1"/>
                </a:solidFill>
                <a:latin typeface="+mj-lt"/>
              </a:rPr>
              <a:t>Sở</a:t>
            </a:r>
            <a:r>
              <a:rPr lang="en-US" sz="2200" dirty="0" smtClean="0">
                <a:solidFill>
                  <a:schemeClr val="bg1"/>
                </a:solidFill>
                <a:latin typeface="+mj-lt"/>
              </a:rPr>
              <a:t> chi </a:t>
            </a:r>
            <a:r>
              <a:rPr lang="en-US" sz="2200" dirty="0" err="1" smtClean="0">
                <a:solidFill>
                  <a:schemeClr val="bg1"/>
                </a:solidFill>
                <a:latin typeface="+mj-lt"/>
              </a:rPr>
              <a:t>huy</a:t>
            </a:r>
            <a:r>
              <a:rPr lang="en-US" sz="2200" dirty="0" smtClean="0">
                <a:solidFill>
                  <a:schemeClr val="bg1"/>
                </a:solidFill>
                <a:latin typeface="+mj-lt"/>
              </a:rPr>
              <a:t> </a:t>
            </a:r>
            <a:r>
              <a:rPr lang="en-US" sz="2200" dirty="0" err="1" smtClean="0">
                <a:solidFill>
                  <a:schemeClr val="bg1"/>
                </a:solidFill>
                <a:latin typeface="+mj-lt"/>
              </a:rPr>
              <a:t>hiện</a:t>
            </a:r>
            <a:r>
              <a:rPr lang="en-US" sz="2200" dirty="0" smtClean="0">
                <a:solidFill>
                  <a:schemeClr val="bg1"/>
                </a:solidFill>
                <a:latin typeface="+mj-lt"/>
              </a:rPr>
              <a:t> </a:t>
            </a:r>
            <a:r>
              <a:rPr lang="en-US" sz="2200" dirty="0" err="1" smtClean="0">
                <a:solidFill>
                  <a:schemeClr val="bg1"/>
                </a:solidFill>
                <a:latin typeface="+mj-lt"/>
              </a:rPr>
              <a:t>trường</a:t>
            </a:r>
            <a:r>
              <a:rPr lang="en-US" sz="2200" dirty="0" smtClean="0">
                <a:solidFill>
                  <a:schemeClr val="bg1"/>
                </a:solidFill>
                <a:latin typeface="+mj-lt"/>
              </a:rPr>
              <a:t> </a:t>
            </a:r>
            <a:r>
              <a:rPr lang="en-US" sz="2200" dirty="0" err="1" smtClean="0">
                <a:solidFill>
                  <a:schemeClr val="bg1"/>
                </a:solidFill>
                <a:latin typeface="+mj-lt"/>
              </a:rPr>
              <a:t>trong</a:t>
            </a:r>
            <a:r>
              <a:rPr lang="en-US" sz="2200" dirty="0" smtClean="0">
                <a:solidFill>
                  <a:schemeClr val="bg1"/>
                </a:solidFill>
                <a:latin typeface="+mj-lt"/>
              </a:rPr>
              <a:t> </a:t>
            </a:r>
            <a:r>
              <a:rPr lang="en-US" sz="2200" dirty="0" err="1" smtClean="0">
                <a:solidFill>
                  <a:schemeClr val="bg1"/>
                </a:solidFill>
                <a:latin typeface="+mj-lt"/>
              </a:rPr>
              <a:t>một</a:t>
            </a:r>
            <a:r>
              <a:rPr lang="en-US" sz="2200" dirty="0" smtClean="0">
                <a:solidFill>
                  <a:schemeClr val="bg1"/>
                </a:solidFill>
                <a:latin typeface="+mj-lt"/>
              </a:rPr>
              <a:t> </a:t>
            </a:r>
            <a:r>
              <a:rPr lang="en-US" sz="2200" dirty="0" err="1" smtClean="0">
                <a:solidFill>
                  <a:schemeClr val="bg1"/>
                </a:solidFill>
                <a:latin typeface="+mj-lt"/>
              </a:rPr>
              <a:t>số</a:t>
            </a:r>
            <a:r>
              <a:rPr lang="en-US" sz="2200" dirty="0" smtClean="0">
                <a:solidFill>
                  <a:schemeClr val="bg1"/>
                </a:solidFill>
                <a:latin typeface="+mj-lt"/>
              </a:rPr>
              <a:t> </a:t>
            </a:r>
            <a:r>
              <a:rPr lang="en-US" sz="2200" dirty="0" err="1" smtClean="0">
                <a:solidFill>
                  <a:schemeClr val="bg1"/>
                </a:solidFill>
                <a:latin typeface="+mj-lt"/>
              </a:rPr>
              <a:t>trường</a:t>
            </a:r>
            <a:r>
              <a:rPr lang="en-US" sz="2200" dirty="0" smtClean="0">
                <a:solidFill>
                  <a:schemeClr val="bg1"/>
                </a:solidFill>
                <a:latin typeface="+mj-lt"/>
              </a:rPr>
              <a:t> </a:t>
            </a:r>
            <a:r>
              <a:rPr lang="en-US" sz="2200" dirty="0" err="1" smtClean="0">
                <a:solidFill>
                  <a:schemeClr val="bg1"/>
                </a:solidFill>
                <a:latin typeface="+mj-lt"/>
              </a:rPr>
              <a:t>hợp</a:t>
            </a:r>
            <a:endParaRPr lang="en-GB" sz="2200" dirty="0">
              <a:solidFill>
                <a:schemeClr val="bg1"/>
              </a:solidFill>
              <a:latin typeface="+mj-lt"/>
            </a:endParaRPr>
          </a:p>
        </p:txBody>
      </p:sp>
    </p:spTree>
    <p:extLst>
      <p:ext uri="{BB962C8B-B14F-4D97-AF65-F5344CB8AC3E}">
        <p14:creationId xmlns:p14="http://schemas.microsoft.com/office/powerpoint/2010/main" val="74117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184448" y="6718318"/>
            <a:ext cx="509587" cy="293688"/>
          </a:xfrm>
        </p:spPr>
        <p:txBody>
          <a:bodyPr/>
          <a:lstStyle/>
          <a:p>
            <a:fld id="{23A0628E-C12F-4F8C-9895-BCD5E30100D3}" type="slidenum">
              <a:rPr lang="en-US" smtClean="0"/>
              <a:pPr/>
              <a:t>13</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23" name="AutoShape 18"/>
          <p:cNvSpPr>
            <a:spLocks noChangeArrowheads="1"/>
          </p:cNvSpPr>
          <p:nvPr/>
        </p:nvSpPr>
        <p:spPr bwMode="gray">
          <a:xfrm>
            <a:off x="2670131" y="3386490"/>
            <a:ext cx="5460810" cy="626113"/>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sz="2200" dirty="0" err="1" smtClean="0">
                <a:latin typeface="+mj-lt"/>
              </a:rPr>
              <a:t>Chủ</a:t>
            </a:r>
            <a:r>
              <a:rPr lang="en-US" sz="2200" dirty="0" smtClean="0">
                <a:latin typeface="+mj-lt"/>
              </a:rPr>
              <a:t> </a:t>
            </a:r>
            <a:r>
              <a:rPr lang="en-US" sz="2200" dirty="0" err="1" smtClean="0">
                <a:latin typeface="+mj-lt"/>
              </a:rPr>
              <a:t>trì</a:t>
            </a:r>
            <a:r>
              <a:rPr lang="en-US" sz="2200" dirty="0" smtClean="0">
                <a:latin typeface="+mj-lt"/>
              </a:rPr>
              <a:t> </a:t>
            </a:r>
            <a:r>
              <a:rPr lang="en-US" sz="2200" dirty="0" err="1" smtClean="0">
                <a:latin typeface="+mj-lt"/>
              </a:rPr>
              <a:t>đo</a:t>
            </a:r>
            <a:r>
              <a:rPr lang="en-US" sz="2200" dirty="0" smtClean="0">
                <a:latin typeface="+mj-lt"/>
              </a:rPr>
              <a:t> </a:t>
            </a:r>
            <a:r>
              <a:rPr lang="en-US" sz="2200" dirty="0" err="1" smtClean="0">
                <a:latin typeface="+mj-lt"/>
              </a:rPr>
              <a:t>xạ</a:t>
            </a:r>
            <a:r>
              <a:rPr lang="en-US" sz="2200" dirty="0" smtClean="0">
                <a:latin typeface="+mj-lt"/>
              </a:rPr>
              <a:t> </a:t>
            </a:r>
            <a:r>
              <a:rPr lang="en-US" sz="2200" dirty="0" err="1" smtClean="0">
                <a:latin typeface="+mj-lt"/>
              </a:rPr>
              <a:t>trên</a:t>
            </a:r>
            <a:r>
              <a:rPr lang="en-US" sz="2200" dirty="0" smtClean="0">
                <a:latin typeface="+mj-lt"/>
              </a:rPr>
              <a:t> </a:t>
            </a:r>
            <a:r>
              <a:rPr lang="en-US" sz="2200" dirty="0" err="1" smtClean="0">
                <a:latin typeface="+mj-lt"/>
              </a:rPr>
              <a:t>không</a:t>
            </a:r>
            <a:r>
              <a:rPr lang="en-US" sz="2200" dirty="0" smtClean="0">
                <a:latin typeface="+mj-lt"/>
              </a:rPr>
              <a:t>, </a:t>
            </a:r>
            <a:r>
              <a:rPr lang="en-US" sz="2200" dirty="0" err="1" smtClean="0">
                <a:latin typeface="+mj-lt"/>
              </a:rPr>
              <a:t>trên</a:t>
            </a:r>
            <a:r>
              <a:rPr lang="en-US" sz="2200" dirty="0" smtClean="0">
                <a:latin typeface="+mj-lt"/>
              </a:rPr>
              <a:t> </a:t>
            </a:r>
            <a:r>
              <a:rPr lang="en-US" sz="2200" dirty="0" err="1" smtClean="0">
                <a:latin typeface="+mj-lt"/>
              </a:rPr>
              <a:t>biển</a:t>
            </a:r>
            <a:endParaRPr lang="en-US" altLang="en-US" sz="2200" dirty="0">
              <a:latin typeface="+mj-lt"/>
            </a:endParaRPr>
          </a:p>
        </p:txBody>
      </p:sp>
      <p:sp>
        <p:nvSpPr>
          <p:cNvPr id="26" name="TextBox 25"/>
          <p:cNvSpPr txBox="1"/>
          <p:nvPr/>
        </p:nvSpPr>
        <p:spPr>
          <a:xfrm>
            <a:off x="204931" y="868836"/>
            <a:ext cx="914400" cy="861774"/>
          </a:xfrm>
          <a:prstGeom prst="rect">
            <a:avLst/>
          </a:prstGeom>
          <a:noFill/>
        </p:spPr>
        <p:txBody>
          <a:bodyPr wrap="square" rtlCol="0">
            <a:spAutoFit/>
          </a:bodyPr>
          <a:lstStyle/>
          <a:p>
            <a:pPr algn="ctr"/>
            <a:r>
              <a:rPr lang="en-US" sz="5000" b="1" dirty="0" smtClean="0">
                <a:solidFill>
                  <a:srgbClr val="F9F9F9"/>
                </a:solidFill>
              </a:rPr>
              <a:t>2</a:t>
            </a:r>
            <a:endParaRPr lang="en-PH" sz="5000" b="1" dirty="0">
              <a:solidFill>
                <a:srgbClr val="F9F9F9"/>
              </a:solidFill>
            </a:endParaRPr>
          </a:p>
        </p:txBody>
      </p:sp>
      <p:grpSp>
        <p:nvGrpSpPr>
          <p:cNvPr id="16" name="Group 15"/>
          <p:cNvGrpSpPr/>
          <p:nvPr/>
        </p:nvGrpSpPr>
        <p:grpSpPr>
          <a:xfrm>
            <a:off x="230892" y="941608"/>
            <a:ext cx="6357388" cy="658738"/>
            <a:chOff x="477077" y="1496642"/>
            <a:chExt cx="4041913" cy="1418836"/>
          </a:xfrm>
        </p:grpSpPr>
        <p:sp>
          <p:nvSpPr>
            <p:cNvPr id="17" name="Rectangle 16"/>
            <p:cNvSpPr/>
            <p:nvPr/>
          </p:nvSpPr>
          <p:spPr>
            <a:xfrm>
              <a:off x="477077" y="1496642"/>
              <a:ext cx="4041913" cy="1418836"/>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8" name="TextBox 17"/>
            <p:cNvSpPr txBox="1"/>
            <p:nvPr/>
          </p:nvSpPr>
          <p:spPr>
            <a:xfrm>
              <a:off x="856378" y="1640593"/>
              <a:ext cx="3662612" cy="703504"/>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6.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19" name="TextBox 18"/>
          <p:cNvSpPr txBox="1"/>
          <p:nvPr/>
        </p:nvSpPr>
        <p:spPr>
          <a:xfrm>
            <a:off x="-193452" y="835204"/>
            <a:ext cx="1438229" cy="861774"/>
          </a:xfrm>
          <a:prstGeom prst="rect">
            <a:avLst/>
          </a:prstGeom>
          <a:noFill/>
        </p:spPr>
        <p:txBody>
          <a:bodyPr wrap="square" rtlCol="0">
            <a:spAutoFit/>
          </a:bodyPr>
          <a:lstStyle/>
          <a:p>
            <a:pPr algn="ctr"/>
            <a:r>
              <a:rPr lang="en-US" sz="5000" b="1" dirty="0" smtClean="0">
                <a:solidFill>
                  <a:srgbClr val="F9F9F9"/>
                </a:solidFill>
              </a:rPr>
              <a:t>3</a:t>
            </a:r>
            <a:endParaRPr lang="en-PH" sz="5000" b="1" dirty="0">
              <a:solidFill>
                <a:srgbClr val="F9F9F9"/>
              </a:solidFill>
            </a:endParaRPr>
          </a:p>
        </p:txBody>
      </p:sp>
      <p:grpSp>
        <p:nvGrpSpPr>
          <p:cNvPr id="20" name="Group 20"/>
          <p:cNvGrpSpPr>
            <a:grpSpLocks/>
          </p:cNvGrpSpPr>
          <p:nvPr/>
        </p:nvGrpSpPr>
        <p:grpSpPr bwMode="auto">
          <a:xfrm>
            <a:off x="323410" y="1847054"/>
            <a:ext cx="2663512" cy="1187091"/>
            <a:chOff x="3964" y="2071"/>
            <a:chExt cx="1484" cy="330"/>
          </a:xfrm>
        </p:grpSpPr>
        <p:sp>
          <p:nvSpPr>
            <p:cNvPr id="21"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2"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24" name="Text Box 28"/>
          <p:cNvSpPr txBox="1">
            <a:spLocks noChangeArrowheads="1"/>
          </p:cNvSpPr>
          <p:nvPr/>
        </p:nvSpPr>
        <p:spPr bwMode="black">
          <a:xfrm>
            <a:off x="468007" y="2149595"/>
            <a:ext cx="254494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err="1" smtClean="0">
                <a:solidFill>
                  <a:srgbClr val="003366"/>
                </a:solidFill>
                <a:latin typeface="Arial" panose="020B0604020202020204" pitchFamily="34" charset="0"/>
                <a:cs typeface="Arial" panose="020B0604020202020204" pitchFamily="34" charset="0"/>
              </a:rPr>
              <a:t>Bộ</a:t>
            </a:r>
            <a:r>
              <a:rPr lang="en-US" altLang="en-US" sz="2400" b="1" dirty="0" smtClean="0">
                <a:solidFill>
                  <a:srgbClr val="003366"/>
                </a:solidFill>
                <a:latin typeface="Arial" panose="020B0604020202020204" pitchFamily="34" charset="0"/>
                <a:cs typeface="Arial" panose="020B0604020202020204" pitchFamily="34" charset="0"/>
              </a:rPr>
              <a:t> </a:t>
            </a:r>
            <a:r>
              <a:rPr lang="en-US" altLang="en-US" sz="2400" b="1" dirty="0" err="1" smtClean="0">
                <a:solidFill>
                  <a:srgbClr val="003366"/>
                </a:solidFill>
                <a:latin typeface="Arial" panose="020B0604020202020204" pitchFamily="34" charset="0"/>
                <a:cs typeface="Arial" panose="020B0604020202020204" pitchFamily="34" charset="0"/>
              </a:rPr>
              <a:t>Quốc</a:t>
            </a:r>
            <a:r>
              <a:rPr lang="en-US" altLang="en-US" sz="2400" b="1" dirty="0" smtClean="0">
                <a:solidFill>
                  <a:srgbClr val="003366"/>
                </a:solidFill>
                <a:latin typeface="Arial" panose="020B0604020202020204" pitchFamily="34" charset="0"/>
                <a:cs typeface="Arial" panose="020B0604020202020204" pitchFamily="34" charset="0"/>
              </a:rPr>
              <a:t> </a:t>
            </a:r>
            <a:r>
              <a:rPr lang="en-US" altLang="en-US" sz="2400" b="1" dirty="0" err="1" smtClean="0">
                <a:solidFill>
                  <a:srgbClr val="003366"/>
                </a:solidFill>
                <a:latin typeface="Arial" panose="020B0604020202020204" pitchFamily="34" charset="0"/>
                <a:cs typeface="Arial" panose="020B0604020202020204" pitchFamily="34" charset="0"/>
              </a:rPr>
              <a:t>phòng</a:t>
            </a:r>
            <a:endParaRPr lang="en-US" altLang="en-US" sz="2400" b="1" dirty="0">
              <a:solidFill>
                <a:srgbClr val="003366"/>
              </a:solidFill>
              <a:latin typeface="Arial" panose="020B0604020202020204" pitchFamily="34" charset="0"/>
              <a:cs typeface="Arial" panose="020B0604020202020204" pitchFamily="34" charset="0"/>
            </a:endParaRPr>
          </a:p>
        </p:txBody>
      </p:sp>
      <p:sp>
        <p:nvSpPr>
          <p:cNvPr id="27" name="AutoShape 18"/>
          <p:cNvSpPr>
            <a:spLocks noChangeArrowheads="1"/>
          </p:cNvSpPr>
          <p:nvPr/>
        </p:nvSpPr>
        <p:spPr bwMode="gray">
          <a:xfrm>
            <a:off x="1631651" y="4216674"/>
            <a:ext cx="658412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Cung cấp nhân lực chính để tham gia ứng phó sự cố </a:t>
            </a:r>
            <a:endParaRPr lang="en-US" sz="2400" dirty="0" smtClean="0"/>
          </a:p>
          <a:p>
            <a:pPr algn="r">
              <a:lnSpc>
                <a:spcPct val="100000"/>
              </a:lnSpc>
              <a:spcBef>
                <a:spcPct val="0"/>
              </a:spcBef>
              <a:buFontTx/>
              <a:buNone/>
            </a:pPr>
            <a:r>
              <a:rPr lang="vi-VN" sz="2400" dirty="0" smtClean="0"/>
              <a:t>trong </a:t>
            </a:r>
            <a:r>
              <a:rPr lang="vi-VN" sz="2400" dirty="0"/>
              <a:t>khu vực nguy hiểm phóng xạ</a:t>
            </a:r>
            <a:endParaRPr lang="en-US" altLang="en-US" sz="2200" dirty="0">
              <a:latin typeface="+mj-lt"/>
            </a:endParaRPr>
          </a:p>
        </p:txBody>
      </p:sp>
      <p:sp>
        <p:nvSpPr>
          <p:cNvPr id="28" name="AutoShape 18"/>
          <p:cNvSpPr>
            <a:spLocks noChangeArrowheads="1"/>
          </p:cNvSpPr>
          <p:nvPr/>
        </p:nvSpPr>
        <p:spPr bwMode="gray">
          <a:xfrm>
            <a:off x="632760" y="5096832"/>
            <a:ext cx="7583015" cy="760949"/>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en-US" altLang="en-US" sz="2400" dirty="0" err="1" smtClean="0"/>
              <a:t>Hỗ</a:t>
            </a:r>
            <a:r>
              <a:rPr lang="en-US" altLang="en-US" sz="2400" dirty="0" smtClean="0"/>
              <a:t> </a:t>
            </a:r>
            <a:r>
              <a:rPr lang="en-US" altLang="en-US" sz="2400" dirty="0" err="1" smtClean="0"/>
              <a:t>trợ</a:t>
            </a:r>
            <a:r>
              <a:rPr lang="en-US" altLang="en-US" sz="2400" dirty="0"/>
              <a:t> </a:t>
            </a:r>
            <a:r>
              <a:rPr lang="en-US" altLang="en-US" sz="2400" dirty="0" err="1" smtClean="0"/>
              <a:t>Bộ</a:t>
            </a:r>
            <a:r>
              <a:rPr lang="en-US" altLang="en-US" sz="2400" dirty="0" smtClean="0"/>
              <a:t>, </a:t>
            </a:r>
            <a:r>
              <a:rPr lang="en-US" altLang="en-US" sz="2400" dirty="0" err="1" smtClean="0"/>
              <a:t>ngành</a:t>
            </a:r>
            <a:r>
              <a:rPr lang="en-US" altLang="en-US" sz="2400" dirty="0" smtClean="0"/>
              <a:t> </a:t>
            </a:r>
            <a:r>
              <a:rPr lang="en-US" altLang="en-US" sz="2400" dirty="0" err="1" smtClean="0"/>
              <a:t>và</a:t>
            </a:r>
            <a:r>
              <a:rPr lang="en-US" altLang="en-US" sz="2400" dirty="0" smtClean="0"/>
              <a:t> </a:t>
            </a:r>
            <a:r>
              <a:rPr lang="en-US" altLang="en-US" sz="2400" dirty="0" err="1" smtClean="0"/>
              <a:t>địa</a:t>
            </a:r>
            <a:r>
              <a:rPr lang="en-US" altLang="en-US" sz="2400" dirty="0" smtClean="0"/>
              <a:t> </a:t>
            </a:r>
            <a:r>
              <a:rPr lang="en-US" altLang="en-US" sz="2400" dirty="0" err="1" smtClean="0"/>
              <a:t>phương</a:t>
            </a:r>
            <a:r>
              <a:rPr lang="en-US" altLang="en-US" sz="2400" dirty="0" smtClean="0"/>
              <a:t> </a:t>
            </a:r>
            <a:r>
              <a:rPr lang="en-US" altLang="en-US" sz="2400" dirty="0" err="1" smtClean="0"/>
              <a:t>trong</a:t>
            </a:r>
            <a:r>
              <a:rPr lang="en-US" altLang="en-US" sz="2400" dirty="0" smtClean="0"/>
              <a:t> </a:t>
            </a:r>
            <a:r>
              <a:rPr lang="en-US" altLang="en-US" sz="2400" dirty="0" err="1" smtClean="0"/>
              <a:t>ứng</a:t>
            </a:r>
            <a:r>
              <a:rPr lang="en-US" altLang="en-US" sz="2400" dirty="0" smtClean="0"/>
              <a:t> </a:t>
            </a:r>
            <a:r>
              <a:rPr lang="en-US" altLang="en-US" sz="2400" dirty="0" err="1" smtClean="0"/>
              <a:t>phó</a:t>
            </a:r>
            <a:r>
              <a:rPr lang="en-US" altLang="en-US" sz="2400" dirty="0" smtClean="0"/>
              <a:t> </a:t>
            </a:r>
            <a:r>
              <a:rPr lang="en-US" altLang="en-US" sz="2400" dirty="0" err="1" smtClean="0"/>
              <a:t>sự</a:t>
            </a:r>
            <a:r>
              <a:rPr lang="en-US" altLang="en-US" sz="2400" dirty="0" smtClean="0"/>
              <a:t> </a:t>
            </a:r>
            <a:r>
              <a:rPr lang="en-US" altLang="en-US" sz="2400" dirty="0" err="1" smtClean="0"/>
              <a:t>cố</a:t>
            </a:r>
            <a:endParaRPr lang="en-US" altLang="en-US" sz="2200" dirty="0">
              <a:latin typeface="+mj-lt"/>
            </a:endParaRPr>
          </a:p>
        </p:txBody>
      </p:sp>
      <p:cxnSp>
        <p:nvCxnSpPr>
          <p:cNvPr id="30" name="Straight Arrow Connector 29"/>
          <p:cNvCxnSpPr>
            <a:stCxn id="21" idx="3"/>
          </p:cNvCxnSpPr>
          <p:nvPr/>
        </p:nvCxnSpPr>
        <p:spPr>
          <a:xfrm>
            <a:off x="2986922" y="2440600"/>
            <a:ext cx="981152" cy="1018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AutoShape 18"/>
          <p:cNvSpPr>
            <a:spLocks noChangeArrowheads="1"/>
          </p:cNvSpPr>
          <p:nvPr/>
        </p:nvSpPr>
        <p:spPr bwMode="gray">
          <a:xfrm>
            <a:off x="4083137" y="1916790"/>
            <a:ext cx="4231470" cy="1117355"/>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31" name="Text Box 41"/>
          <p:cNvSpPr txBox="1">
            <a:spLocks noChangeArrowheads="1"/>
          </p:cNvSpPr>
          <p:nvPr/>
        </p:nvSpPr>
        <p:spPr bwMode="black">
          <a:xfrm>
            <a:off x="4083137" y="2020368"/>
            <a:ext cx="4101311" cy="1006429"/>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spcBef>
                <a:spcPts val="600"/>
              </a:spcBef>
              <a:spcAft>
                <a:spcPts val="600"/>
              </a:spcAft>
              <a:buNone/>
            </a:pPr>
            <a:r>
              <a:rPr lang="en-US" sz="2200" dirty="0" err="1" smtClean="0">
                <a:solidFill>
                  <a:schemeClr val="bg1"/>
                </a:solidFill>
                <a:latin typeface="+mj-lt"/>
              </a:rPr>
              <a:t>Trực</a:t>
            </a:r>
            <a:r>
              <a:rPr lang="en-US" sz="2200" dirty="0" smtClean="0">
                <a:solidFill>
                  <a:schemeClr val="bg1"/>
                </a:solidFill>
                <a:latin typeface="+mj-lt"/>
              </a:rPr>
              <a:t> </a:t>
            </a:r>
            <a:r>
              <a:rPr lang="en-US" sz="2200" dirty="0" err="1" smtClean="0">
                <a:solidFill>
                  <a:schemeClr val="bg1"/>
                </a:solidFill>
                <a:latin typeface="+mj-lt"/>
              </a:rPr>
              <a:t>tiếp</a:t>
            </a:r>
            <a:r>
              <a:rPr lang="en-US" sz="2200" dirty="0" smtClean="0">
                <a:solidFill>
                  <a:schemeClr val="bg1"/>
                </a:solidFill>
                <a:latin typeface="+mj-lt"/>
              </a:rPr>
              <a:t> </a:t>
            </a:r>
            <a:r>
              <a:rPr lang="en-US" sz="2200" dirty="0" err="1" smtClean="0">
                <a:solidFill>
                  <a:schemeClr val="bg1"/>
                </a:solidFill>
                <a:latin typeface="+mj-lt"/>
              </a:rPr>
              <a:t>chỉ</a:t>
            </a:r>
            <a:r>
              <a:rPr lang="en-US" sz="2200" dirty="0" smtClean="0">
                <a:solidFill>
                  <a:schemeClr val="bg1"/>
                </a:solidFill>
                <a:latin typeface="+mj-lt"/>
              </a:rPr>
              <a:t> </a:t>
            </a:r>
            <a:r>
              <a:rPr lang="en-US" sz="2200" dirty="0" err="1" smtClean="0">
                <a:solidFill>
                  <a:schemeClr val="bg1"/>
                </a:solidFill>
                <a:latin typeface="+mj-lt"/>
              </a:rPr>
              <a:t>đạo</a:t>
            </a:r>
            <a:r>
              <a:rPr lang="en-US" sz="2200" dirty="0" smtClean="0">
                <a:solidFill>
                  <a:schemeClr val="bg1"/>
                </a:solidFill>
                <a:latin typeface="+mj-lt"/>
              </a:rPr>
              <a:t> </a:t>
            </a:r>
            <a:r>
              <a:rPr lang="en-US" sz="2200" dirty="0" err="1" smtClean="0">
                <a:solidFill>
                  <a:schemeClr val="bg1"/>
                </a:solidFill>
                <a:latin typeface="+mj-lt"/>
              </a:rPr>
              <a:t>Sở</a:t>
            </a:r>
            <a:r>
              <a:rPr lang="en-US" sz="2200" dirty="0" smtClean="0">
                <a:solidFill>
                  <a:schemeClr val="bg1"/>
                </a:solidFill>
                <a:latin typeface="+mj-lt"/>
              </a:rPr>
              <a:t> chi </a:t>
            </a:r>
            <a:r>
              <a:rPr lang="en-US" sz="2200" dirty="0" err="1" smtClean="0">
                <a:solidFill>
                  <a:schemeClr val="bg1"/>
                </a:solidFill>
                <a:latin typeface="+mj-lt"/>
              </a:rPr>
              <a:t>huy</a:t>
            </a:r>
            <a:r>
              <a:rPr lang="en-US" sz="2200" dirty="0" smtClean="0">
                <a:solidFill>
                  <a:schemeClr val="bg1"/>
                </a:solidFill>
                <a:latin typeface="+mj-lt"/>
              </a:rPr>
              <a:t> </a:t>
            </a:r>
            <a:r>
              <a:rPr lang="en-US" sz="2200" dirty="0" err="1" smtClean="0">
                <a:solidFill>
                  <a:schemeClr val="bg1"/>
                </a:solidFill>
                <a:latin typeface="+mj-lt"/>
              </a:rPr>
              <a:t>hiện</a:t>
            </a:r>
            <a:r>
              <a:rPr lang="en-US" sz="2200" dirty="0" smtClean="0">
                <a:solidFill>
                  <a:schemeClr val="bg1"/>
                </a:solidFill>
                <a:latin typeface="+mj-lt"/>
              </a:rPr>
              <a:t> </a:t>
            </a:r>
            <a:r>
              <a:rPr lang="en-US" sz="2200" dirty="0" err="1" smtClean="0">
                <a:solidFill>
                  <a:schemeClr val="bg1"/>
                </a:solidFill>
                <a:latin typeface="+mj-lt"/>
              </a:rPr>
              <a:t>trường</a:t>
            </a:r>
            <a:r>
              <a:rPr lang="en-US" sz="2200" dirty="0" smtClean="0">
                <a:solidFill>
                  <a:schemeClr val="bg1"/>
                </a:solidFill>
                <a:latin typeface="+mj-lt"/>
              </a:rPr>
              <a:t> </a:t>
            </a:r>
            <a:r>
              <a:rPr lang="en-US" sz="2200" dirty="0" err="1" smtClean="0">
                <a:solidFill>
                  <a:schemeClr val="bg1"/>
                </a:solidFill>
                <a:latin typeface="+mj-lt"/>
              </a:rPr>
              <a:t>trong</a:t>
            </a:r>
            <a:r>
              <a:rPr lang="en-US" sz="2200" dirty="0" smtClean="0">
                <a:solidFill>
                  <a:schemeClr val="bg1"/>
                </a:solidFill>
                <a:latin typeface="+mj-lt"/>
              </a:rPr>
              <a:t> </a:t>
            </a:r>
            <a:r>
              <a:rPr lang="en-US" sz="2200" dirty="0" err="1" smtClean="0">
                <a:solidFill>
                  <a:schemeClr val="bg1"/>
                </a:solidFill>
                <a:latin typeface="+mj-lt"/>
              </a:rPr>
              <a:t>một</a:t>
            </a:r>
            <a:r>
              <a:rPr lang="en-US" sz="2200" dirty="0" smtClean="0">
                <a:solidFill>
                  <a:schemeClr val="bg1"/>
                </a:solidFill>
                <a:latin typeface="+mj-lt"/>
              </a:rPr>
              <a:t> </a:t>
            </a:r>
            <a:r>
              <a:rPr lang="en-US" sz="2200" dirty="0" err="1" smtClean="0">
                <a:solidFill>
                  <a:schemeClr val="bg1"/>
                </a:solidFill>
                <a:latin typeface="+mj-lt"/>
              </a:rPr>
              <a:t>số</a:t>
            </a:r>
            <a:r>
              <a:rPr lang="en-US" sz="2200" dirty="0" smtClean="0">
                <a:solidFill>
                  <a:schemeClr val="bg1"/>
                </a:solidFill>
                <a:latin typeface="+mj-lt"/>
              </a:rPr>
              <a:t> </a:t>
            </a:r>
            <a:r>
              <a:rPr lang="en-US" sz="2200" dirty="0" err="1" smtClean="0">
                <a:solidFill>
                  <a:schemeClr val="bg1"/>
                </a:solidFill>
                <a:latin typeface="+mj-lt"/>
              </a:rPr>
              <a:t>trường</a:t>
            </a:r>
            <a:r>
              <a:rPr lang="en-US" sz="2200" dirty="0" smtClean="0">
                <a:solidFill>
                  <a:schemeClr val="bg1"/>
                </a:solidFill>
                <a:latin typeface="+mj-lt"/>
              </a:rPr>
              <a:t> </a:t>
            </a:r>
            <a:r>
              <a:rPr lang="en-US" sz="2200" dirty="0" err="1" smtClean="0">
                <a:solidFill>
                  <a:schemeClr val="bg1"/>
                </a:solidFill>
                <a:latin typeface="+mj-lt"/>
              </a:rPr>
              <a:t>hợp</a:t>
            </a:r>
            <a:endParaRPr lang="en-GB" sz="2200" dirty="0">
              <a:solidFill>
                <a:schemeClr val="bg1"/>
              </a:solidFill>
              <a:latin typeface="+mj-lt"/>
            </a:endParaRPr>
          </a:p>
        </p:txBody>
      </p:sp>
    </p:spTree>
    <p:extLst>
      <p:ext uri="{BB962C8B-B14F-4D97-AF65-F5344CB8AC3E}">
        <p14:creationId xmlns:p14="http://schemas.microsoft.com/office/powerpoint/2010/main" val="287863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14</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9" name="Content Placeholder 2"/>
          <p:cNvSpPr txBox="1">
            <a:spLocks/>
          </p:cNvSpPr>
          <p:nvPr/>
        </p:nvSpPr>
        <p:spPr>
          <a:xfrm>
            <a:off x="202952" y="1196690"/>
            <a:ext cx="8779123" cy="51847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GB" sz="2400" b="1" dirty="0" smtClean="0"/>
              <a:t> </a:t>
            </a:r>
            <a:endParaRPr lang="en-GB" sz="2400" b="1" dirty="0" smtClean="0"/>
          </a:p>
          <a:p>
            <a:pPr marL="0" indent="0" algn="just">
              <a:spcBef>
                <a:spcPts val="600"/>
              </a:spcBef>
              <a:spcAft>
                <a:spcPts val="600"/>
              </a:spcAft>
              <a:buNone/>
            </a:pPr>
            <a:r>
              <a:rPr lang="en-GB" sz="2400" dirty="0" err="1">
                <a:solidFill>
                  <a:schemeClr val="accent6">
                    <a:lumMod val="75000"/>
                  </a:schemeClr>
                </a:solidFill>
              </a:rPr>
              <a:t>Khoản</a:t>
            </a:r>
            <a:r>
              <a:rPr lang="en-GB" sz="2400" dirty="0">
                <a:solidFill>
                  <a:schemeClr val="accent6">
                    <a:lumMod val="75000"/>
                  </a:schemeClr>
                </a:solidFill>
              </a:rPr>
              <a:t> 1 </a:t>
            </a:r>
            <a:r>
              <a:rPr lang="en-GB" sz="2400" dirty="0" err="1"/>
              <a:t>đề</a:t>
            </a:r>
            <a:r>
              <a:rPr lang="en-GB" sz="2400" dirty="0"/>
              <a:t> </a:t>
            </a:r>
            <a:r>
              <a:rPr lang="en-GB" sz="2400" dirty="0" err="1"/>
              <a:t>tập</a:t>
            </a:r>
            <a:r>
              <a:rPr lang="en-GB" sz="2400" dirty="0"/>
              <a:t> </a:t>
            </a:r>
            <a:r>
              <a:rPr lang="en-GB" sz="2400" dirty="0" err="1"/>
              <a:t>tới</a:t>
            </a:r>
            <a:r>
              <a:rPr lang="en-GB" sz="2400" dirty="0"/>
              <a:t> </a:t>
            </a:r>
            <a:r>
              <a:rPr lang="en-GB" sz="2400" dirty="0" err="1"/>
              <a:t>tiêu</a:t>
            </a:r>
            <a:r>
              <a:rPr lang="en-GB" sz="2400" dirty="0"/>
              <a:t> </a:t>
            </a:r>
            <a:r>
              <a:rPr lang="en-GB" sz="2400" dirty="0" err="1"/>
              <a:t>chí</a:t>
            </a:r>
            <a:r>
              <a:rPr lang="en-GB" sz="2400" dirty="0"/>
              <a:t> </a:t>
            </a:r>
            <a:r>
              <a:rPr lang="en-GB" sz="2400" dirty="0" err="1"/>
              <a:t>kỹ</a:t>
            </a:r>
            <a:r>
              <a:rPr lang="en-GB" sz="2400" dirty="0"/>
              <a:t> </a:t>
            </a:r>
            <a:r>
              <a:rPr lang="en-GB" sz="2400" dirty="0" err="1"/>
              <a:t>thuật</a:t>
            </a:r>
            <a:r>
              <a:rPr lang="en-GB" sz="2400" dirty="0"/>
              <a:t> </a:t>
            </a:r>
            <a:r>
              <a:rPr lang="en-GB" sz="2400" dirty="0" err="1"/>
              <a:t>cho</a:t>
            </a:r>
            <a:r>
              <a:rPr lang="en-GB" sz="2400" dirty="0"/>
              <a:t> </a:t>
            </a:r>
            <a:r>
              <a:rPr lang="en-GB" sz="2400" dirty="0" err="1"/>
              <a:t>việc</a:t>
            </a:r>
            <a:r>
              <a:rPr lang="en-GB" sz="2400" dirty="0"/>
              <a:t> </a:t>
            </a:r>
            <a:r>
              <a:rPr lang="en-GB" sz="2400" dirty="0" err="1"/>
              <a:t>chấm</a:t>
            </a:r>
            <a:r>
              <a:rPr lang="en-GB" sz="2400" dirty="0"/>
              <a:t> </a:t>
            </a:r>
            <a:r>
              <a:rPr lang="en-GB" sz="2400" dirty="0" err="1"/>
              <a:t>dứt</a:t>
            </a:r>
            <a:endParaRPr lang="en-GB" sz="2400" dirty="0"/>
          </a:p>
          <a:p>
            <a:pPr marL="0" indent="0" algn="just">
              <a:spcBef>
                <a:spcPts val="600"/>
              </a:spcBef>
              <a:spcAft>
                <a:spcPts val="600"/>
              </a:spcAft>
              <a:buNone/>
            </a:pPr>
            <a:r>
              <a:rPr lang="en-GB" sz="2400" dirty="0" err="1">
                <a:solidFill>
                  <a:schemeClr val="accent6">
                    <a:lumMod val="75000"/>
                  </a:schemeClr>
                </a:solidFill>
              </a:rPr>
              <a:t>Sở</a:t>
            </a:r>
            <a:r>
              <a:rPr lang="en-GB" sz="2400" dirty="0">
                <a:solidFill>
                  <a:schemeClr val="accent6">
                    <a:lumMod val="75000"/>
                  </a:schemeClr>
                </a:solidFill>
              </a:rPr>
              <a:t> </a:t>
            </a:r>
            <a:r>
              <a:rPr lang="en-GB" sz="2400" dirty="0" err="1">
                <a:solidFill>
                  <a:schemeClr val="accent6">
                    <a:lumMod val="75000"/>
                  </a:schemeClr>
                </a:solidFill>
              </a:rPr>
              <a:t>chỉ</a:t>
            </a:r>
            <a:r>
              <a:rPr lang="en-GB" sz="2400" dirty="0">
                <a:solidFill>
                  <a:schemeClr val="accent6">
                    <a:lumMod val="75000"/>
                  </a:schemeClr>
                </a:solidFill>
              </a:rPr>
              <a:t> </a:t>
            </a:r>
            <a:r>
              <a:rPr lang="en-GB" sz="2400" dirty="0" err="1">
                <a:solidFill>
                  <a:schemeClr val="accent6">
                    <a:lumMod val="75000"/>
                  </a:schemeClr>
                </a:solidFill>
              </a:rPr>
              <a:t>huy</a:t>
            </a:r>
            <a:r>
              <a:rPr lang="en-GB" sz="2400" dirty="0">
                <a:solidFill>
                  <a:schemeClr val="accent6">
                    <a:lumMod val="75000"/>
                  </a:schemeClr>
                </a:solidFill>
              </a:rPr>
              <a:t> </a:t>
            </a:r>
            <a:r>
              <a:rPr lang="en-GB" sz="2400" dirty="0" err="1">
                <a:solidFill>
                  <a:schemeClr val="accent6">
                    <a:lumMod val="75000"/>
                  </a:schemeClr>
                </a:solidFill>
              </a:rPr>
              <a:t>hiện</a:t>
            </a:r>
            <a:r>
              <a:rPr lang="en-GB" sz="2400" dirty="0">
                <a:solidFill>
                  <a:schemeClr val="accent6">
                    <a:lumMod val="75000"/>
                  </a:schemeClr>
                </a:solidFill>
              </a:rPr>
              <a:t> </a:t>
            </a:r>
            <a:r>
              <a:rPr lang="en-GB" sz="2400" dirty="0" err="1">
                <a:solidFill>
                  <a:schemeClr val="accent6">
                    <a:lumMod val="75000"/>
                  </a:schemeClr>
                </a:solidFill>
              </a:rPr>
              <a:t>trường</a:t>
            </a:r>
            <a:r>
              <a:rPr lang="en-GB" sz="2400" dirty="0">
                <a:solidFill>
                  <a:schemeClr val="accent6">
                    <a:lumMod val="75000"/>
                  </a:schemeClr>
                </a:solidFill>
              </a:rPr>
              <a:t> </a:t>
            </a:r>
            <a:r>
              <a:rPr lang="en-GB" sz="2400" dirty="0" err="1"/>
              <a:t>đề</a:t>
            </a:r>
            <a:r>
              <a:rPr lang="en-GB" sz="2400" dirty="0"/>
              <a:t> </a:t>
            </a:r>
            <a:r>
              <a:rPr lang="en-GB" sz="2400" dirty="0" err="1"/>
              <a:t>xuất</a:t>
            </a:r>
            <a:r>
              <a:rPr lang="en-GB" sz="2400" dirty="0"/>
              <a:t> </a:t>
            </a:r>
            <a:r>
              <a:rPr lang="en-GB" sz="2400" dirty="0" err="1"/>
              <a:t>chấm</a:t>
            </a:r>
            <a:r>
              <a:rPr lang="en-GB" sz="2400" dirty="0"/>
              <a:t> </a:t>
            </a:r>
            <a:r>
              <a:rPr lang="en-GB" sz="2400" dirty="0" err="1"/>
              <a:t>dứt</a:t>
            </a:r>
            <a:r>
              <a:rPr lang="en-GB" sz="2400" dirty="0"/>
              <a:t> </a:t>
            </a:r>
            <a:r>
              <a:rPr lang="en-GB" sz="2400" dirty="0" err="1"/>
              <a:t>ứng</a:t>
            </a:r>
            <a:r>
              <a:rPr lang="en-GB" sz="2400" dirty="0"/>
              <a:t> </a:t>
            </a:r>
            <a:r>
              <a:rPr lang="en-GB" sz="2400" dirty="0" err="1"/>
              <a:t>phó</a:t>
            </a:r>
            <a:r>
              <a:rPr lang="en-GB" sz="2400" dirty="0"/>
              <a:t> </a:t>
            </a:r>
            <a:r>
              <a:rPr lang="en-GB" sz="2400" dirty="0" err="1"/>
              <a:t>sự</a:t>
            </a:r>
            <a:r>
              <a:rPr lang="en-GB" sz="2400" dirty="0"/>
              <a:t> </a:t>
            </a:r>
            <a:r>
              <a:rPr lang="en-GB" sz="2400" dirty="0" err="1"/>
              <a:t>cố</a:t>
            </a:r>
            <a:r>
              <a:rPr lang="en-GB" sz="2400" dirty="0"/>
              <a:t> </a:t>
            </a:r>
          </a:p>
          <a:p>
            <a:pPr marL="0" indent="0" algn="just">
              <a:spcBef>
                <a:spcPts val="600"/>
              </a:spcBef>
              <a:spcAft>
                <a:spcPts val="600"/>
              </a:spcAft>
              <a:buNone/>
            </a:pPr>
            <a:r>
              <a:rPr lang="en-GB" sz="2400" dirty="0" err="1">
                <a:solidFill>
                  <a:schemeClr val="accent6">
                    <a:lumMod val="75000"/>
                  </a:schemeClr>
                </a:solidFill>
              </a:rPr>
              <a:t>Ủy</a:t>
            </a:r>
            <a:r>
              <a:rPr lang="en-GB" sz="2400" dirty="0">
                <a:solidFill>
                  <a:schemeClr val="accent6">
                    <a:lumMod val="75000"/>
                  </a:schemeClr>
                </a:solidFill>
              </a:rPr>
              <a:t> ban </a:t>
            </a:r>
            <a:r>
              <a:rPr lang="vi-VN" sz="2400" dirty="0">
                <a:solidFill>
                  <a:schemeClr val="accent6">
                    <a:lumMod val="75000"/>
                  </a:schemeClr>
                </a:solidFill>
              </a:rPr>
              <a:t>Quốc gia Ứng phó sự cố, thiên tai và Tìm kiếm Cứu nạn </a:t>
            </a:r>
            <a:r>
              <a:rPr lang="vi-VN" sz="2400" dirty="0"/>
              <a:t>quyết định</a:t>
            </a:r>
            <a:r>
              <a:rPr lang="en-GB" sz="2400" dirty="0"/>
              <a:t> </a:t>
            </a:r>
            <a:r>
              <a:rPr lang="en-GB" sz="2400" dirty="0" err="1"/>
              <a:t>chấm</a:t>
            </a:r>
            <a:r>
              <a:rPr lang="en-GB" sz="2400" dirty="0"/>
              <a:t> </a:t>
            </a:r>
            <a:r>
              <a:rPr lang="en-GB" sz="2400" dirty="0" err="1"/>
              <a:t>dứt</a:t>
            </a:r>
            <a:r>
              <a:rPr lang="en-GB" sz="2400" dirty="0"/>
              <a:t> </a:t>
            </a:r>
            <a:r>
              <a:rPr lang="en-GB" sz="2400" dirty="0" err="1"/>
              <a:t>ứng</a:t>
            </a:r>
            <a:r>
              <a:rPr lang="en-GB" sz="2400" dirty="0"/>
              <a:t> </a:t>
            </a:r>
            <a:r>
              <a:rPr lang="en-GB" sz="2400" dirty="0" err="1"/>
              <a:t>phó</a:t>
            </a:r>
            <a:r>
              <a:rPr lang="en-GB" sz="2400" dirty="0"/>
              <a:t> </a:t>
            </a:r>
            <a:r>
              <a:rPr lang="en-GB" sz="2400" dirty="0" err="1"/>
              <a:t>sự</a:t>
            </a:r>
            <a:r>
              <a:rPr lang="en-GB" sz="2400" dirty="0"/>
              <a:t> </a:t>
            </a:r>
            <a:r>
              <a:rPr lang="en-GB" sz="2400" dirty="0" err="1"/>
              <a:t>cố</a:t>
            </a:r>
            <a:r>
              <a:rPr lang="en-GB" sz="2400" dirty="0"/>
              <a:t> </a:t>
            </a:r>
          </a:p>
          <a:p>
            <a:pPr marL="0" indent="0" algn="just">
              <a:spcBef>
                <a:spcPts val="600"/>
              </a:spcBef>
              <a:spcAft>
                <a:spcPts val="600"/>
              </a:spcAft>
              <a:buNone/>
            </a:pPr>
            <a:r>
              <a:rPr lang="vi-VN" sz="2400" dirty="0">
                <a:solidFill>
                  <a:schemeClr val="accent6">
                    <a:lumMod val="75000"/>
                  </a:schemeClr>
                </a:solidFill>
              </a:rPr>
              <a:t>Chỉ huy trưởng Sở chỉ huy hiện trường </a:t>
            </a:r>
            <a:r>
              <a:rPr lang="vi-VN" sz="2400" dirty="0"/>
              <a:t>công bố chấm dứt hoạt động ứng phó sự cố cho các tổ chức, cá nhân tham gia ứng phó sự cố tại hiện trường. </a:t>
            </a:r>
          </a:p>
          <a:p>
            <a:pPr marL="0" indent="0" algn="just">
              <a:spcBef>
                <a:spcPts val="600"/>
              </a:spcBef>
              <a:spcAft>
                <a:spcPts val="600"/>
              </a:spcAft>
              <a:buNone/>
            </a:pPr>
            <a:r>
              <a:rPr lang="vi-VN" sz="2400" dirty="0">
                <a:solidFill>
                  <a:schemeClr val="accent6">
                    <a:lumMod val="75000"/>
                  </a:schemeClr>
                </a:solidFill>
              </a:rPr>
              <a:t>Bộ Khoa học và Công nghệ </a:t>
            </a:r>
            <a:r>
              <a:rPr lang="vi-VN" sz="2400" dirty="0"/>
              <a:t>thông báo chính thức việc chấm dứt hoạt động ứng phó sự cố trên phương tiện thông tin đại chúng. </a:t>
            </a:r>
          </a:p>
          <a:p>
            <a:pPr marL="0" indent="0" algn="just">
              <a:spcBef>
                <a:spcPts val="600"/>
              </a:spcBef>
              <a:spcAft>
                <a:spcPts val="600"/>
              </a:spcAft>
              <a:buNone/>
            </a:pPr>
            <a:endParaRPr lang="en-GB" sz="2400" dirty="0" smtClean="0"/>
          </a:p>
        </p:txBody>
      </p:sp>
      <p:grpSp>
        <p:nvGrpSpPr>
          <p:cNvPr id="5" name="Group 4"/>
          <p:cNvGrpSpPr/>
          <p:nvPr/>
        </p:nvGrpSpPr>
        <p:grpSpPr>
          <a:xfrm>
            <a:off x="197865" y="1068653"/>
            <a:ext cx="6822474" cy="624834"/>
            <a:chOff x="4651513" y="1496642"/>
            <a:chExt cx="4295085" cy="1418836"/>
          </a:xfrm>
        </p:grpSpPr>
        <p:sp>
          <p:nvSpPr>
            <p:cNvPr id="6" name="Rectangle 5"/>
            <p:cNvSpPr/>
            <p:nvPr/>
          </p:nvSpPr>
          <p:spPr>
            <a:xfrm>
              <a:off x="4651513" y="1496642"/>
              <a:ext cx="3615078" cy="1418836"/>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TextBox 7"/>
            <p:cNvSpPr txBox="1"/>
            <p:nvPr/>
          </p:nvSpPr>
          <p:spPr>
            <a:xfrm>
              <a:off x="4952044" y="1660312"/>
              <a:ext cx="3994554" cy="1118210"/>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7. </a:t>
              </a:r>
              <a:r>
                <a:rPr lang="en-GB" sz="2000" dirty="0" err="1"/>
                <a:t>Chấm</a:t>
              </a:r>
              <a:r>
                <a:rPr lang="en-GB" sz="2000" dirty="0"/>
                <a:t> </a:t>
              </a:r>
              <a:r>
                <a:rPr lang="en-GB" sz="2000" dirty="0" err="1"/>
                <a:t>dứt</a:t>
              </a:r>
              <a:r>
                <a:rPr lang="en-GB" sz="2000" dirty="0"/>
                <a:t> </a:t>
              </a:r>
              <a:r>
                <a:rPr lang="en-GB" sz="2000" dirty="0" err="1"/>
                <a:t>hoạt</a:t>
              </a:r>
              <a:r>
                <a:rPr lang="en-GB" sz="2000" dirty="0"/>
                <a:t> </a:t>
              </a:r>
              <a:r>
                <a:rPr lang="en-GB" sz="2000" dirty="0" err="1"/>
                <a:t>động</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endParaRPr lang="en-GB" sz="2000" dirty="0"/>
            </a:p>
          </p:txBody>
        </p:sp>
      </p:grpSp>
      <p:sp>
        <p:nvSpPr>
          <p:cNvPr id="10" name="TextBox 9"/>
          <p:cNvSpPr txBox="1"/>
          <p:nvPr/>
        </p:nvSpPr>
        <p:spPr>
          <a:xfrm>
            <a:off x="-359352" y="908650"/>
            <a:ext cx="1752791" cy="861774"/>
          </a:xfrm>
          <a:prstGeom prst="rect">
            <a:avLst/>
          </a:prstGeom>
          <a:noFill/>
        </p:spPr>
        <p:txBody>
          <a:bodyPr wrap="square" rtlCol="0">
            <a:spAutoFit/>
          </a:bodyPr>
          <a:lstStyle/>
          <a:p>
            <a:pPr algn="ctr"/>
            <a:r>
              <a:rPr lang="en-US" sz="5000" b="1" dirty="0" smtClean="0">
                <a:solidFill>
                  <a:srgbClr val="F9F9F9"/>
                </a:solidFill>
              </a:rPr>
              <a:t>4</a:t>
            </a:r>
            <a:endParaRPr lang="en-PH" sz="5000" b="1" dirty="0">
              <a:solidFill>
                <a:srgbClr val="F9F9F9"/>
              </a:solidFill>
            </a:endParaRPr>
          </a:p>
        </p:txBody>
      </p:sp>
    </p:spTree>
    <p:extLst>
      <p:ext uri="{BB962C8B-B14F-4D97-AF65-F5344CB8AC3E}">
        <p14:creationId xmlns:p14="http://schemas.microsoft.com/office/powerpoint/2010/main" val="2582393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15</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9" name="Content Placeholder 2"/>
          <p:cNvSpPr txBox="1">
            <a:spLocks/>
          </p:cNvSpPr>
          <p:nvPr/>
        </p:nvSpPr>
        <p:spPr>
          <a:xfrm>
            <a:off x="202952" y="1196690"/>
            <a:ext cx="8779123" cy="51847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endParaRPr lang="en-US" sz="2400" dirty="0" smtClean="0"/>
          </a:p>
          <a:p>
            <a:pPr marL="0" indent="0" algn="just">
              <a:spcBef>
                <a:spcPts val="600"/>
              </a:spcBef>
              <a:spcAft>
                <a:spcPts val="600"/>
              </a:spcAft>
              <a:buNone/>
            </a:pPr>
            <a:endParaRPr lang="en-US" sz="2400" dirty="0" smtClean="0"/>
          </a:p>
          <a:p>
            <a:pPr marL="0" indent="0" algn="just">
              <a:spcBef>
                <a:spcPts val="600"/>
              </a:spcBef>
              <a:spcAft>
                <a:spcPts val="600"/>
              </a:spcAft>
              <a:buNone/>
            </a:pPr>
            <a:r>
              <a:rPr lang="vi-VN" sz="2400" dirty="0" smtClean="0"/>
              <a:t>Tổ </a:t>
            </a:r>
            <a:r>
              <a:rPr lang="vi-VN" sz="2400" dirty="0"/>
              <a:t>chức, cá nhân tiến hành công việc bức xạ gây ra sự cố </a:t>
            </a:r>
            <a:r>
              <a:rPr lang="en-GB" sz="2400" dirty="0" smtClean="0">
                <a:solidFill>
                  <a:schemeClr val="accent6">
                    <a:lumMod val="75000"/>
                  </a:schemeClr>
                </a:solidFill>
              </a:rPr>
              <a:t> </a:t>
            </a:r>
            <a:endParaRPr lang="en-GB" sz="2400" dirty="0" smtClean="0"/>
          </a:p>
          <a:p>
            <a:pPr marL="0" indent="0" algn="just">
              <a:spcBef>
                <a:spcPts val="600"/>
              </a:spcBef>
              <a:spcAft>
                <a:spcPts val="600"/>
              </a:spcAft>
              <a:buNone/>
            </a:pPr>
            <a:r>
              <a:rPr lang="vi-VN" sz="2400" dirty="0"/>
              <a:t>Ủy ban nhân dân cấp tỉnh, địa phương </a:t>
            </a:r>
            <a:endParaRPr lang="en-GB" sz="2400" dirty="0"/>
          </a:p>
          <a:p>
            <a:pPr marL="0" indent="0" algn="just">
              <a:spcBef>
                <a:spcPts val="600"/>
              </a:spcBef>
              <a:spcAft>
                <a:spcPts val="600"/>
              </a:spcAft>
              <a:buNone/>
            </a:pPr>
            <a:r>
              <a:rPr lang="vi-VN" sz="2400" dirty="0"/>
              <a:t>Bộ Khoa học và Công nghệ </a:t>
            </a:r>
            <a:r>
              <a:rPr lang="en-GB" sz="2400" dirty="0" err="1"/>
              <a:t>đề</a:t>
            </a:r>
            <a:r>
              <a:rPr lang="en-GB" sz="2400" dirty="0"/>
              <a:t> </a:t>
            </a:r>
            <a:r>
              <a:rPr lang="en-GB" sz="2400" dirty="0" err="1"/>
              <a:t>xuất</a:t>
            </a:r>
            <a:r>
              <a:rPr lang="en-GB" sz="2400" dirty="0"/>
              <a:t> </a:t>
            </a:r>
            <a:r>
              <a:rPr lang="en-GB" sz="2400" dirty="0" err="1"/>
              <a:t>chấm</a:t>
            </a:r>
            <a:r>
              <a:rPr lang="en-GB" sz="2400" dirty="0"/>
              <a:t> </a:t>
            </a:r>
            <a:r>
              <a:rPr lang="en-GB" sz="2400" dirty="0" err="1"/>
              <a:t>dứt</a:t>
            </a:r>
            <a:r>
              <a:rPr lang="en-GB" sz="2400" dirty="0"/>
              <a:t> </a:t>
            </a:r>
            <a:r>
              <a:rPr lang="en-GB" sz="2400" dirty="0" err="1"/>
              <a:t>ứng</a:t>
            </a:r>
            <a:r>
              <a:rPr lang="en-GB" sz="2400" dirty="0"/>
              <a:t> </a:t>
            </a:r>
            <a:r>
              <a:rPr lang="en-GB" sz="2400" dirty="0" err="1"/>
              <a:t>phó</a:t>
            </a:r>
            <a:r>
              <a:rPr lang="en-GB" sz="2400" dirty="0"/>
              <a:t> </a:t>
            </a:r>
            <a:r>
              <a:rPr lang="en-GB" sz="2400" dirty="0" err="1"/>
              <a:t>sự</a:t>
            </a:r>
            <a:r>
              <a:rPr lang="en-GB" sz="2400" dirty="0"/>
              <a:t> </a:t>
            </a:r>
            <a:r>
              <a:rPr lang="en-GB" sz="2400" dirty="0" err="1"/>
              <a:t>cố</a:t>
            </a:r>
            <a:r>
              <a:rPr lang="en-GB" sz="2400" dirty="0"/>
              <a:t> </a:t>
            </a:r>
          </a:p>
          <a:p>
            <a:pPr marL="0" indent="0" algn="just">
              <a:spcBef>
                <a:spcPts val="600"/>
              </a:spcBef>
              <a:spcAft>
                <a:spcPts val="600"/>
              </a:spcAft>
              <a:buNone/>
            </a:pPr>
            <a:r>
              <a:rPr lang="en-GB" sz="2400" dirty="0" err="1"/>
              <a:t>Ủy</a:t>
            </a:r>
            <a:r>
              <a:rPr lang="en-GB" sz="2400" dirty="0"/>
              <a:t> ban </a:t>
            </a:r>
            <a:r>
              <a:rPr lang="vi-VN" sz="2400" dirty="0"/>
              <a:t>Quốc gia Ứng phó sự cố, thiên tai và Tìm kiếm Cứu </a:t>
            </a:r>
            <a:r>
              <a:rPr lang="vi-VN" sz="2400" dirty="0" smtClean="0"/>
              <a:t>nạn</a:t>
            </a:r>
            <a:endParaRPr lang="en-US" sz="2400" dirty="0" smtClean="0"/>
          </a:p>
          <a:p>
            <a:pPr marL="0" indent="0" algn="just">
              <a:spcBef>
                <a:spcPts val="600"/>
              </a:spcBef>
              <a:spcAft>
                <a:spcPts val="600"/>
              </a:spcAft>
              <a:buNone/>
            </a:pPr>
            <a:endParaRPr lang="en-US" sz="2400" dirty="0" smtClean="0"/>
          </a:p>
        </p:txBody>
      </p:sp>
      <p:grpSp>
        <p:nvGrpSpPr>
          <p:cNvPr id="5" name="Group 4"/>
          <p:cNvGrpSpPr/>
          <p:nvPr/>
        </p:nvGrpSpPr>
        <p:grpSpPr>
          <a:xfrm>
            <a:off x="251520" y="1501970"/>
            <a:ext cx="5975587" cy="557096"/>
            <a:chOff x="441868" y="1523425"/>
            <a:chExt cx="9135839" cy="1461519"/>
          </a:xfrm>
        </p:grpSpPr>
        <p:sp>
          <p:nvSpPr>
            <p:cNvPr id="6" name="Rectangle 5"/>
            <p:cNvSpPr/>
            <p:nvPr/>
          </p:nvSpPr>
          <p:spPr>
            <a:xfrm>
              <a:off x="441868" y="1566108"/>
              <a:ext cx="8242853" cy="1418836"/>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TextBox 7"/>
            <p:cNvSpPr txBox="1"/>
            <p:nvPr/>
          </p:nvSpPr>
          <p:spPr>
            <a:xfrm>
              <a:off x="1205080" y="1523425"/>
              <a:ext cx="8372627" cy="1291904"/>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solidFill>
                    <a:schemeClr val="accent3">
                      <a:lumMod val="20000"/>
                      <a:lumOff val="80000"/>
                    </a:schemeClr>
                  </a:solidFill>
                </a:rPr>
                <a:t>Điều</a:t>
              </a:r>
              <a:r>
                <a:rPr lang="en-GB" sz="2000" dirty="0">
                  <a:solidFill>
                    <a:schemeClr val="accent3">
                      <a:lumMod val="20000"/>
                      <a:lumOff val="80000"/>
                    </a:schemeClr>
                  </a:solidFill>
                </a:rPr>
                <a:t> 8. </a:t>
              </a:r>
              <a:r>
                <a:rPr lang="en-GB" sz="2000" dirty="0" err="1">
                  <a:solidFill>
                    <a:schemeClr val="accent3">
                      <a:lumMod val="20000"/>
                      <a:lumOff val="80000"/>
                    </a:schemeClr>
                  </a:solidFill>
                </a:rPr>
                <a:t>Khắc</a:t>
              </a:r>
              <a:r>
                <a:rPr lang="en-GB" sz="2000" dirty="0">
                  <a:solidFill>
                    <a:schemeClr val="accent3">
                      <a:lumMod val="20000"/>
                      <a:lumOff val="80000"/>
                    </a:schemeClr>
                  </a:solidFill>
                </a:rPr>
                <a:t> </a:t>
              </a:r>
              <a:r>
                <a:rPr lang="en-GB" sz="2000" dirty="0" err="1">
                  <a:solidFill>
                    <a:schemeClr val="accent3">
                      <a:lumMod val="20000"/>
                      <a:lumOff val="80000"/>
                    </a:schemeClr>
                  </a:solidFill>
                </a:rPr>
                <a:t>phục</a:t>
              </a:r>
              <a:r>
                <a:rPr lang="en-GB" sz="2000" dirty="0">
                  <a:solidFill>
                    <a:schemeClr val="accent3">
                      <a:lumMod val="20000"/>
                      <a:lumOff val="80000"/>
                    </a:schemeClr>
                  </a:solidFill>
                </a:rPr>
                <a:t> </a:t>
              </a:r>
              <a:r>
                <a:rPr lang="en-GB" sz="2000" dirty="0" err="1">
                  <a:solidFill>
                    <a:schemeClr val="accent3">
                      <a:lumMod val="20000"/>
                      <a:lumOff val="80000"/>
                    </a:schemeClr>
                  </a:solidFill>
                </a:rPr>
                <a:t>hậu</a:t>
              </a:r>
              <a:r>
                <a:rPr lang="en-GB" sz="2000" dirty="0">
                  <a:solidFill>
                    <a:schemeClr val="accent3">
                      <a:lumMod val="20000"/>
                      <a:lumOff val="80000"/>
                    </a:schemeClr>
                  </a:solidFill>
                </a:rPr>
                <a:t> </a:t>
              </a:r>
              <a:r>
                <a:rPr lang="en-GB" sz="2000" dirty="0" err="1">
                  <a:solidFill>
                    <a:schemeClr val="accent3">
                      <a:lumMod val="20000"/>
                      <a:lumOff val="80000"/>
                    </a:schemeClr>
                  </a:solidFill>
                </a:rPr>
                <a:t>quả</a:t>
              </a:r>
              <a:r>
                <a:rPr lang="en-GB" sz="2000" dirty="0">
                  <a:solidFill>
                    <a:schemeClr val="accent3">
                      <a:lumMod val="20000"/>
                      <a:lumOff val="80000"/>
                    </a:schemeClr>
                  </a:solidFill>
                </a:rPr>
                <a:t> </a:t>
              </a:r>
              <a:r>
                <a:rPr lang="en-GB" sz="2000" dirty="0" err="1">
                  <a:solidFill>
                    <a:schemeClr val="accent3">
                      <a:lumMod val="20000"/>
                      <a:lumOff val="80000"/>
                    </a:schemeClr>
                  </a:solidFill>
                </a:rPr>
                <a:t>sự</a:t>
              </a:r>
              <a:r>
                <a:rPr lang="en-GB" sz="2000" dirty="0">
                  <a:solidFill>
                    <a:schemeClr val="accent3">
                      <a:lumMod val="20000"/>
                      <a:lumOff val="80000"/>
                    </a:schemeClr>
                  </a:solidFill>
                </a:rPr>
                <a:t> </a:t>
              </a:r>
              <a:r>
                <a:rPr lang="en-GB" sz="2000" dirty="0" err="1" smtClean="0">
                  <a:solidFill>
                    <a:schemeClr val="accent3">
                      <a:lumMod val="20000"/>
                      <a:lumOff val="80000"/>
                    </a:schemeClr>
                  </a:solidFill>
                </a:rPr>
                <a:t>cố</a:t>
              </a:r>
              <a:endParaRPr lang="en-GB" sz="2000" dirty="0">
                <a:solidFill>
                  <a:schemeClr val="accent3">
                    <a:lumMod val="20000"/>
                    <a:lumOff val="80000"/>
                  </a:schemeClr>
                </a:solidFill>
              </a:endParaRPr>
            </a:p>
          </p:txBody>
        </p:sp>
      </p:grpSp>
      <p:sp>
        <p:nvSpPr>
          <p:cNvPr id="10" name="TextBox 9"/>
          <p:cNvSpPr txBox="1"/>
          <p:nvPr/>
        </p:nvSpPr>
        <p:spPr>
          <a:xfrm>
            <a:off x="111824" y="1306948"/>
            <a:ext cx="914400" cy="861774"/>
          </a:xfrm>
          <a:prstGeom prst="rect">
            <a:avLst/>
          </a:prstGeom>
          <a:noFill/>
        </p:spPr>
        <p:txBody>
          <a:bodyPr wrap="square" rtlCol="0">
            <a:spAutoFit/>
          </a:bodyPr>
          <a:lstStyle/>
          <a:p>
            <a:pPr algn="ctr"/>
            <a:r>
              <a:rPr lang="en-US" sz="5000" b="1" dirty="0" smtClean="0">
                <a:solidFill>
                  <a:srgbClr val="F9F9F9"/>
                </a:solidFill>
              </a:rPr>
              <a:t>5</a:t>
            </a:r>
            <a:endParaRPr lang="en-PH" sz="5000" b="1" dirty="0">
              <a:solidFill>
                <a:srgbClr val="F9F9F9"/>
              </a:solidFill>
            </a:endParaRPr>
          </a:p>
        </p:txBody>
      </p:sp>
      <p:grpSp>
        <p:nvGrpSpPr>
          <p:cNvPr id="11" name="Group 10"/>
          <p:cNvGrpSpPr/>
          <p:nvPr/>
        </p:nvGrpSpPr>
        <p:grpSpPr>
          <a:xfrm>
            <a:off x="332358" y="4869200"/>
            <a:ext cx="8276705" cy="554716"/>
            <a:chOff x="477077" y="1496642"/>
            <a:chExt cx="14090318" cy="1418836"/>
          </a:xfrm>
        </p:grpSpPr>
        <p:sp>
          <p:nvSpPr>
            <p:cNvPr id="12" name="Rectangle 11"/>
            <p:cNvSpPr/>
            <p:nvPr/>
          </p:nvSpPr>
          <p:spPr>
            <a:xfrm>
              <a:off x="477077" y="1496642"/>
              <a:ext cx="8242853" cy="1418836"/>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TextBox 12"/>
            <p:cNvSpPr txBox="1"/>
            <p:nvPr/>
          </p:nvSpPr>
          <p:spPr>
            <a:xfrm>
              <a:off x="1334568" y="1576281"/>
              <a:ext cx="13232827" cy="125955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solidFill>
                    <a:srgbClr val="FF0000"/>
                  </a:solidFill>
                </a:rPr>
                <a:t>Điều</a:t>
              </a:r>
              <a:r>
                <a:rPr lang="en-GB" sz="2000" dirty="0">
                  <a:solidFill>
                    <a:srgbClr val="FF0000"/>
                  </a:solidFill>
                </a:rPr>
                <a:t> </a:t>
              </a:r>
              <a:r>
                <a:rPr lang="en-GB" sz="2000" dirty="0" smtClean="0">
                  <a:solidFill>
                    <a:srgbClr val="FF0000"/>
                  </a:solidFill>
                </a:rPr>
                <a:t>9. </a:t>
              </a:r>
              <a:r>
                <a:rPr lang="en-GB" sz="2000" dirty="0" err="1" smtClean="0">
                  <a:solidFill>
                    <a:srgbClr val="FF0000"/>
                  </a:solidFill>
                </a:rPr>
                <a:t>Điều</a:t>
              </a:r>
              <a:r>
                <a:rPr lang="en-GB" sz="2000" dirty="0" smtClean="0">
                  <a:solidFill>
                    <a:srgbClr val="FF0000"/>
                  </a:solidFill>
                </a:rPr>
                <a:t> </a:t>
              </a:r>
              <a:r>
                <a:rPr lang="en-GB" sz="2000" dirty="0" err="1" smtClean="0">
                  <a:solidFill>
                    <a:srgbClr val="FF0000"/>
                  </a:solidFill>
                </a:rPr>
                <a:t>tra</a:t>
              </a:r>
              <a:r>
                <a:rPr lang="en-GB" sz="2000" dirty="0" smtClean="0">
                  <a:solidFill>
                    <a:srgbClr val="FF0000"/>
                  </a:solidFill>
                </a:rPr>
                <a:t> </a:t>
              </a:r>
              <a:r>
                <a:rPr lang="en-GB" sz="2000" dirty="0" err="1" smtClean="0">
                  <a:solidFill>
                    <a:srgbClr val="FF0000"/>
                  </a:solidFill>
                </a:rPr>
                <a:t>và</a:t>
              </a:r>
              <a:r>
                <a:rPr lang="en-GB" sz="2000" dirty="0" smtClean="0">
                  <a:solidFill>
                    <a:srgbClr val="FF0000"/>
                  </a:solidFill>
                </a:rPr>
                <a:t> </a:t>
              </a:r>
              <a:r>
                <a:rPr lang="en-GB" sz="2000" dirty="0" err="1" smtClean="0">
                  <a:solidFill>
                    <a:srgbClr val="FF0000"/>
                  </a:solidFill>
                </a:rPr>
                <a:t>báo</a:t>
              </a:r>
              <a:r>
                <a:rPr lang="en-GB" sz="2000" dirty="0" smtClean="0">
                  <a:solidFill>
                    <a:srgbClr val="FF0000"/>
                  </a:solidFill>
                </a:rPr>
                <a:t> </a:t>
              </a:r>
              <a:r>
                <a:rPr lang="en-GB" sz="2000" dirty="0" err="1" smtClean="0">
                  <a:solidFill>
                    <a:srgbClr val="FF0000"/>
                  </a:solidFill>
                </a:rPr>
                <a:t>cáo</a:t>
              </a:r>
              <a:r>
                <a:rPr lang="en-GB" sz="2000" dirty="0" smtClean="0">
                  <a:solidFill>
                    <a:srgbClr val="FF0000"/>
                  </a:solidFill>
                </a:rPr>
                <a:t> </a:t>
              </a:r>
              <a:r>
                <a:rPr lang="en-GB" sz="2000" dirty="0" err="1" smtClean="0">
                  <a:solidFill>
                    <a:srgbClr val="FF0000"/>
                  </a:solidFill>
                </a:rPr>
                <a:t>tổng</a:t>
              </a:r>
              <a:r>
                <a:rPr lang="en-GB" sz="2000" dirty="0" smtClean="0">
                  <a:solidFill>
                    <a:srgbClr val="FF0000"/>
                  </a:solidFill>
                </a:rPr>
                <a:t> </a:t>
              </a:r>
              <a:r>
                <a:rPr lang="en-GB" sz="2000" dirty="0" err="1" smtClean="0">
                  <a:solidFill>
                    <a:srgbClr val="FF0000"/>
                  </a:solidFill>
                </a:rPr>
                <a:t>kết</a:t>
              </a:r>
              <a:endParaRPr lang="en-GB" sz="2000" dirty="0">
                <a:solidFill>
                  <a:srgbClr val="FF0000"/>
                </a:solidFill>
              </a:endParaRPr>
            </a:p>
          </p:txBody>
        </p:sp>
      </p:grpSp>
      <p:sp>
        <p:nvSpPr>
          <p:cNvPr id="14" name="TextBox 13"/>
          <p:cNvSpPr txBox="1"/>
          <p:nvPr/>
        </p:nvSpPr>
        <p:spPr>
          <a:xfrm>
            <a:off x="220533" y="4715671"/>
            <a:ext cx="914400" cy="861774"/>
          </a:xfrm>
          <a:prstGeom prst="rect">
            <a:avLst/>
          </a:prstGeom>
          <a:noFill/>
        </p:spPr>
        <p:txBody>
          <a:bodyPr wrap="square" rtlCol="0">
            <a:spAutoFit/>
          </a:bodyPr>
          <a:lstStyle/>
          <a:p>
            <a:pPr algn="ctr"/>
            <a:r>
              <a:rPr lang="en-US" sz="5000" b="1" dirty="0">
                <a:solidFill>
                  <a:srgbClr val="F9F9F9"/>
                </a:solidFill>
              </a:rPr>
              <a:t>6</a:t>
            </a:r>
            <a:endParaRPr lang="en-PH" sz="5000" b="1" dirty="0">
              <a:solidFill>
                <a:srgbClr val="F9F9F9"/>
              </a:solidFill>
            </a:endParaRPr>
          </a:p>
        </p:txBody>
      </p:sp>
    </p:spTree>
    <p:extLst>
      <p:ext uri="{BB962C8B-B14F-4D97-AF65-F5344CB8AC3E}">
        <p14:creationId xmlns:p14="http://schemas.microsoft.com/office/powerpoint/2010/main" val="3472452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16</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9" name="Content Placeholder 2"/>
          <p:cNvSpPr txBox="1">
            <a:spLocks/>
          </p:cNvSpPr>
          <p:nvPr/>
        </p:nvSpPr>
        <p:spPr>
          <a:xfrm>
            <a:off x="202952" y="1196690"/>
            <a:ext cx="8779123" cy="1008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GB" sz="2400" b="1" dirty="0" err="1" smtClean="0"/>
              <a:t>Điều</a:t>
            </a:r>
            <a:r>
              <a:rPr lang="en-GB" sz="2400" b="1" dirty="0" smtClean="0"/>
              <a:t> 10. </a:t>
            </a:r>
            <a:r>
              <a:rPr lang="en-GB" sz="2400" b="1" dirty="0" err="1" smtClean="0"/>
              <a:t>Yêu</a:t>
            </a:r>
            <a:r>
              <a:rPr lang="en-GB" sz="2400" b="1" dirty="0" smtClean="0"/>
              <a:t> </a:t>
            </a:r>
            <a:r>
              <a:rPr lang="en-GB" sz="2400" b="1" dirty="0" err="1" smtClean="0"/>
              <a:t>cầu</a:t>
            </a:r>
            <a:r>
              <a:rPr lang="en-GB" sz="2400" b="1" dirty="0" smtClean="0"/>
              <a:t> </a:t>
            </a:r>
            <a:r>
              <a:rPr lang="en-GB" sz="2400" b="1" dirty="0" err="1" smtClean="0"/>
              <a:t>bảo</a:t>
            </a:r>
            <a:r>
              <a:rPr lang="en-GB" sz="2400" b="1" dirty="0" smtClean="0"/>
              <a:t> </a:t>
            </a:r>
            <a:r>
              <a:rPr lang="en-GB" sz="2400" b="1" dirty="0" err="1" smtClean="0"/>
              <a:t>đảm</a:t>
            </a:r>
            <a:r>
              <a:rPr lang="en-GB" sz="2400" b="1" dirty="0" smtClean="0"/>
              <a:t> </a:t>
            </a:r>
            <a:r>
              <a:rPr lang="en-GB" sz="2400" b="1" dirty="0" err="1" smtClean="0"/>
              <a:t>nguồn</a:t>
            </a:r>
            <a:r>
              <a:rPr lang="en-GB" sz="2400" b="1" dirty="0" smtClean="0"/>
              <a:t> </a:t>
            </a:r>
            <a:r>
              <a:rPr lang="en-GB" sz="2400" b="1" dirty="0" err="1" smtClean="0"/>
              <a:t>lực</a:t>
            </a:r>
            <a:r>
              <a:rPr lang="en-GB" sz="2400" b="1" dirty="0" smtClean="0"/>
              <a:t> </a:t>
            </a:r>
            <a:r>
              <a:rPr lang="en-GB" sz="2400" b="1" dirty="0" err="1" smtClean="0"/>
              <a:t>cho</a:t>
            </a:r>
            <a:r>
              <a:rPr lang="en-GB" sz="2400" b="1" dirty="0" smtClean="0"/>
              <a:t> </a:t>
            </a:r>
            <a:r>
              <a:rPr lang="en-GB" sz="2400" b="1" dirty="0" err="1" smtClean="0"/>
              <a:t>ứng</a:t>
            </a:r>
            <a:r>
              <a:rPr lang="en-GB" sz="2400" b="1" dirty="0" smtClean="0"/>
              <a:t> </a:t>
            </a:r>
            <a:r>
              <a:rPr lang="en-GB" sz="2400" b="1" dirty="0" err="1" smtClean="0"/>
              <a:t>phó</a:t>
            </a:r>
            <a:r>
              <a:rPr lang="en-GB" sz="2400" b="1" dirty="0" smtClean="0"/>
              <a:t> </a:t>
            </a:r>
            <a:r>
              <a:rPr lang="en-GB" sz="2400" b="1" dirty="0" err="1" smtClean="0"/>
              <a:t>sự</a:t>
            </a:r>
            <a:r>
              <a:rPr lang="en-GB" sz="2400" b="1" dirty="0" smtClean="0"/>
              <a:t> </a:t>
            </a:r>
            <a:r>
              <a:rPr lang="en-GB" sz="2400" b="1" dirty="0" err="1" smtClean="0"/>
              <a:t>cố</a:t>
            </a:r>
            <a:r>
              <a:rPr lang="en-GB" sz="2400" b="1" dirty="0" smtClean="0"/>
              <a:t> </a:t>
            </a:r>
            <a:r>
              <a:rPr lang="en-GB" sz="2400" b="1" dirty="0" err="1" smtClean="0"/>
              <a:t>cấp</a:t>
            </a:r>
            <a:r>
              <a:rPr lang="en-GB" sz="2400" b="1" dirty="0" smtClean="0"/>
              <a:t> </a:t>
            </a:r>
            <a:r>
              <a:rPr lang="en-GB" sz="2400" b="1" dirty="0" err="1" smtClean="0"/>
              <a:t>quốc</a:t>
            </a:r>
            <a:r>
              <a:rPr lang="en-GB" sz="2400" b="1" dirty="0" smtClean="0"/>
              <a:t> </a:t>
            </a:r>
            <a:r>
              <a:rPr lang="en-GB" sz="2400" b="1" dirty="0" err="1" smtClean="0"/>
              <a:t>gia</a:t>
            </a:r>
            <a:endParaRPr lang="en-GB" sz="2400" b="1" dirty="0" smtClean="0"/>
          </a:p>
        </p:txBody>
      </p:sp>
      <p:sp>
        <p:nvSpPr>
          <p:cNvPr id="5" name="AutoShape 18"/>
          <p:cNvSpPr>
            <a:spLocks noChangeArrowheads="1"/>
          </p:cNvSpPr>
          <p:nvPr/>
        </p:nvSpPr>
        <p:spPr bwMode="gray">
          <a:xfrm>
            <a:off x="1979640" y="2319546"/>
            <a:ext cx="636809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Đào tạo, tập huấn, huấn luyện, hội thao, diễn tập</a:t>
            </a:r>
            <a:endParaRPr lang="en-US" altLang="en-US" sz="2200" dirty="0">
              <a:latin typeface="+mj-lt"/>
            </a:endParaRPr>
          </a:p>
        </p:txBody>
      </p:sp>
      <p:sp>
        <p:nvSpPr>
          <p:cNvPr id="6" name="AutoShape 18"/>
          <p:cNvSpPr>
            <a:spLocks noChangeArrowheads="1"/>
          </p:cNvSpPr>
          <p:nvPr/>
        </p:nvSpPr>
        <p:spPr bwMode="gray">
          <a:xfrm>
            <a:off x="631462" y="3390807"/>
            <a:ext cx="636809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2400" dirty="0" err="1" smtClean="0"/>
              <a:t>Đầu</a:t>
            </a:r>
            <a:r>
              <a:rPr lang="en-US" altLang="en-US" sz="2400" dirty="0" smtClean="0"/>
              <a:t> </a:t>
            </a:r>
            <a:r>
              <a:rPr lang="en-US" altLang="en-US" sz="2400" dirty="0" err="1" smtClean="0"/>
              <a:t>tư</a:t>
            </a:r>
            <a:r>
              <a:rPr lang="en-US" altLang="en-US" sz="2400" dirty="0" smtClean="0"/>
              <a:t> </a:t>
            </a:r>
            <a:r>
              <a:rPr lang="en-US" altLang="en-US" sz="2400" dirty="0" err="1" smtClean="0"/>
              <a:t>trang</a:t>
            </a:r>
            <a:r>
              <a:rPr lang="en-US" altLang="en-US" sz="2400" dirty="0" smtClean="0"/>
              <a:t> </a:t>
            </a:r>
            <a:r>
              <a:rPr lang="en-US" altLang="en-US" sz="2400" dirty="0" err="1" smtClean="0"/>
              <a:t>thiết</a:t>
            </a:r>
            <a:r>
              <a:rPr lang="en-US" altLang="en-US" sz="2400" dirty="0" smtClean="0"/>
              <a:t> </a:t>
            </a:r>
            <a:r>
              <a:rPr lang="en-US" altLang="en-US" sz="2400" dirty="0" err="1" smtClean="0"/>
              <a:t>bị</a:t>
            </a:r>
            <a:r>
              <a:rPr lang="en-US" altLang="en-US" sz="2400" dirty="0" smtClean="0"/>
              <a:t>, </a:t>
            </a:r>
            <a:r>
              <a:rPr lang="en-US" altLang="en-US" sz="2400" dirty="0" err="1" smtClean="0"/>
              <a:t>phương</a:t>
            </a:r>
            <a:r>
              <a:rPr lang="en-US" altLang="en-US" sz="2400" dirty="0" smtClean="0"/>
              <a:t> </a:t>
            </a:r>
            <a:r>
              <a:rPr lang="en-US" altLang="en-US" sz="2400" dirty="0" err="1" smtClean="0"/>
              <a:t>tiện</a:t>
            </a:r>
            <a:r>
              <a:rPr lang="en-US" altLang="en-US" sz="2400" dirty="0" smtClean="0"/>
              <a:t> </a:t>
            </a:r>
            <a:r>
              <a:rPr lang="en-US" altLang="en-US" sz="2400" dirty="0" err="1" smtClean="0"/>
              <a:t>cần</a:t>
            </a:r>
            <a:r>
              <a:rPr lang="en-US" altLang="en-US" sz="2400" dirty="0" smtClean="0"/>
              <a:t> </a:t>
            </a:r>
            <a:r>
              <a:rPr lang="en-US" altLang="en-US" sz="2400" dirty="0" err="1" smtClean="0"/>
              <a:t>thiết</a:t>
            </a:r>
            <a:endParaRPr lang="en-US" altLang="en-US" sz="2200" dirty="0">
              <a:latin typeface="+mj-lt"/>
            </a:endParaRPr>
          </a:p>
        </p:txBody>
      </p:sp>
      <p:sp>
        <p:nvSpPr>
          <p:cNvPr id="8" name="AutoShape 18"/>
          <p:cNvSpPr>
            <a:spLocks noChangeArrowheads="1"/>
          </p:cNvSpPr>
          <p:nvPr/>
        </p:nvSpPr>
        <p:spPr bwMode="gray">
          <a:xfrm>
            <a:off x="1475570" y="4597738"/>
            <a:ext cx="7251711" cy="1207591"/>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vi-VN" sz="2400" dirty="0">
                <a:solidFill>
                  <a:schemeClr val="accent6">
                    <a:lumMod val="75000"/>
                  </a:schemeClr>
                </a:solidFill>
              </a:rPr>
              <a:t>xây dựng quy </a:t>
            </a:r>
            <a:r>
              <a:rPr lang="vi-VN" sz="2400" dirty="0" smtClean="0">
                <a:solidFill>
                  <a:schemeClr val="accent6">
                    <a:lumMod val="75000"/>
                  </a:schemeClr>
                </a:solidFill>
              </a:rPr>
              <a:t>trình tác </a:t>
            </a:r>
            <a:r>
              <a:rPr lang="vi-VN" sz="2400" dirty="0">
                <a:solidFill>
                  <a:schemeClr val="accent6">
                    <a:lumMod val="75000"/>
                  </a:schemeClr>
                </a:solidFill>
              </a:rPr>
              <a:t>nghiệp cho các tình huống sự cố </a:t>
            </a:r>
            <a:endParaRPr lang="en-US" sz="2400" dirty="0" smtClean="0">
              <a:solidFill>
                <a:schemeClr val="accent6">
                  <a:lumMod val="75000"/>
                </a:schemeClr>
              </a:solidFill>
            </a:endParaRPr>
          </a:p>
          <a:p>
            <a:pPr>
              <a:lnSpc>
                <a:spcPct val="100000"/>
              </a:lnSpc>
              <a:spcBef>
                <a:spcPct val="0"/>
              </a:spcBef>
              <a:buFontTx/>
              <a:buNone/>
            </a:pPr>
            <a:r>
              <a:rPr lang="vi-VN" sz="2400" dirty="0" smtClean="0"/>
              <a:t>phù </a:t>
            </a:r>
            <a:r>
              <a:rPr lang="vi-VN" sz="2400" dirty="0"/>
              <a:t>hợp với trách nhiệm </a:t>
            </a:r>
            <a:r>
              <a:rPr lang="vi-VN" sz="2400" dirty="0" smtClean="0"/>
              <a:t>được quy định tại Điều </a:t>
            </a:r>
            <a:r>
              <a:rPr lang="en-US" sz="2400" dirty="0" smtClean="0"/>
              <a:t>6</a:t>
            </a:r>
            <a:endParaRPr lang="en-US" altLang="en-US" sz="2200" dirty="0">
              <a:latin typeface="+mj-lt"/>
            </a:endParaRPr>
          </a:p>
        </p:txBody>
      </p:sp>
    </p:spTree>
    <p:extLst>
      <p:ext uri="{BB962C8B-B14F-4D97-AF65-F5344CB8AC3E}">
        <p14:creationId xmlns:p14="http://schemas.microsoft.com/office/powerpoint/2010/main" val="1888975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17</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9" name="Content Placeholder 2"/>
          <p:cNvSpPr txBox="1">
            <a:spLocks/>
          </p:cNvSpPr>
          <p:nvPr/>
        </p:nvSpPr>
        <p:spPr>
          <a:xfrm>
            <a:off x="202952" y="1196690"/>
            <a:ext cx="8779123" cy="51847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600"/>
              </a:spcBef>
              <a:spcAft>
                <a:spcPts val="600"/>
              </a:spcAft>
              <a:buNone/>
            </a:pPr>
            <a:r>
              <a:rPr lang="en-GB" sz="2400" b="1" dirty="0" err="1" smtClean="0"/>
              <a:t>Điều</a:t>
            </a:r>
            <a:r>
              <a:rPr lang="en-GB" sz="2400" b="1" dirty="0" smtClean="0"/>
              <a:t> 10. </a:t>
            </a:r>
            <a:r>
              <a:rPr lang="en-GB" sz="2400" b="1" dirty="0" err="1" smtClean="0"/>
              <a:t>Yêu</a:t>
            </a:r>
            <a:r>
              <a:rPr lang="en-GB" sz="2400" b="1" dirty="0" smtClean="0"/>
              <a:t> </a:t>
            </a:r>
            <a:r>
              <a:rPr lang="en-GB" sz="2400" b="1" dirty="0" err="1" smtClean="0"/>
              <a:t>cầu</a:t>
            </a:r>
            <a:r>
              <a:rPr lang="en-GB" sz="2400" b="1" dirty="0" smtClean="0"/>
              <a:t> </a:t>
            </a:r>
            <a:r>
              <a:rPr lang="en-GB" sz="2400" b="1" dirty="0" err="1" smtClean="0"/>
              <a:t>bảo</a:t>
            </a:r>
            <a:r>
              <a:rPr lang="en-GB" sz="2400" b="1" dirty="0" smtClean="0"/>
              <a:t> </a:t>
            </a:r>
            <a:r>
              <a:rPr lang="en-GB" sz="2400" b="1" dirty="0" err="1" smtClean="0"/>
              <a:t>đảm</a:t>
            </a:r>
            <a:r>
              <a:rPr lang="en-GB" sz="2400" b="1" dirty="0" smtClean="0"/>
              <a:t> </a:t>
            </a:r>
            <a:r>
              <a:rPr lang="en-GB" sz="2400" b="1" dirty="0" err="1" smtClean="0"/>
              <a:t>nguồn</a:t>
            </a:r>
            <a:r>
              <a:rPr lang="en-GB" sz="2400" b="1" dirty="0" smtClean="0"/>
              <a:t> </a:t>
            </a:r>
            <a:r>
              <a:rPr lang="en-GB" sz="2400" b="1" dirty="0" err="1" smtClean="0"/>
              <a:t>lực</a:t>
            </a:r>
            <a:r>
              <a:rPr lang="en-GB" sz="2400" b="1" dirty="0" smtClean="0"/>
              <a:t> </a:t>
            </a:r>
            <a:r>
              <a:rPr lang="en-GB" sz="2400" b="1" dirty="0" err="1" smtClean="0"/>
              <a:t>cho</a:t>
            </a:r>
            <a:r>
              <a:rPr lang="en-GB" sz="2400" b="1" dirty="0" smtClean="0"/>
              <a:t> </a:t>
            </a:r>
            <a:r>
              <a:rPr lang="en-GB" sz="2400" b="1" dirty="0" err="1" smtClean="0"/>
              <a:t>ứng</a:t>
            </a:r>
            <a:r>
              <a:rPr lang="en-GB" sz="2400" b="1" dirty="0" smtClean="0"/>
              <a:t> </a:t>
            </a:r>
            <a:r>
              <a:rPr lang="en-GB" sz="2400" b="1" dirty="0" err="1" smtClean="0"/>
              <a:t>phó</a:t>
            </a:r>
            <a:r>
              <a:rPr lang="en-GB" sz="2400" b="1" dirty="0" smtClean="0"/>
              <a:t> </a:t>
            </a:r>
            <a:r>
              <a:rPr lang="en-GB" sz="2400" b="1" dirty="0" err="1" smtClean="0"/>
              <a:t>sự</a:t>
            </a:r>
            <a:r>
              <a:rPr lang="en-GB" sz="2400" b="1" dirty="0" smtClean="0"/>
              <a:t> </a:t>
            </a:r>
            <a:r>
              <a:rPr lang="en-GB" sz="2400" b="1" dirty="0" err="1" smtClean="0"/>
              <a:t>cố</a:t>
            </a:r>
            <a:r>
              <a:rPr lang="en-GB" sz="2400" b="1" dirty="0" smtClean="0"/>
              <a:t> </a:t>
            </a:r>
            <a:r>
              <a:rPr lang="en-GB" sz="2400" b="1" dirty="0" err="1" smtClean="0"/>
              <a:t>cấp</a:t>
            </a:r>
            <a:r>
              <a:rPr lang="en-GB" sz="2400" b="1" dirty="0" smtClean="0"/>
              <a:t> </a:t>
            </a:r>
            <a:r>
              <a:rPr lang="en-GB" sz="2400" b="1" dirty="0" err="1" smtClean="0"/>
              <a:t>quốc</a:t>
            </a:r>
            <a:r>
              <a:rPr lang="en-GB" sz="2400" b="1" dirty="0" smtClean="0"/>
              <a:t> </a:t>
            </a:r>
            <a:r>
              <a:rPr lang="en-GB" sz="2400" b="1" dirty="0" err="1" smtClean="0"/>
              <a:t>gia</a:t>
            </a:r>
            <a:endParaRPr lang="en-GB" sz="2400" b="1" dirty="0" smtClean="0"/>
          </a:p>
          <a:p>
            <a:pPr marL="0" indent="0" algn="just">
              <a:buNone/>
            </a:pPr>
            <a:r>
              <a:rPr lang="vi-VN" sz="2400" dirty="0"/>
              <a:t>5. Bộ Khoa học và Công nghệ có trách nhiệm cụ thể sau</a:t>
            </a:r>
            <a:r>
              <a:rPr lang="vi-VN" sz="2400" dirty="0" smtClean="0"/>
              <a:t>:</a:t>
            </a:r>
            <a:endParaRPr lang="en-US" sz="2400" dirty="0"/>
          </a:p>
        </p:txBody>
      </p:sp>
      <p:sp>
        <p:nvSpPr>
          <p:cNvPr id="5" name="AutoShape 18"/>
          <p:cNvSpPr>
            <a:spLocks noChangeArrowheads="1"/>
          </p:cNvSpPr>
          <p:nvPr/>
        </p:nvSpPr>
        <p:spPr bwMode="gray">
          <a:xfrm>
            <a:off x="323410" y="2687546"/>
            <a:ext cx="809633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vi-VN" sz="2400" dirty="0"/>
              <a:t>Thiết lập và duy trì hoạt động hệ thống tiếp nhận thông tin 24/7</a:t>
            </a:r>
            <a:endParaRPr lang="en-US" altLang="en-US" sz="2200" dirty="0">
              <a:latin typeface="+mj-lt"/>
            </a:endParaRPr>
          </a:p>
        </p:txBody>
      </p:sp>
      <p:sp>
        <p:nvSpPr>
          <p:cNvPr id="6" name="AutoShape 18"/>
          <p:cNvSpPr>
            <a:spLocks noChangeArrowheads="1"/>
          </p:cNvSpPr>
          <p:nvPr/>
        </p:nvSpPr>
        <p:spPr bwMode="gray">
          <a:xfrm>
            <a:off x="2051650" y="3491782"/>
            <a:ext cx="6368094"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2400" dirty="0" err="1" smtClean="0"/>
              <a:t>Tăng</a:t>
            </a:r>
            <a:r>
              <a:rPr lang="en-US" altLang="en-US" sz="2400" dirty="0" smtClean="0"/>
              <a:t> </a:t>
            </a:r>
            <a:r>
              <a:rPr lang="en-US" altLang="en-US" sz="2400" dirty="0" err="1" smtClean="0"/>
              <a:t>cường</a:t>
            </a:r>
            <a:r>
              <a:rPr lang="en-US" altLang="en-US" sz="2400" dirty="0" smtClean="0"/>
              <a:t> </a:t>
            </a:r>
            <a:r>
              <a:rPr lang="en-US" altLang="en-US" sz="2400" dirty="0" err="1" smtClean="0"/>
              <a:t>năng</a:t>
            </a:r>
            <a:r>
              <a:rPr lang="en-US" altLang="en-US" sz="2400" dirty="0" smtClean="0"/>
              <a:t> </a:t>
            </a:r>
            <a:r>
              <a:rPr lang="en-US" altLang="en-US" sz="2400" dirty="0" err="1" smtClean="0"/>
              <a:t>lực</a:t>
            </a:r>
            <a:r>
              <a:rPr lang="en-US" altLang="en-US" sz="2400" dirty="0" smtClean="0"/>
              <a:t> </a:t>
            </a:r>
            <a:r>
              <a:rPr lang="en-US" altLang="en-US" sz="2400" dirty="0" err="1" smtClean="0"/>
              <a:t>đơn</a:t>
            </a:r>
            <a:r>
              <a:rPr lang="en-US" altLang="en-US" sz="2400" dirty="0" smtClean="0"/>
              <a:t> </a:t>
            </a:r>
            <a:r>
              <a:rPr lang="en-US" altLang="en-US" sz="2400" dirty="0" err="1" smtClean="0"/>
              <a:t>vị</a:t>
            </a:r>
            <a:r>
              <a:rPr lang="en-US" altLang="en-US" sz="2400" dirty="0" smtClean="0"/>
              <a:t> HTKT</a:t>
            </a:r>
            <a:endParaRPr lang="en-US" altLang="en-US" sz="2200" dirty="0">
              <a:latin typeface="+mj-lt"/>
            </a:endParaRPr>
          </a:p>
        </p:txBody>
      </p:sp>
      <p:sp>
        <p:nvSpPr>
          <p:cNvPr id="8" name="AutoShape 18"/>
          <p:cNvSpPr>
            <a:spLocks noChangeArrowheads="1"/>
          </p:cNvSpPr>
          <p:nvPr/>
        </p:nvSpPr>
        <p:spPr bwMode="gray">
          <a:xfrm>
            <a:off x="827480" y="4408434"/>
            <a:ext cx="7645008"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2400" dirty="0" err="1" smtClean="0"/>
              <a:t>Xây</a:t>
            </a:r>
            <a:r>
              <a:rPr lang="en-US" altLang="en-US" sz="2400" dirty="0" smtClean="0"/>
              <a:t> </a:t>
            </a:r>
            <a:r>
              <a:rPr lang="en-US" altLang="en-US" sz="2400" dirty="0" err="1" smtClean="0"/>
              <a:t>dựng</a:t>
            </a:r>
            <a:r>
              <a:rPr lang="en-US" altLang="en-US" sz="2400" dirty="0" smtClean="0"/>
              <a:t> </a:t>
            </a:r>
            <a:r>
              <a:rPr lang="en-US" altLang="en-US" sz="2400" dirty="0" err="1" smtClean="0"/>
              <a:t>và</a:t>
            </a:r>
            <a:r>
              <a:rPr lang="en-US" altLang="en-US" sz="2400" dirty="0" smtClean="0"/>
              <a:t> </a:t>
            </a:r>
            <a:r>
              <a:rPr lang="en-US" altLang="en-US" sz="2400" dirty="0" err="1" smtClean="0"/>
              <a:t>duy</a:t>
            </a:r>
            <a:r>
              <a:rPr lang="en-US" altLang="en-US" sz="2400" dirty="0" smtClean="0"/>
              <a:t> </a:t>
            </a:r>
            <a:r>
              <a:rPr lang="en-US" altLang="en-US" sz="2400" dirty="0" err="1" smtClean="0"/>
              <a:t>trì</a:t>
            </a:r>
            <a:r>
              <a:rPr lang="en-US" altLang="en-US" sz="2400" dirty="0" smtClean="0"/>
              <a:t> </a:t>
            </a:r>
            <a:r>
              <a:rPr lang="en-US" altLang="en-US" sz="2400" dirty="0" err="1" smtClean="0"/>
              <a:t>hệ</a:t>
            </a:r>
            <a:r>
              <a:rPr lang="en-US" altLang="en-US" sz="2400" dirty="0" smtClean="0"/>
              <a:t> </a:t>
            </a:r>
            <a:r>
              <a:rPr lang="en-US" altLang="en-US" sz="2400" dirty="0" err="1" smtClean="0"/>
              <a:t>thống</a:t>
            </a:r>
            <a:r>
              <a:rPr lang="en-US" altLang="en-US" sz="2400" dirty="0" smtClean="0"/>
              <a:t> </a:t>
            </a:r>
            <a:r>
              <a:rPr lang="en-US" altLang="en-US" sz="2400" dirty="0" err="1" smtClean="0"/>
              <a:t>quan</a:t>
            </a:r>
            <a:r>
              <a:rPr lang="en-US" altLang="en-US" sz="2400" dirty="0" smtClean="0"/>
              <a:t> </a:t>
            </a:r>
            <a:r>
              <a:rPr lang="en-US" altLang="en-US" sz="2400" dirty="0" err="1" smtClean="0"/>
              <a:t>trắc</a:t>
            </a:r>
            <a:r>
              <a:rPr lang="en-US" altLang="en-US" sz="2400" dirty="0" smtClean="0"/>
              <a:t> </a:t>
            </a:r>
            <a:r>
              <a:rPr lang="en-US" altLang="en-US" sz="2400" dirty="0" err="1" smtClean="0"/>
              <a:t>phóng</a:t>
            </a:r>
            <a:r>
              <a:rPr lang="en-US" altLang="en-US" sz="2400" dirty="0" smtClean="0"/>
              <a:t> </a:t>
            </a:r>
            <a:r>
              <a:rPr lang="en-US" altLang="en-US" sz="2400" dirty="0" err="1" smtClean="0"/>
              <a:t>xạ</a:t>
            </a:r>
            <a:r>
              <a:rPr lang="en-US" altLang="en-US" sz="2400" dirty="0" smtClean="0"/>
              <a:t> </a:t>
            </a:r>
            <a:r>
              <a:rPr lang="en-US" altLang="en-US" sz="2400" dirty="0" err="1" smtClean="0"/>
              <a:t>môi</a:t>
            </a:r>
            <a:r>
              <a:rPr lang="en-US" altLang="en-US" sz="2400" dirty="0" smtClean="0"/>
              <a:t> </a:t>
            </a:r>
            <a:r>
              <a:rPr lang="en-US" altLang="en-US" sz="2400" dirty="0" err="1" smtClean="0"/>
              <a:t>trường</a:t>
            </a:r>
            <a:endParaRPr lang="en-US" altLang="en-US" sz="2200" dirty="0">
              <a:latin typeface="+mj-lt"/>
            </a:endParaRPr>
          </a:p>
        </p:txBody>
      </p:sp>
      <p:sp>
        <p:nvSpPr>
          <p:cNvPr id="10" name="AutoShape 18"/>
          <p:cNvSpPr>
            <a:spLocks noChangeArrowheads="1"/>
          </p:cNvSpPr>
          <p:nvPr/>
        </p:nvSpPr>
        <p:spPr bwMode="gray">
          <a:xfrm>
            <a:off x="479378" y="5325086"/>
            <a:ext cx="7993110" cy="664128"/>
          </a:xfrm>
          <a:prstGeom prst="roundRect">
            <a:avLst>
              <a:gd name="adj" fmla="val 16667"/>
            </a:avLst>
          </a:prstGeom>
          <a:solidFill>
            <a:schemeClr val="bg1"/>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2400" dirty="0" err="1" smtClean="0"/>
              <a:t>Hỗ</a:t>
            </a:r>
            <a:r>
              <a:rPr lang="en-US" altLang="en-US" sz="2400" dirty="0" smtClean="0"/>
              <a:t> </a:t>
            </a:r>
            <a:r>
              <a:rPr lang="en-US" altLang="en-US" sz="2400" dirty="0" err="1" smtClean="0"/>
              <a:t>trợ</a:t>
            </a:r>
            <a:r>
              <a:rPr lang="en-US" altLang="en-US" sz="2400" dirty="0" smtClean="0"/>
              <a:t> </a:t>
            </a:r>
            <a:r>
              <a:rPr lang="en-US" altLang="en-US" sz="2400" dirty="0" err="1" smtClean="0"/>
              <a:t>các</a:t>
            </a:r>
            <a:r>
              <a:rPr lang="en-US" altLang="en-US" sz="2400" dirty="0" smtClean="0"/>
              <a:t> </a:t>
            </a:r>
            <a:r>
              <a:rPr lang="en-US" altLang="en-US" sz="2400" dirty="0" err="1" smtClean="0"/>
              <a:t>tổ</a:t>
            </a:r>
            <a:r>
              <a:rPr lang="en-US" altLang="en-US" sz="2400" dirty="0" smtClean="0"/>
              <a:t> </a:t>
            </a:r>
            <a:r>
              <a:rPr lang="en-US" altLang="en-US" sz="2400" dirty="0" err="1" smtClean="0"/>
              <a:t>chức</a:t>
            </a:r>
            <a:r>
              <a:rPr lang="en-US" altLang="en-US" sz="2400" dirty="0" smtClean="0"/>
              <a:t> </a:t>
            </a:r>
            <a:r>
              <a:rPr lang="en-US" altLang="en-US" sz="2400" dirty="0" err="1" smtClean="0"/>
              <a:t>ứng</a:t>
            </a:r>
            <a:r>
              <a:rPr lang="en-US" altLang="en-US" sz="2400" dirty="0" smtClean="0"/>
              <a:t> </a:t>
            </a:r>
            <a:r>
              <a:rPr lang="en-US" altLang="en-US" sz="2400" dirty="0" err="1" smtClean="0"/>
              <a:t>phó</a:t>
            </a:r>
            <a:r>
              <a:rPr lang="en-US" altLang="en-US" sz="2400" dirty="0" smtClean="0"/>
              <a:t> </a:t>
            </a:r>
            <a:r>
              <a:rPr lang="en-US" altLang="en-US" sz="2400" dirty="0" err="1" smtClean="0"/>
              <a:t>sự</a:t>
            </a:r>
            <a:r>
              <a:rPr lang="en-US" altLang="en-US" sz="2400" dirty="0" smtClean="0"/>
              <a:t> </a:t>
            </a:r>
            <a:r>
              <a:rPr lang="en-US" altLang="en-US" sz="2400" dirty="0" err="1" smtClean="0"/>
              <a:t>cố</a:t>
            </a:r>
            <a:r>
              <a:rPr lang="en-US" altLang="en-US" sz="2400" dirty="0" smtClean="0"/>
              <a:t> </a:t>
            </a:r>
            <a:r>
              <a:rPr lang="en-US" altLang="en-US" sz="2400" dirty="0" err="1" smtClean="0"/>
              <a:t>xây</a:t>
            </a:r>
            <a:r>
              <a:rPr lang="en-US" altLang="en-US" sz="2400" dirty="0" smtClean="0"/>
              <a:t> </a:t>
            </a:r>
            <a:r>
              <a:rPr lang="en-US" altLang="en-US" sz="2400" dirty="0" err="1" smtClean="0"/>
              <a:t>dựng</a:t>
            </a:r>
            <a:r>
              <a:rPr lang="en-US" altLang="en-US" sz="2400" dirty="0" smtClean="0"/>
              <a:t> </a:t>
            </a:r>
            <a:r>
              <a:rPr lang="en-US" altLang="en-US" sz="2400" dirty="0" err="1" smtClean="0"/>
              <a:t>quy</a:t>
            </a:r>
            <a:r>
              <a:rPr lang="en-US" altLang="en-US" sz="2400" dirty="0" smtClean="0"/>
              <a:t> </a:t>
            </a:r>
            <a:r>
              <a:rPr lang="en-US" altLang="en-US" sz="2400" dirty="0" err="1" smtClean="0"/>
              <a:t>trình</a:t>
            </a:r>
            <a:r>
              <a:rPr lang="en-US" altLang="en-US" sz="2400" dirty="0" smtClean="0"/>
              <a:t> </a:t>
            </a:r>
            <a:r>
              <a:rPr lang="en-US" altLang="en-US" sz="2400" dirty="0" err="1" smtClean="0"/>
              <a:t>tác</a:t>
            </a:r>
            <a:r>
              <a:rPr lang="en-US" altLang="en-US" sz="2400" dirty="0" smtClean="0"/>
              <a:t> </a:t>
            </a:r>
            <a:r>
              <a:rPr lang="en-US" altLang="en-US" sz="2400" dirty="0" err="1" smtClean="0"/>
              <a:t>nghiệp</a:t>
            </a:r>
            <a:endParaRPr lang="en-US" altLang="en-US" sz="2200" dirty="0">
              <a:latin typeface="+mj-lt"/>
            </a:endParaRPr>
          </a:p>
        </p:txBody>
      </p:sp>
    </p:spTree>
    <p:extLst>
      <p:ext uri="{BB962C8B-B14F-4D97-AF65-F5344CB8AC3E}">
        <p14:creationId xmlns:p14="http://schemas.microsoft.com/office/powerpoint/2010/main" val="754984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18</a:t>
            </a:fld>
            <a:endParaRPr lang="en-US" dirty="0"/>
          </a:p>
        </p:txBody>
      </p:sp>
      <p:sp>
        <p:nvSpPr>
          <p:cNvPr id="7" name="Title 1"/>
          <p:cNvSpPr>
            <a:spLocks noGrp="1"/>
          </p:cNvSpPr>
          <p:nvPr>
            <p:ph type="title"/>
          </p:nvPr>
        </p:nvSpPr>
        <p:spPr>
          <a:xfrm>
            <a:off x="107380" y="128788"/>
            <a:ext cx="7056980" cy="864096"/>
          </a:xfrm>
        </p:spPr>
        <p:txBody>
          <a:bodyPr>
            <a:noAutofit/>
          </a:bodyPr>
          <a:lstStyle/>
          <a:p>
            <a:r>
              <a:rPr lang="en-US" sz="3000" dirty="0" err="1" smtClean="0">
                <a:solidFill>
                  <a:schemeClr val="tx2"/>
                </a:solidFill>
              </a:rPr>
              <a:t>Những</a:t>
            </a:r>
            <a:r>
              <a:rPr lang="en-US" sz="3000" dirty="0" smtClean="0">
                <a:solidFill>
                  <a:schemeClr val="tx2"/>
                </a:solidFill>
              </a:rPr>
              <a:t> </a:t>
            </a:r>
            <a:r>
              <a:rPr lang="en-US" sz="3000" dirty="0" err="1" smtClean="0">
                <a:solidFill>
                  <a:schemeClr val="tx2"/>
                </a:solidFill>
              </a:rPr>
              <a:t>vấn</a:t>
            </a:r>
            <a:r>
              <a:rPr lang="en-US" sz="3000" dirty="0" smtClean="0">
                <a:solidFill>
                  <a:schemeClr val="tx2"/>
                </a:solidFill>
              </a:rPr>
              <a:t> </a:t>
            </a:r>
            <a:r>
              <a:rPr lang="en-US" sz="3000" dirty="0" err="1" smtClean="0">
                <a:solidFill>
                  <a:schemeClr val="tx2"/>
                </a:solidFill>
              </a:rPr>
              <a:t>đề</a:t>
            </a:r>
            <a:r>
              <a:rPr lang="en-US" sz="3000" dirty="0" smtClean="0">
                <a:solidFill>
                  <a:schemeClr val="tx2"/>
                </a:solidFill>
              </a:rPr>
              <a:t> </a:t>
            </a:r>
            <a:r>
              <a:rPr lang="en-US" sz="3000" dirty="0" err="1" smtClean="0">
                <a:solidFill>
                  <a:schemeClr val="tx2"/>
                </a:solidFill>
              </a:rPr>
              <a:t>còn</a:t>
            </a:r>
            <a:r>
              <a:rPr lang="en-US" sz="3000" dirty="0" smtClean="0">
                <a:solidFill>
                  <a:schemeClr val="tx2"/>
                </a:solidFill>
              </a:rPr>
              <a:t> </a:t>
            </a:r>
            <a:r>
              <a:rPr lang="en-US" sz="3000" dirty="0" err="1" smtClean="0">
                <a:solidFill>
                  <a:schemeClr val="tx2"/>
                </a:solidFill>
              </a:rPr>
              <a:t>hạn</a:t>
            </a:r>
            <a:r>
              <a:rPr lang="en-US" sz="3000" dirty="0" smtClean="0">
                <a:solidFill>
                  <a:schemeClr val="tx2"/>
                </a:solidFill>
              </a:rPr>
              <a:t> </a:t>
            </a:r>
            <a:r>
              <a:rPr lang="en-US" sz="3000" dirty="0" err="1" smtClean="0">
                <a:solidFill>
                  <a:schemeClr val="tx2"/>
                </a:solidFill>
              </a:rPr>
              <a:t>chế</a:t>
            </a:r>
            <a:endParaRPr lang="en-GB" sz="3000" dirty="0">
              <a:solidFill>
                <a:schemeClr val="tx2"/>
              </a:solidFill>
            </a:endParaRPr>
          </a:p>
        </p:txBody>
      </p:sp>
      <p:sp>
        <p:nvSpPr>
          <p:cNvPr id="3" name="TextBox 2"/>
          <p:cNvSpPr txBox="1"/>
          <p:nvPr/>
        </p:nvSpPr>
        <p:spPr>
          <a:xfrm>
            <a:off x="467430" y="1124680"/>
            <a:ext cx="8137130" cy="1292662"/>
          </a:xfrm>
          <a:prstGeom prst="rect">
            <a:avLst/>
          </a:prstGeom>
          <a:solidFill>
            <a:schemeClr val="accent1"/>
          </a:solidFill>
        </p:spPr>
        <p:txBody>
          <a:bodyPr wrap="square" rtlCol="0">
            <a:spAutoFit/>
          </a:bodyPr>
          <a:lstStyle/>
          <a:p>
            <a:pPr algn="just"/>
            <a:r>
              <a:rPr lang="en-GB" sz="2600" dirty="0" err="1" smtClean="0">
                <a:solidFill>
                  <a:schemeClr val="bg1"/>
                </a:solidFill>
              </a:rPr>
              <a:t>Văn</a:t>
            </a:r>
            <a:r>
              <a:rPr lang="en-GB" sz="2600" dirty="0" smtClean="0">
                <a:solidFill>
                  <a:schemeClr val="bg1"/>
                </a:solidFill>
              </a:rPr>
              <a:t> </a:t>
            </a:r>
            <a:r>
              <a:rPr lang="en-GB" sz="2600" dirty="0" err="1">
                <a:solidFill>
                  <a:schemeClr val="bg1"/>
                </a:solidFill>
              </a:rPr>
              <a:t>bản</a:t>
            </a:r>
            <a:r>
              <a:rPr lang="en-GB" sz="2600" dirty="0">
                <a:solidFill>
                  <a:schemeClr val="bg1"/>
                </a:solidFill>
              </a:rPr>
              <a:t> </a:t>
            </a:r>
            <a:r>
              <a:rPr lang="en-GB" sz="2600" dirty="0" err="1">
                <a:solidFill>
                  <a:schemeClr val="bg1"/>
                </a:solidFill>
              </a:rPr>
              <a:t>hướng</a:t>
            </a:r>
            <a:r>
              <a:rPr lang="en-GB" sz="2600" dirty="0">
                <a:solidFill>
                  <a:schemeClr val="bg1"/>
                </a:solidFill>
              </a:rPr>
              <a:t> </a:t>
            </a:r>
            <a:r>
              <a:rPr lang="en-GB" sz="2600" dirty="0" err="1">
                <a:solidFill>
                  <a:schemeClr val="bg1"/>
                </a:solidFill>
              </a:rPr>
              <a:t>dẫn</a:t>
            </a:r>
            <a:r>
              <a:rPr lang="en-GB" sz="2600" dirty="0">
                <a:solidFill>
                  <a:schemeClr val="bg1"/>
                </a:solidFill>
              </a:rPr>
              <a:t>, </a:t>
            </a:r>
            <a:r>
              <a:rPr lang="en-GB" sz="2600" dirty="0" err="1">
                <a:solidFill>
                  <a:schemeClr val="bg1"/>
                </a:solidFill>
              </a:rPr>
              <a:t>quy</a:t>
            </a:r>
            <a:r>
              <a:rPr lang="en-GB" sz="2600" dirty="0">
                <a:solidFill>
                  <a:schemeClr val="bg1"/>
                </a:solidFill>
              </a:rPr>
              <a:t> </a:t>
            </a:r>
            <a:r>
              <a:rPr lang="en-GB" sz="2600" dirty="0" err="1">
                <a:solidFill>
                  <a:schemeClr val="bg1"/>
                </a:solidFill>
              </a:rPr>
              <a:t>trình</a:t>
            </a:r>
            <a:r>
              <a:rPr lang="en-GB" sz="2600" dirty="0">
                <a:solidFill>
                  <a:schemeClr val="bg1"/>
                </a:solidFill>
              </a:rPr>
              <a:t> </a:t>
            </a:r>
            <a:r>
              <a:rPr lang="en-GB" sz="2600" dirty="0" err="1">
                <a:solidFill>
                  <a:schemeClr val="bg1"/>
                </a:solidFill>
              </a:rPr>
              <a:t>kỹ</a:t>
            </a:r>
            <a:r>
              <a:rPr lang="en-GB" sz="2600" dirty="0">
                <a:solidFill>
                  <a:schemeClr val="bg1"/>
                </a:solidFill>
              </a:rPr>
              <a:t> </a:t>
            </a:r>
            <a:r>
              <a:rPr lang="en-GB" sz="2600" dirty="0" err="1">
                <a:solidFill>
                  <a:schemeClr val="bg1"/>
                </a:solidFill>
              </a:rPr>
              <a:t>thuật</a:t>
            </a:r>
            <a:r>
              <a:rPr lang="en-GB" sz="2600" dirty="0">
                <a:solidFill>
                  <a:schemeClr val="bg1"/>
                </a:solidFill>
              </a:rPr>
              <a:t> </a:t>
            </a:r>
            <a:r>
              <a:rPr lang="en-GB" sz="2600" dirty="0" err="1">
                <a:solidFill>
                  <a:schemeClr val="bg1"/>
                </a:solidFill>
              </a:rPr>
              <a:t>phục</a:t>
            </a:r>
            <a:r>
              <a:rPr lang="en-GB" sz="2600" dirty="0">
                <a:solidFill>
                  <a:schemeClr val="bg1"/>
                </a:solidFill>
              </a:rPr>
              <a:t> </a:t>
            </a:r>
            <a:r>
              <a:rPr lang="en-GB" sz="2600" dirty="0" err="1">
                <a:solidFill>
                  <a:schemeClr val="bg1"/>
                </a:solidFill>
              </a:rPr>
              <a:t>vụ</a:t>
            </a:r>
            <a:r>
              <a:rPr lang="en-GB" sz="2600" dirty="0">
                <a:solidFill>
                  <a:schemeClr val="bg1"/>
                </a:solidFill>
              </a:rPr>
              <a:t> </a:t>
            </a:r>
            <a:r>
              <a:rPr lang="en-GB" sz="2600" dirty="0" err="1">
                <a:solidFill>
                  <a:schemeClr val="bg1"/>
                </a:solidFill>
              </a:rPr>
              <a:t>ứng</a:t>
            </a:r>
            <a:r>
              <a:rPr lang="en-GB" sz="2600" dirty="0">
                <a:solidFill>
                  <a:schemeClr val="bg1"/>
                </a:solidFill>
              </a:rPr>
              <a:t> </a:t>
            </a:r>
            <a:r>
              <a:rPr lang="en-GB" sz="2600" dirty="0" err="1">
                <a:solidFill>
                  <a:schemeClr val="bg1"/>
                </a:solidFill>
              </a:rPr>
              <a:t>phó</a:t>
            </a:r>
            <a:r>
              <a:rPr lang="en-GB" sz="2600" dirty="0">
                <a:solidFill>
                  <a:schemeClr val="bg1"/>
                </a:solidFill>
              </a:rPr>
              <a:t> </a:t>
            </a:r>
            <a:r>
              <a:rPr lang="en-GB" sz="2600" dirty="0" err="1">
                <a:solidFill>
                  <a:schemeClr val="bg1"/>
                </a:solidFill>
              </a:rPr>
              <a:t>sự</a:t>
            </a:r>
            <a:r>
              <a:rPr lang="en-GB" sz="2600" dirty="0">
                <a:solidFill>
                  <a:schemeClr val="bg1"/>
                </a:solidFill>
              </a:rPr>
              <a:t> </a:t>
            </a:r>
            <a:r>
              <a:rPr lang="en-GB" sz="2600" dirty="0" err="1">
                <a:solidFill>
                  <a:schemeClr val="bg1"/>
                </a:solidFill>
              </a:rPr>
              <a:t>cố</a:t>
            </a:r>
            <a:r>
              <a:rPr lang="en-GB" sz="2600" dirty="0">
                <a:solidFill>
                  <a:schemeClr val="bg1"/>
                </a:solidFill>
              </a:rPr>
              <a:t> </a:t>
            </a:r>
            <a:r>
              <a:rPr lang="en-GB" sz="2600" dirty="0" err="1">
                <a:solidFill>
                  <a:schemeClr val="bg1"/>
                </a:solidFill>
              </a:rPr>
              <a:t>tại</a:t>
            </a:r>
            <a:r>
              <a:rPr lang="en-GB" sz="2600" dirty="0">
                <a:solidFill>
                  <a:schemeClr val="bg1"/>
                </a:solidFill>
              </a:rPr>
              <a:t> </a:t>
            </a:r>
            <a:r>
              <a:rPr lang="en-GB" sz="2600" dirty="0" err="1">
                <a:solidFill>
                  <a:schemeClr val="bg1"/>
                </a:solidFill>
              </a:rPr>
              <a:t>hiện</a:t>
            </a:r>
            <a:r>
              <a:rPr lang="en-GB" sz="2600" dirty="0">
                <a:solidFill>
                  <a:schemeClr val="bg1"/>
                </a:solidFill>
              </a:rPr>
              <a:t> </a:t>
            </a:r>
            <a:r>
              <a:rPr lang="en-GB" sz="2600" dirty="0" err="1">
                <a:solidFill>
                  <a:schemeClr val="bg1"/>
                </a:solidFill>
              </a:rPr>
              <a:t>trường</a:t>
            </a:r>
            <a:r>
              <a:rPr lang="en-GB" sz="2600" dirty="0">
                <a:solidFill>
                  <a:schemeClr val="bg1"/>
                </a:solidFill>
              </a:rPr>
              <a:t> </a:t>
            </a:r>
            <a:r>
              <a:rPr lang="en-GB" sz="2600" dirty="0" err="1">
                <a:solidFill>
                  <a:schemeClr val="bg1"/>
                </a:solidFill>
              </a:rPr>
              <a:t>chưa</a:t>
            </a:r>
            <a:r>
              <a:rPr lang="en-GB" sz="2600" dirty="0">
                <a:solidFill>
                  <a:schemeClr val="bg1"/>
                </a:solidFill>
              </a:rPr>
              <a:t> </a:t>
            </a:r>
            <a:r>
              <a:rPr lang="en-GB" sz="2600" dirty="0" err="1">
                <a:solidFill>
                  <a:schemeClr val="bg1"/>
                </a:solidFill>
              </a:rPr>
              <a:t>có</a:t>
            </a:r>
            <a:r>
              <a:rPr lang="en-GB" sz="2600" dirty="0">
                <a:solidFill>
                  <a:schemeClr val="bg1"/>
                </a:solidFill>
              </a:rPr>
              <a:t> </a:t>
            </a:r>
            <a:r>
              <a:rPr lang="en-GB" sz="2600" dirty="0" err="1">
                <a:solidFill>
                  <a:schemeClr val="bg1"/>
                </a:solidFill>
              </a:rPr>
              <a:t>tính</a:t>
            </a:r>
            <a:r>
              <a:rPr lang="en-GB" sz="2600" dirty="0">
                <a:solidFill>
                  <a:schemeClr val="bg1"/>
                </a:solidFill>
              </a:rPr>
              <a:t> </a:t>
            </a:r>
            <a:r>
              <a:rPr lang="en-GB" sz="2600" dirty="0" err="1">
                <a:solidFill>
                  <a:schemeClr val="bg1"/>
                </a:solidFill>
              </a:rPr>
              <a:t>hệ</a:t>
            </a:r>
            <a:r>
              <a:rPr lang="en-GB" sz="2600" dirty="0">
                <a:solidFill>
                  <a:schemeClr val="bg1"/>
                </a:solidFill>
              </a:rPr>
              <a:t> </a:t>
            </a:r>
            <a:r>
              <a:rPr lang="en-GB" sz="2600" dirty="0" err="1">
                <a:solidFill>
                  <a:schemeClr val="bg1"/>
                </a:solidFill>
              </a:rPr>
              <a:t>thống</a:t>
            </a:r>
            <a:r>
              <a:rPr lang="en-GB" sz="2600" dirty="0">
                <a:solidFill>
                  <a:schemeClr val="bg1"/>
                </a:solidFill>
              </a:rPr>
              <a:t> </a:t>
            </a:r>
            <a:r>
              <a:rPr lang="en-GB" sz="2600" dirty="0" err="1">
                <a:solidFill>
                  <a:schemeClr val="bg1"/>
                </a:solidFill>
              </a:rPr>
              <a:t>cao</a:t>
            </a:r>
            <a:r>
              <a:rPr lang="en-GB" sz="2600" dirty="0">
                <a:solidFill>
                  <a:schemeClr val="bg1"/>
                </a:solidFill>
              </a:rPr>
              <a:t>, </a:t>
            </a:r>
            <a:r>
              <a:rPr lang="en-GB" sz="2600" dirty="0" err="1">
                <a:solidFill>
                  <a:schemeClr val="bg1"/>
                </a:solidFill>
              </a:rPr>
              <a:t>cần</a:t>
            </a:r>
            <a:r>
              <a:rPr lang="en-GB" sz="2600" dirty="0">
                <a:solidFill>
                  <a:schemeClr val="bg1"/>
                </a:solidFill>
              </a:rPr>
              <a:t> </a:t>
            </a:r>
            <a:r>
              <a:rPr lang="en-GB" sz="2600" dirty="0" err="1">
                <a:solidFill>
                  <a:schemeClr val="bg1"/>
                </a:solidFill>
              </a:rPr>
              <a:t>rà</a:t>
            </a:r>
            <a:r>
              <a:rPr lang="en-GB" sz="2600" dirty="0">
                <a:solidFill>
                  <a:schemeClr val="bg1"/>
                </a:solidFill>
              </a:rPr>
              <a:t> </a:t>
            </a:r>
            <a:r>
              <a:rPr lang="en-GB" sz="2600" dirty="0" err="1">
                <a:solidFill>
                  <a:schemeClr val="bg1"/>
                </a:solidFill>
              </a:rPr>
              <a:t>soát</a:t>
            </a:r>
            <a:r>
              <a:rPr lang="en-GB" sz="2600" dirty="0">
                <a:solidFill>
                  <a:schemeClr val="bg1"/>
                </a:solidFill>
              </a:rPr>
              <a:t> </a:t>
            </a:r>
            <a:r>
              <a:rPr lang="en-GB" sz="2600" dirty="0" err="1">
                <a:solidFill>
                  <a:schemeClr val="bg1"/>
                </a:solidFill>
              </a:rPr>
              <a:t>lập</a:t>
            </a:r>
            <a:r>
              <a:rPr lang="en-GB" sz="2600" dirty="0">
                <a:solidFill>
                  <a:schemeClr val="bg1"/>
                </a:solidFill>
              </a:rPr>
              <a:t> </a:t>
            </a:r>
            <a:r>
              <a:rPr lang="en-GB" sz="2600" dirty="0" err="1">
                <a:solidFill>
                  <a:schemeClr val="bg1"/>
                </a:solidFill>
              </a:rPr>
              <a:t>kế</a:t>
            </a:r>
            <a:r>
              <a:rPr lang="en-GB" sz="2600" dirty="0">
                <a:solidFill>
                  <a:schemeClr val="bg1"/>
                </a:solidFill>
              </a:rPr>
              <a:t> </a:t>
            </a:r>
            <a:r>
              <a:rPr lang="en-GB" sz="2600" dirty="0" err="1">
                <a:solidFill>
                  <a:schemeClr val="bg1"/>
                </a:solidFill>
              </a:rPr>
              <a:t>hoạch</a:t>
            </a:r>
            <a:r>
              <a:rPr lang="en-GB" sz="2600" dirty="0">
                <a:solidFill>
                  <a:schemeClr val="bg1"/>
                </a:solidFill>
              </a:rPr>
              <a:t> </a:t>
            </a:r>
            <a:r>
              <a:rPr lang="en-GB" sz="2600" dirty="0" err="1">
                <a:solidFill>
                  <a:schemeClr val="bg1"/>
                </a:solidFill>
              </a:rPr>
              <a:t>thực</a:t>
            </a:r>
            <a:r>
              <a:rPr lang="en-GB" sz="2600" dirty="0">
                <a:solidFill>
                  <a:schemeClr val="bg1"/>
                </a:solidFill>
              </a:rPr>
              <a:t> </a:t>
            </a:r>
            <a:r>
              <a:rPr lang="en-GB" sz="2600" dirty="0" err="1">
                <a:solidFill>
                  <a:schemeClr val="bg1"/>
                </a:solidFill>
              </a:rPr>
              <a:t>hiện</a:t>
            </a:r>
            <a:r>
              <a:rPr lang="en-GB" sz="2600" dirty="0" smtClean="0">
                <a:solidFill>
                  <a:schemeClr val="bg1"/>
                </a:solidFill>
              </a:rPr>
              <a:t>.</a:t>
            </a:r>
            <a:endParaRPr lang="en-US" sz="2600" dirty="0">
              <a:solidFill>
                <a:schemeClr val="bg1"/>
              </a:solidFill>
            </a:endParaRPr>
          </a:p>
        </p:txBody>
      </p:sp>
      <p:sp>
        <p:nvSpPr>
          <p:cNvPr id="8" name="TextBox 7"/>
          <p:cNvSpPr txBox="1"/>
          <p:nvPr/>
        </p:nvSpPr>
        <p:spPr>
          <a:xfrm>
            <a:off x="467430" y="2757262"/>
            <a:ext cx="8137130" cy="1692771"/>
          </a:xfrm>
          <a:prstGeom prst="rect">
            <a:avLst/>
          </a:prstGeom>
          <a:solidFill>
            <a:schemeClr val="accent2">
              <a:lumMod val="20000"/>
              <a:lumOff val="80000"/>
            </a:schemeClr>
          </a:solidFill>
        </p:spPr>
        <p:txBody>
          <a:bodyPr wrap="square" rtlCol="0">
            <a:spAutoFit/>
          </a:bodyPr>
          <a:lstStyle/>
          <a:p>
            <a:pPr algn="just"/>
            <a:r>
              <a:rPr lang="en-GB" sz="2600" dirty="0" err="1"/>
              <a:t>Số</a:t>
            </a:r>
            <a:r>
              <a:rPr lang="en-GB" sz="2600" dirty="0"/>
              <a:t> </a:t>
            </a:r>
            <a:r>
              <a:rPr lang="en-GB" sz="2600" dirty="0" err="1"/>
              <a:t>lượng</a:t>
            </a:r>
            <a:r>
              <a:rPr lang="en-GB" sz="2600" dirty="0"/>
              <a:t> </a:t>
            </a:r>
            <a:r>
              <a:rPr lang="en-GB" sz="2600" dirty="0" err="1"/>
              <a:t>cán</a:t>
            </a:r>
            <a:r>
              <a:rPr lang="en-GB" sz="2600" dirty="0"/>
              <a:t> </a:t>
            </a:r>
            <a:r>
              <a:rPr lang="en-GB" sz="2600" dirty="0" err="1"/>
              <a:t>bộ</a:t>
            </a:r>
            <a:r>
              <a:rPr lang="en-GB" sz="2600" dirty="0"/>
              <a:t> </a:t>
            </a:r>
            <a:r>
              <a:rPr lang="en-GB" sz="2600" dirty="0" err="1" smtClean="0"/>
              <a:t>có</a:t>
            </a:r>
            <a:r>
              <a:rPr lang="en-GB" sz="2600" dirty="0" smtClean="0"/>
              <a:t> </a:t>
            </a:r>
            <a:r>
              <a:rPr lang="en-GB" sz="2600" dirty="0" err="1" smtClean="0"/>
              <a:t>chuyên</a:t>
            </a:r>
            <a:r>
              <a:rPr lang="en-GB" sz="2600" dirty="0" smtClean="0"/>
              <a:t> </a:t>
            </a:r>
            <a:r>
              <a:rPr lang="en-GB" sz="2600" dirty="0" err="1"/>
              <a:t>môn</a:t>
            </a:r>
            <a:r>
              <a:rPr lang="en-GB" sz="2600" dirty="0"/>
              <a:t> </a:t>
            </a:r>
            <a:r>
              <a:rPr lang="en-GB" sz="2600" dirty="0" err="1"/>
              <a:t>sâu</a:t>
            </a:r>
            <a:r>
              <a:rPr lang="en-GB" sz="2600" dirty="0"/>
              <a:t> </a:t>
            </a:r>
            <a:r>
              <a:rPr lang="en-GB" sz="2600" dirty="0" err="1"/>
              <a:t>về</a:t>
            </a:r>
            <a:r>
              <a:rPr lang="en-GB" sz="2600" dirty="0"/>
              <a:t> </a:t>
            </a:r>
            <a:r>
              <a:rPr lang="en-GB" sz="2600" dirty="0" err="1"/>
              <a:t>ứng</a:t>
            </a:r>
            <a:r>
              <a:rPr lang="en-GB" sz="2600" dirty="0"/>
              <a:t> </a:t>
            </a:r>
            <a:r>
              <a:rPr lang="en-GB" sz="2600" dirty="0" err="1"/>
              <a:t>phó</a:t>
            </a:r>
            <a:r>
              <a:rPr lang="en-GB" sz="2600" dirty="0"/>
              <a:t> </a:t>
            </a:r>
            <a:r>
              <a:rPr lang="en-GB" sz="2600" dirty="0" err="1"/>
              <a:t>sự</a:t>
            </a:r>
            <a:r>
              <a:rPr lang="en-GB" sz="2600" dirty="0"/>
              <a:t> </a:t>
            </a:r>
            <a:r>
              <a:rPr lang="en-GB" sz="2600" dirty="0" err="1"/>
              <a:t>cố</a:t>
            </a:r>
            <a:r>
              <a:rPr lang="en-GB" sz="2600" dirty="0"/>
              <a:t> </a:t>
            </a:r>
            <a:r>
              <a:rPr lang="en-GB" sz="2600" dirty="0" err="1"/>
              <a:t>bức</a:t>
            </a:r>
            <a:r>
              <a:rPr lang="en-GB" sz="2600" dirty="0"/>
              <a:t> </a:t>
            </a:r>
            <a:r>
              <a:rPr lang="en-GB" sz="2600" dirty="0" err="1"/>
              <a:t>xạ</a:t>
            </a:r>
            <a:r>
              <a:rPr lang="en-GB" sz="2600" dirty="0"/>
              <a:t> </a:t>
            </a:r>
            <a:r>
              <a:rPr lang="en-GB" sz="2600" dirty="0" err="1"/>
              <a:t>hạt</a:t>
            </a:r>
            <a:r>
              <a:rPr lang="en-GB" sz="2600" dirty="0"/>
              <a:t> </a:t>
            </a:r>
            <a:r>
              <a:rPr lang="en-GB" sz="2600" dirty="0" err="1"/>
              <a:t>nhân</a:t>
            </a:r>
            <a:r>
              <a:rPr lang="en-GB" sz="2600" dirty="0"/>
              <a:t> </a:t>
            </a:r>
            <a:r>
              <a:rPr lang="en-GB" sz="2600" dirty="0" err="1"/>
              <a:t>chưa</a:t>
            </a:r>
            <a:r>
              <a:rPr lang="en-GB" sz="2600" dirty="0"/>
              <a:t> </a:t>
            </a:r>
            <a:r>
              <a:rPr lang="en-GB" sz="2600" dirty="0" err="1"/>
              <a:t>nhiều</a:t>
            </a:r>
            <a:r>
              <a:rPr lang="en-GB" sz="2600" dirty="0"/>
              <a:t>, </a:t>
            </a:r>
            <a:r>
              <a:rPr lang="en-GB" sz="2600" dirty="0" err="1"/>
              <a:t>kinh</a:t>
            </a:r>
            <a:r>
              <a:rPr lang="en-GB" sz="2600" dirty="0"/>
              <a:t> </a:t>
            </a:r>
            <a:r>
              <a:rPr lang="en-GB" sz="2600" dirty="0" err="1"/>
              <a:t>nghiệm</a:t>
            </a:r>
            <a:r>
              <a:rPr lang="en-GB" sz="2600" dirty="0"/>
              <a:t> </a:t>
            </a:r>
            <a:r>
              <a:rPr lang="en-GB" sz="2600" dirty="0" err="1"/>
              <a:t>ứng</a:t>
            </a:r>
            <a:r>
              <a:rPr lang="en-GB" sz="2600" dirty="0"/>
              <a:t> </a:t>
            </a:r>
            <a:r>
              <a:rPr lang="en-GB" sz="2600" dirty="0" err="1"/>
              <a:t>phó</a:t>
            </a:r>
            <a:r>
              <a:rPr lang="en-GB" sz="2600" dirty="0"/>
              <a:t> </a:t>
            </a:r>
            <a:r>
              <a:rPr lang="en-GB" sz="2600" dirty="0" err="1"/>
              <a:t>sự</a:t>
            </a:r>
            <a:r>
              <a:rPr lang="en-GB" sz="2600" dirty="0"/>
              <a:t> </a:t>
            </a:r>
            <a:r>
              <a:rPr lang="en-GB" sz="2600" dirty="0" err="1"/>
              <a:t>cố</a:t>
            </a:r>
            <a:r>
              <a:rPr lang="en-GB" sz="2600" dirty="0"/>
              <a:t> </a:t>
            </a:r>
            <a:r>
              <a:rPr lang="en-GB" sz="2600" dirty="0" err="1"/>
              <a:t>hạt</a:t>
            </a:r>
            <a:r>
              <a:rPr lang="en-GB" sz="2600" dirty="0"/>
              <a:t> </a:t>
            </a:r>
            <a:r>
              <a:rPr lang="en-GB" sz="2600" dirty="0" err="1"/>
              <a:t>nhân</a:t>
            </a:r>
            <a:r>
              <a:rPr lang="en-GB" sz="2600" dirty="0"/>
              <a:t> </a:t>
            </a:r>
            <a:r>
              <a:rPr lang="en-GB" sz="2600" dirty="0" err="1"/>
              <a:t>ảnh</a:t>
            </a:r>
            <a:r>
              <a:rPr lang="en-GB" sz="2600" dirty="0"/>
              <a:t> </a:t>
            </a:r>
            <a:r>
              <a:rPr lang="en-GB" sz="2600" dirty="0" err="1"/>
              <a:t>hưởng</a:t>
            </a:r>
            <a:r>
              <a:rPr lang="en-GB" sz="2600" dirty="0"/>
              <a:t> </a:t>
            </a:r>
            <a:r>
              <a:rPr lang="en-GB" sz="2600" dirty="0" err="1"/>
              <a:t>nghiêm</a:t>
            </a:r>
            <a:r>
              <a:rPr lang="en-GB" sz="2600" dirty="0"/>
              <a:t> </a:t>
            </a:r>
            <a:r>
              <a:rPr lang="en-GB" sz="2600" dirty="0" err="1"/>
              <a:t>trọng</a:t>
            </a:r>
            <a:r>
              <a:rPr lang="en-GB" sz="2600" dirty="0"/>
              <a:t> </a:t>
            </a:r>
            <a:r>
              <a:rPr lang="en-GB" sz="2600" dirty="0" err="1"/>
              <a:t>tới</a:t>
            </a:r>
            <a:r>
              <a:rPr lang="en-GB" sz="2600" dirty="0"/>
              <a:t> </a:t>
            </a:r>
            <a:r>
              <a:rPr lang="en-GB" sz="2600" dirty="0" err="1"/>
              <a:t>Việt</a:t>
            </a:r>
            <a:r>
              <a:rPr lang="en-GB" sz="2600" dirty="0"/>
              <a:t> Nam </a:t>
            </a:r>
            <a:r>
              <a:rPr lang="en-GB" sz="2600" dirty="0" err="1"/>
              <a:t>chưa</a:t>
            </a:r>
            <a:r>
              <a:rPr lang="en-GB" sz="2600" dirty="0"/>
              <a:t> </a:t>
            </a:r>
            <a:r>
              <a:rPr lang="en-GB" sz="2600" dirty="0" err="1"/>
              <a:t>có</a:t>
            </a:r>
            <a:endParaRPr lang="en-US" sz="2600" dirty="0">
              <a:solidFill>
                <a:schemeClr val="bg1"/>
              </a:solidFill>
            </a:endParaRPr>
          </a:p>
        </p:txBody>
      </p:sp>
      <p:sp>
        <p:nvSpPr>
          <p:cNvPr id="10" name="TextBox 9"/>
          <p:cNvSpPr txBox="1"/>
          <p:nvPr/>
        </p:nvSpPr>
        <p:spPr>
          <a:xfrm>
            <a:off x="458643" y="4825285"/>
            <a:ext cx="8145917" cy="892552"/>
          </a:xfrm>
          <a:prstGeom prst="rect">
            <a:avLst/>
          </a:prstGeom>
          <a:solidFill>
            <a:srgbClr val="99CCFF"/>
          </a:solidFill>
        </p:spPr>
        <p:txBody>
          <a:bodyPr wrap="square" rtlCol="0">
            <a:spAutoFit/>
          </a:bodyPr>
          <a:lstStyle/>
          <a:p>
            <a:pPr algn="just">
              <a:spcBef>
                <a:spcPts val="600"/>
              </a:spcBef>
              <a:spcAft>
                <a:spcPts val="600"/>
              </a:spcAft>
            </a:pPr>
            <a:r>
              <a:rPr lang="en-GB" sz="2600" dirty="0" err="1" smtClean="0">
                <a:solidFill>
                  <a:srgbClr val="FF0000"/>
                </a:solidFill>
              </a:rPr>
              <a:t>Hệ</a:t>
            </a:r>
            <a:r>
              <a:rPr lang="en-GB" sz="2600" dirty="0" smtClean="0">
                <a:solidFill>
                  <a:srgbClr val="FF0000"/>
                </a:solidFill>
              </a:rPr>
              <a:t> </a:t>
            </a:r>
            <a:r>
              <a:rPr lang="en-GB" sz="2600" dirty="0" err="1">
                <a:solidFill>
                  <a:srgbClr val="FF0000"/>
                </a:solidFill>
              </a:rPr>
              <a:t>thống</a:t>
            </a:r>
            <a:r>
              <a:rPr lang="en-GB" sz="2600" dirty="0">
                <a:solidFill>
                  <a:srgbClr val="FF0000"/>
                </a:solidFill>
              </a:rPr>
              <a:t> </a:t>
            </a:r>
            <a:r>
              <a:rPr lang="en-GB" sz="2600" dirty="0" err="1">
                <a:solidFill>
                  <a:srgbClr val="FF0000"/>
                </a:solidFill>
              </a:rPr>
              <a:t>quan</a:t>
            </a:r>
            <a:r>
              <a:rPr lang="en-GB" sz="2600" dirty="0">
                <a:solidFill>
                  <a:srgbClr val="FF0000"/>
                </a:solidFill>
              </a:rPr>
              <a:t> </a:t>
            </a:r>
            <a:r>
              <a:rPr lang="en-GB" sz="2600" dirty="0" err="1">
                <a:solidFill>
                  <a:srgbClr val="FF0000"/>
                </a:solidFill>
              </a:rPr>
              <a:t>trắc</a:t>
            </a:r>
            <a:r>
              <a:rPr lang="en-GB" sz="2600" dirty="0">
                <a:solidFill>
                  <a:srgbClr val="FF0000"/>
                </a:solidFill>
              </a:rPr>
              <a:t> </a:t>
            </a:r>
            <a:r>
              <a:rPr lang="en-GB" sz="2600" dirty="0" err="1">
                <a:solidFill>
                  <a:srgbClr val="FF0000"/>
                </a:solidFill>
              </a:rPr>
              <a:t>cảnh</a:t>
            </a:r>
            <a:r>
              <a:rPr lang="en-GB" sz="2600" dirty="0">
                <a:solidFill>
                  <a:srgbClr val="FF0000"/>
                </a:solidFill>
              </a:rPr>
              <a:t> </a:t>
            </a:r>
            <a:r>
              <a:rPr lang="en-GB" sz="2600" dirty="0" err="1">
                <a:solidFill>
                  <a:srgbClr val="FF0000"/>
                </a:solidFill>
              </a:rPr>
              <a:t>báo</a:t>
            </a:r>
            <a:r>
              <a:rPr lang="en-GB" sz="2600" dirty="0">
                <a:solidFill>
                  <a:srgbClr val="FF0000"/>
                </a:solidFill>
              </a:rPr>
              <a:t> </a:t>
            </a:r>
            <a:r>
              <a:rPr lang="en-GB" sz="2600" dirty="0" err="1">
                <a:solidFill>
                  <a:srgbClr val="FF0000"/>
                </a:solidFill>
              </a:rPr>
              <a:t>phát</a:t>
            </a:r>
            <a:r>
              <a:rPr lang="en-GB" sz="2600" dirty="0">
                <a:solidFill>
                  <a:srgbClr val="FF0000"/>
                </a:solidFill>
              </a:rPr>
              <a:t> </a:t>
            </a:r>
            <a:r>
              <a:rPr lang="en-GB" sz="2600" dirty="0" err="1">
                <a:solidFill>
                  <a:srgbClr val="FF0000"/>
                </a:solidFill>
              </a:rPr>
              <a:t>hiện</a:t>
            </a:r>
            <a:r>
              <a:rPr lang="en-GB" sz="2600" dirty="0">
                <a:solidFill>
                  <a:srgbClr val="FF0000"/>
                </a:solidFill>
              </a:rPr>
              <a:t> </a:t>
            </a:r>
            <a:r>
              <a:rPr lang="en-GB" sz="2600" dirty="0" err="1">
                <a:solidFill>
                  <a:srgbClr val="FF0000"/>
                </a:solidFill>
              </a:rPr>
              <a:t>sớm</a:t>
            </a:r>
            <a:r>
              <a:rPr lang="en-GB" sz="2600" dirty="0">
                <a:solidFill>
                  <a:srgbClr val="FF0000"/>
                </a:solidFill>
              </a:rPr>
              <a:t> </a:t>
            </a:r>
            <a:r>
              <a:rPr lang="en-GB" sz="2600" dirty="0" err="1">
                <a:solidFill>
                  <a:srgbClr val="FF0000"/>
                </a:solidFill>
              </a:rPr>
              <a:t>chất</a:t>
            </a:r>
            <a:r>
              <a:rPr lang="en-GB" sz="2600" dirty="0">
                <a:solidFill>
                  <a:srgbClr val="FF0000"/>
                </a:solidFill>
              </a:rPr>
              <a:t> </a:t>
            </a:r>
            <a:r>
              <a:rPr lang="en-GB" sz="2600" dirty="0" err="1">
                <a:solidFill>
                  <a:srgbClr val="FF0000"/>
                </a:solidFill>
              </a:rPr>
              <a:t>phóng</a:t>
            </a:r>
            <a:r>
              <a:rPr lang="en-GB" sz="2600" dirty="0">
                <a:solidFill>
                  <a:srgbClr val="FF0000"/>
                </a:solidFill>
              </a:rPr>
              <a:t> </a:t>
            </a:r>
            <a:r>
              <a:rPr lang="en-GB" sz="2600" dirty="0" err="1" smtClean="0">
                <a:solidFill>
                  <a:srgbClr val="FF0000"/>
                </a:solidFill>
              </a:rPr>
              <a:t>xạ</a:t>
            </a:r>
            <a:r>
              <a:rPr lang="en-GB" sz="2600" dirty="0" smtClean="0">
                <a:solidFill>
                  <a:srgbClr val="FF0000"/>
                </a:solidFill>
              </a:rPr>
              <a:t> (</a:t>
            </a:r>
            <a:r>
              <a:rPr lang="en-GB" sz="2600" dirty="0" err="1" smtClean="0">
                <a:solidFill>
                  <a:srgbClr val="FF0000"/>
                </a:solidFill>
              </a:rPr>
              <a:t>đặc</a:t>
            </a:r>
            <a:r>
              <a:rPr lang="en-GB" sz="2600" dirty="0" smtClean="0">
                <a:solidFill>
                  <a:srgbClr val="FF0000"/>
                </a:solidFill>
              </a:rPr>
              <a:t> </a:t>
            </a:r>
            <a:r>
              <a:rPr lang="en-GB" sz="2600" dirty="0" err="1" smtClean="0">
                <a:solidFill>
                  <a:srgbClr val="FF0000"/>
                </a:solidFill>
              </a:rPr>
              <a:t>biệt</a:t>
            </a:r>
            <a:r>
              <a:rPr lang="en-GB" sz="2600" dirty="0" smtClean="0">
                <a:solidFill>
                  <a:srgbClr val="FF0000"/>
                </a:solidFill>
              </a:rPr>
              <a:t> </a:t>
            </a:r>
            <a:r>
              <a:rPr lang="en-GB" sz="2600" dirty="0" err="1" smtClean="0">
                <a:solidFill>
                  <a:srgbClr val="FF0000"/>
                </a:solidFill>
              </a:rPr>
              <a:t>cho</a:t>
            </a:r>
            <a:r>
              <a:rPr lang="en-GB" sz="2600" dirty="0" smtClean="0">
                <a:solidFill>
                  <a:srgbClr val="FF0000"/>
                </a:solidFill>
              </a:rPr>
              <a:t> NMĐHN </a:t>
            </a:r>
            <a:r>
              <a:rPr lang="en-GB" sz="2600" dirty="0" err="1" smtClean="0">
                <a:solidFill>
                  <a:srgbClr val="FF0000"/>
                </a:solidFill>
              </a:rPr>
              <a:t>gần</a:t>
            </a:r>
            <a:r>
              <a:rPr lang="en-GB" sz="2600" dirty="0" smtClean="0">
                <a:solidFill>
                  <a:srgbClr val="FF0000"/>
                </a:solidFill>
              </a:rPr>
              <a:t> </a:t>
            </a:r>
            <a:r>
              <a:rPr lang="en-GB" sz="2600" dirty="0" err="1" smtClean="0">
                <a:solidFill>
                  <a:srgbClr val="FF0000"/>
                </a:solidFill>
              </a:rPr>
              <a:t>biên</a:t>
            </a:r>
            <a:r>
              <a:rPr lang="en-GB" sz="2600" dirty="0" smtClean="0">
                <a:solidFill>
                  <a:srgbClr val="FF0000"/>
                </a:solidFill>
              </a:rPr>
              <a:t> </a:t>
            </a:r>
            <a:r>
              <a:rPr lang="en-GB" sz="2600" dirty="0" err="1" smtClean="0">
                <a:solidFill>
                  <a:srgbClr val="FF0000"/>
                </a:solidFill>
              </a:rPr>
              <a:t>giới</a:t>
            </a:r>
            <a:r>
              <a:rPr lang="en-GB" sz="2600" dirty="0" smtClean="0">
                <a:solidFill>
                  <a:srgbClr val="FF0000"/>
                </a:solidFill>
              </a:rPr>
              <a:t>)</a:t>
            </a:r>
            <a:endParaRPr lang="en-GB" sz="2600" dirty="0"/>
          </a:p>
        </p:txBody>
      </p:sp>
    </p:spTree>
    <p:extLst>
      <p:ext uri="{BB962C8B-B14F-4D97-AF65-F5344CB8AC3E}">
        <p14:creationId xmlns:p14="http://schemas.microsoft.com/office/powerpoint/2010/main" val="3720126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19</a:t>
            </a:fld>
            <a:endParaRPr lang="en-US" dirty="0"/>
          </a:p>
        </p:txBody>
      </p:sp>
      <p:sp>
        <p:nvSpPr>
          <p:cNvPr id="7" name="Title 1"/>
          <p:cNvSpPr>
            <a:spLocks noGrp="1"/>
          </p:cNvSpPr>
          <p:nvPr>
            <p:ph type="title"/>
          </p:nvPr>
        </p:nvSpPr>
        <p:spPr>
          <a:xfrm>
            <a:off x="0" y="332570"/>
            <a:ext cx="7592064" cy="864096"/>
          </a:xfrm>
        </p:spPr>
        <p:txBody>
          <a:bodyPr>
            <a:noAutofit/>
          </a:bodyPr>
          <a:lstStyle/>
          <a:p>
            <a:r>
              <a:rPr lang="en-US" sz="3200" dirty="0" err="1">
                <a:solidFill>
                  <a:schemeClr val="tx2"/>
                </a:solidFill>
              </a:rPr>
              <a:t>Công</a:t>
            </a:r>
            <a:r>
              <a:rPr lang="en-US" sz="3200" dirty="0">
                <a:solidFill>
                  <a:schemeClr val="tx2"/>
                </a:solidFill>
              </a:rPr>
              <a:t> </a:t>
            </a:r>
            <a:r>
              <a:rPr lang="en-US" sz="3200" dirty="0" err="1">
                <a:solidFill>
                  <a:schemeClr val="tx2"/>
                </a:solidFill>
              </a:rPr>
              <a:t>việc</a:t>
            </a:r>
            <a:r>
              <a:rPr lang="en-US" sz="3200" dirty="0">
                <a:solidFill>
                  <a:schemeClr val="tx2"/>
                </a:solidFill>
              </a:rPr>
              <a:t> </a:t>
            </a:r>
            <a:r>
              <a:rPr lang="en-US" sz="3200" dirty="0" err="1">
                <a:solidFill>
                  <a:schemeClr val="tx2"/>
                </a:solidFill>
              </a:rPr>
              <a:t>dự</a:t>
            </a:r>
            <a:r>
              <a:rPr lang="en-US" sz="3200" dirty="0">
                <a:solidFill>
                  <a:schemeClr val="tx2"/>
                </a:solidFill>
              </a:rPr>
              <a:t> </a:t>
            </a:r>
            <a:r>
              <a:rPr lang="en-US" sz="3200" dirty="0" err="1">
                <a:solidFill>
                  <a:schemeClr val="tx2"/>
                </a:solidFill>
              </a:rPr>
              <a:t>kiến</a:t>
            </a:r>
            <a:r>
              <a:rPr lang="en-US" sz="3200" dirty="0">
                <a:solidFill>
                  <a:schemeClr val="tx2"/>
                </a:solidFill>
              </a:rPr>
              <a:t> </a:t>
            </a:r>
            <a:r>
              <a:rPr lang="en-US" sz="3200" dirty="0" err="1" smtClean="0">
                <a:solidFill>
                  <a:schemeClr val="tx2"/>
                </a:solidFill>
              </a:rPr>
              <a:t>cần</a:t>
            </a:r>
            <a:r>
              <a:rPr lang="en-US" sz="3200" dirty="0" smtClean="0">
                <a:solidFill>
                  <a:schemeClr val="tx2"/>
                </a:solidFill>
              </a:rPr>
              <a:t> </a:t>
            </a:r>
            <a:r>
              <a:rPr lang="en-US" sz="3200" dirty="0" err="1" smtClean="0">
                <a:solidFill>
                  <a:schemeClr val="tx2"/>
                </a:solidFill>
              </a:rPr>
              <a:t>sớm</a:t>
            </a:r>
            <a:r>
              <a:rPr lang="en-US" sz="3200" dirty="0" smtClean="0">
                <a:solidFill>
                  <a:schemeClr val="tx2"/>
                </a:solidFill>
              </a:rPr>
              <a:t> </a:t>
            </a:r>
            <a:r>
              <a:rPr lang="en-US" sz="3200" dirty="0" err="1" smtClean="0">
                <a:solidFill>
                  <a:schemeClr val="tx2"/>
                </a:solidFill>
              </a:rPr>
              <a:t>triển</a:t>
            </a:r>
            <a:r>
              <a:rPr lang="en-US" sz="3200" dirty="0" smtClean="0">
                <a:solidFill>
                  <a:schemeClr val="tx2"/>
                </a:solidFill>
              </a:rPr>
              <a:t> </a:t>
            </a:r>
            <a:r>
              <a:rPr lang="en-US" sz="3200" dirty="0" err="1">
                <a:solidFill>
                  <a:schemeClr val="tx2"/>
                </a:solidFill>
              </a:rPr>
              <a:t>khai</a:t>
            </a:r>
            <a:endParaRPr lang="en-GB" sz="3200" dirty="0">
              <a:solidFill>
                <a:schemeClr val="tx2"/>
              </a:solidFill>
            </a:endParaRPr>
          </a:p>
        </p:txBody>
      </p:sp>
      <p:sp>
        <p:nvSpPr>
          <p:cNvPr id="5" name="TextBox 4"/>
          <p:cNvSpPr txBox="1"/>
          <p:nvPr/>
        </p:nvSpPr>
        <p:spPr>
          <a:xfrm>
            <a:off x="683460" y="2600349"/>
            <a:ext cx="8137130" cy="1692771"/>
          </a:xfrm>
          <a:prstGeom prst="rect">
            <a:avLst/>
          </a:prstGeom>
          <a:solidFill>
            <a:schemeClr val="accent2">
              <a:lumMod val="20000"/>
              <a:lumOff val="80000"/>
            </a:schemeClr>
          </a:solidFill>
        </p:spPr>
        <p:txBody>
          <a:bodyPr wrap="square" rtlCol="0">
            <a:spAutoFit/>
          </a:bodyPr>
          <a:lstStyle/>
          <a:p>
            <a:pPr algn="just"/>
            <a:r>
              <a:rPr lang="en-GB" sz="2600" dirty="0" err="1" smtClean="0"/>
              <a:t>Tổ</a:t>
            </a:r>
            <a:r>
              <a:rPr lang="en-GB" sz="2600" dirty="0" smtClean="0"/>
              <a:t> </a:t>
            </a:r>
            <a:r>
              <a:rPr lang="en-GB" sz="2600" dirty="0" err="1"/>
              <a:t>chức</a:t>
            </a:r>
            <a:r>
              <a:rPr lang="en-GB" sz="2600" dirty="0"/>
              <a:t> </a:t>
            </a:r>
            <a:r>
              <a:rPr lang="en-GB" sz="2600" dirty="0" err="1"/>
              <a:t>xây</a:t>
            </a:r>
            <a:r>
              <a:rPr lang="en-GB" sz="2600" dirty="0"/>
              <a:t> </a:t>
            </a:r>
            <a:r>
              <a:rPr lang="en-GB" sz="2600" dirty="0" err="1"/>
              <a:t>dựng</a:t>
            </a:r>
            <a:r>
              <a:rPr lang="en-GB" sz="2600" dirty="0"/>
              <a:t> </a:t>
            </a:r>
            <a:r>
              <a:rPr lang="en-GB" sz="2600" dirty="0" err="1"/>
              <a:t>Quy</a:t>
            </a:r>
            <a:r>
              <a:rPr lang="en-GB" sz="2600" dirty="0"/>
              <a:t> </a:t>
            </a:r>
            <a:r>
              <a:rPr lang="en-GB" sz="2600" dirty="0" err="1"/>
              <a:t>chế</a:t>
            </a:r>
            <a:r>
              <a:rPr lang="en-GB" sz="2600" dirty="0"/>
              <a:t> </a:t>
            </a:r>
            <a:r>
              <a:rPr lang="en-GB" sz="2600" dirty="0" err="1"/>
              <a:t>phối</a:t>
            </a:r>
            <a:r>
              <a:rPr lang="en-GB" sz="2600" dirty="0"/>
              <a:t> </a:t>
            </a:r>
            <a:r>
              <a:rPr lang="en-GB" sz="2600" dirty="0" err="1"/>
              <a:t>hợp</a:t>
            </a:r>
            <a:r>
              <a:rPr lang="en-GB" sz="2600" dirty="0"/>
              <a:t> </a:t>
            </a:r>
            <a:r>
              <a:rPr lang="en-GB" sz="2600" dirty="0" err="1"/>
              <a:t>và</a:t>
            </a:r>
            <a:r>
              <a:rPr lang="en-GB" sz="2600" dirty="0"/>
              <a:t> </a:t>
            </a:r>
            <a:r>
              <a:rPr lang="en-GB" sz="2600" dirty="0" err="1"/>
              <a:t>quy</a:t>
            </a:r>
            <a:r>
              <a:rPr lang="en-GB" sz="2600" dirty="0"/>
              <a:t> </a:t>
            </a:r>
            <a:r>
              <a:rPr lang="en-GB" sz="2600" dirty="0" err="1"/>
              <a:t>trình</a:t>
            </a:r>
            <a:r>
              <a:rPr lang="en-GB" sz="2600" dirty="0"/>
              <a:t> </a:t>
            </a:r>
            <a:r>
              <a:rPr lang="en-GB" sz="2600" dirty="0" err="1"/>
              <a:t>tác</a:t>
            </a:r>
            <a:r>
              <a:rPr lang="en-GB" sz="2600" dirty="0"/>
              <a:t> </a:t>
            </a:r>
            <a:r>
              <a:rPr lang="en-GB" sz="2600" dirty="0" err="1"/>
              <a:t>nghiệp</a:t>
            </a:r>
            <a:r>
              <a:rPr lang="en-GB" sz="2600" dirty="0"/>
              <a:t> </a:t>
            </a:r>
            <a:r>
              <a:rPr lang="en-GB" sz="2600" dirty="0" err="1"/>
              <a:t>của</a:t>
            </a:r>
            <a:r>
              <a:rPr lang="en-GB" sz="2600" dirty="0"/>
              <a:t> </a:t>
            </a:r>
            <a:r>
              <a:rPr lang="en-GB" sz="2600" dirty="0" err="1"/>
              <a:t>Bộ</a:t>
            </a:r>
            <a:r>
              <a:rPr lang="en-GB" sz="2600" dirty="0"/>
              <a:t> </a:t>
            </a:r>
            <a:r>
              <a:rPr lang="en-GB" sz="2600" dirty="0" err="1"/>
              <a:t>Khoa</a:t>
            </a:r>
            <a:r>
              <a:rPr lang="en-GB" sz="2600" dirty="0"/>
              <a:t> </a:t>
            </a:r>
            <a:r>
              <a:rPr lang="en-GB" sz="2600" dirty="0" err="1"/>
              <a:t>học</a:t>
            </a:r>
            <a:r>
              <a:rPr lang="en-GB" sz="2600" dirty="0"/>
              <a:t> </a:t>
            </a:r>
            <a:r>
              <a:rPr lang="en-GB" sz="2600" dirty="0" err="1"/>
              <a:t>và</a:t>
            </a:r>
            <a:r>
              <a:rPr lang="en-GB" sz="2600" dirty="0"/>
              <a:t> </a:t>
            </a:r>
            <a:r>
              <a:rPr lang="en-GB" sz="2600" dirty="0" err="1"/>
              <a:t>Công</a:t>
            </a:r>
            <a:r>
              <a:rPr lang="en-GB" sz="2600" dirty="0"/>
              <a:t> </a:t>
            </a:r>
            <a:r>
              <a:rPr lang="en-GB" sz="2600" dirty="0" err="1"/>
              <a:t>nghệ</a:t>
            </a:r>
            <a:r>
              <a:rPr lang="en-GB" sz="2600" dirty="0"/>
              <a:t> </a:t>
            </a:r>
            <a:r>
              <a:rPr lang="en-GB" sz="2600" dirty="0" err="1"/>
              <a:t>trong</a:t>
            </a:r>
            <a:r>
              <a:rPr lang="en-GB" sz="2600" dirty="0"/>
              <a:t> </a:t>
            </a:r>
            <a:r>
              <a:rPr lang="en-GB" sz="2600" dirty="0" err="1"/>
              <a:t>ứng</a:t>
            </a:r>
            <a:r>
              <a:rPr lang="en-GB" sz="2600" dirty="0"/>
              <a:t> </a:t>
            </a:r>
            <a:r>
              <a:rPr lang="en-GB" sz="2600" dirty="0" err="1"/>
              <a:t>phó</a:t>
            </a:r>
            <a:r>
              <a:rPr lang="en-GB" sz="2600" dirty="0"/>
              <a:t> </a:t>
            </a:r>
            <a:r>
              <a:rPr lang="en-GB" sz="2600" dirty="0" err="1"/>
              <a:t>sự</a:t>
            </a:r>
            <a:r>
              <a:rPr lang="en-GB" sz="2600" dirty="0"/>
              <a:t> </a:t>
            </a:r>
            <a:r>
              <a:rPr lang="en-GB" sz="2600" dirty="0" err="1"/>
              <a:t>cố</a:t>
            </a:r>
            <a:r>
              <a:rPr lang="en-GB" sz="2600" dirty="0"/>
              <a:t> </a:t>
            </a:r>
            <a:r>
              <a:rPr lang="en-GB" sz="2600" dirty="0" err="1"/>
              <a:t>bức</a:t>
            </a:r>
            <a:r>
              <a:rPr lang="en-GB" sz="2600" dirty="0"/>
              <a:t> </a:t>
            </a:r>
            <a:r>
              <a:rPr lang="en-GB" sz="2600" dirty="0" err="1"/>
              <a:t>xạ</a:t>
            </a:r>
            <a:r>
              <a:rPr lang="en-GB" sz="2600" dirty="0"/>
              <a:t> </a:t>
            </a:r>
            <a:r>
              <a:rPr lang="en-GB" sz="2600" dirty="0" err="1"/>
              <a:t>và</a:t>
            </a:r>
            <a:r>
              <a:rPr lang="en-GB" sz="2600" dirty="0"/>
              <a:t> </a:t>
            </a:r>
            <a:r>
              <a:rPr lang="en-GB" sz="2600" dirty="0" err="1"/>
              <a:t>hạt</a:t>
            </a:r>
            <a:r>
              <a:rPr lang="en-GB" sz="2600" dirty="0"/>
              <a:t> </a:t>
            </a:r>
            <a:r>
              <a:rPr lang="en-GB" sz="2600" dirty="0" err="1"/>
              <a:t>nhân</a:t>
            </a:r>
            <a:r>
              <a:rPr lang="en-GB" sz="2600" dirty="0"/>
              <a:t>;</a:t>
            </a:r>
          </a:p>
          <a:p>
            <a:pPr algn="just"/>
            <a:r>
              <a:rPr lang="en-GB" sz="2600" dirty="0"/>
              <a:t> </a:t>
            </a:r>
            <a:endParaRPr lang="en-US" sz="2600" dirty="0"/>
          </a:p>
        </p:txBody>
      </p:sp>
      <p:sp>
        <p:nvSpPr>
          <p:cNvPr id="6" name="TextBox 5"/>
          <p:cNvSpPr txBox="1"/>
          <p:nvPr/>
        </p:nvSpPr>
        <p:spPr>
          <a:xfrm>
            <a:off x="358443" y="4536688"/>
            <a:ext cx="8137130" cy="2092881"/>
          </a:xfrm>
          <a:prstGeom prst="rect">
            <a:avLst/>
          </a:prstGeom>
          <a:solidFill>
            <a:schemeClr val="accent2">
              <a:lumMod val="20000"/>
              <a:lumOff val="80000"/>
            </a:schemeClr>
          </a:solidFill>
        </p:spPr>
        <p:txBody>
          <a:bodyPr wrap="square" rtlCol="0">
            <a:spAutoFit/>
          </a:bodyPr>
          <a:lstStyle/>
          <a:p>
            <a:pPr algn="just">
              <a:spcBef>
                <a:spcPts val="600"/>
              </a:spcBef>
              <a:spcAft>
                <a:spcPts val="600"/>
              </a:spcAft>
            </a:pPr>
            <a:r>
              <a:rPr lang="vi-VN" sz="2600" dirty="0"/>
              <a:t>Thiết lập và duy trì hoạt động hệ thống tiếp nhận thông tin 24/7</a:t>
            </a:r>
            <a:r>
              <a:rPr lang="en-US" sz="2600" dirty="0"/>
              <a:t>, </a:t>
            </a:r>
            <a:r>
              <a:rPr lang="en-US" sz="2600" dirty="0" err="1"/>
              <a:t>tăng</a:t>
            </a:r>
            <a:r>
              <a:rPr lang="en-US" sz="2600" dirty="0"/>
              <a:t> </a:t>
            </a:r>
            <a:r>
              <a:rPr lang="en-US" sz="2600" dirty="0" err="1"/>
              <a:t>cường</a:t>
            </a:r>
            <a:r>
              <a:rPr lang="en-US" sz="2600" dirty="0"/>
              <a:t> </a:t>
            </a:r>
            <a:r>
              <a:rPr lang="en-US" sz="2600" dirty="0" err="1"/>
              <a:t>đầu</a:t>
            </a:r>
            <a:r>
              <a:rPr lang="en-US" sz="2600" dirty="0"/>
              <a:t> </a:t>
            </a:r>
            <a:r>
              <a:rPr lang="en-US" sz="2600" dirty="0" err="1"/>
              <a:t>tư</a:t>
            </a:r>
            <a:r>
              <a:rPr lang="en-US" sz="2600" dirty="0"/>
              <a:t> </a:t>
            </a:r>
            <a:r>
              <a:rPr lang="en-US" sz="2600" dirty="0" err="1"/>
              <a:t>cho</a:t>
            </a:r>
            <a:r>
              <a:rPr lang="en-US" sz="2600" dirty="0"/>
              <a:t> </a:t>
            </a:r>
            <a:r>
              <a:rPr lang="en-US" sz="2600" dirty="0" err="1"/>
              <a:t>đơn</a:t>
            </a:r>
            <a:r>
              <a:rPr lang="en-US" sz="2600" dirty="0"/>
              <a:t> </a:t>
            </a:r>
            <a:r>
              <a:rPr lang="en-US" sz="2600" dirty="0" err="1"/>
              <a:t>vị</a:t>
            </a:r>
            <a:r>
              <a:rPr lang="en-US" sz="2600" dirty="0"/>
              <a:t> </a:t>
            </a:r>
            <a:r>
              <a:rPr lang="en-US" sz="2600" dirty="0" err="1"/>
              <a:t>kỹ</a:t>
            </a:r>
            <a:r>
              <a:rPr lang="en-US" sz="2600" dirty="0"/>
              <a:t> </a:t>
            </a:r>
            <a:r>
              <a:rPr lang="en-US" sz="2600" dirty="0" err="1"/>
              <a:t>thuật</a:t>
            </a:r>
            <a:r>
              <a:rPr lang="en-US" sz="2600" dirty="0"/>
              <a:t>, </a:t>
            </a:r>
            <a:r>
              <a:rPr lang="en-US" sz="2600" dirty="0" err="1"/>
              <a:t>xây</a:t>
            </a:r>
            <a:r>
              <a:rPr lang="en-US" sz="2600" dirty="0"/>
              <a:t> </a:t>
            </a:r>
            <a:r>
              <a:rPr lang="en-US" sz="2600" dirty="0" err="1"/>
              <a:t>dựng</a:t>
            </a:r>
            <a:r>
              <a:rPr lang="en-US" sz="2600" dirty="0"/>
              <a:t> </a:t>
            </a:r>
            <a:r>
              <a:rPr lang="en-US" sz="2600" dirty="0" err="1"/>
              <a:t>và</a:t>
            </a:r>
            <a:r>
              <a:rPr lang="en-US" sz="2600" dirty="0"/>
              <a:t> </a:t>
            </a:r>
            <a:r>
              <a:rPr lang="en-US" sz="2600" dirty="0" err="1"/>
              <a:t>duy</a:t>
            </a:r>
            <a:r>
              <a:rPr lang="en-US" sz="2600" dirty="0"/>
              <a:t> </a:t>
            </a:r>
            <a:r>
              <a:rPr lang="en-US" sz="2600" dirty="0" err="1"/>
              <a:t>trì</a:t>
            </a:r>
            <a:r>
              <a:rPr lang="en-US" sz="2600" dirty="0"/>
              <a:t> </a:t>
            </a:r>
            <a:r>
              <a:rPr lang="en-US" sz="2600" dirty="0" err="1"/>
              <a:t>hệ</a:t>
            </a:r>
            <a:r>
              <a:rPr lang="en-US" sz="2600" dirty="0"/>
              <a:t> </a:t>
            </a:r>
            <a:r>
              <a:rPr lang="en-US" sz="2600" dirty="0" err="1"/>
              <a:t>thống</a:t>
            </a:r>
            <a:r>
              <a:rPr lang="en-US" sz="2600" dirty="0"/>
              <a:t> </a:t>
            </a:r>
            <a:r>
              <a:rPr lang="en-US" sz="2600" dirty="0" err="1"/>
              <a:t>trạm</a:t>
            </a:r>
            <a:r>
              <a:rPr lang="en-US" sz="2600" dirty="0"/>
              <a:t> </a:t>
            </a:r>
            <a:r>
              <a:rPr lang="en-US" sz="2600" dirty="0" err="1"/>
              <a:t>quan</a:t>
            </a:r>
            <a:r>
              <a:rPr lang="en-US" sz="2600" dirty="0"/>
              <a:t> </a:t>
            </a:r>
            <a:r>
              <a:rPr lang="en-US" sz="2600" dirty="0" err="1"/>
              <a:t>trắc</a:t>
            </a:r>
            <a:r>
              <a:rPr lang="en-US" sz="2600" dirty="0"/>
              <a:t>… </a:t>
            </a:r>
            <a:r>
              <a:rPr lang="en-US" sz="2600" dirty="0" err="1"/>
              <a:t>theo</a:t>
            </a:r>
            <a:r>
              <a:rPr lang="en-US" sz="2600" dirty="0"/>
              <a:t> </a:t>
            </a:r>
            <a:r>
              <a:rPr lang="en-US" sz="2600" dirty="0" err="1"/>
              <a:t>Quyết</a:t>
            </a:r>
            <a:r>
              <a:rPr lang="en-US" sz="2600" dirty="0"/>
              <a:t> </a:t>
            </a:r>
            <a:r>
              <a:rPr lang="en-US" sz="2600" dirty="0" err="1"/>
              <a:t>định</a:t>
            </a:r>
            <a:r>
              <a:rPr lang="en-US" sz="2600" dirty="0"/>
              <a:t> </a:t>
            </a:r>
            <a:r>
              <a:rPr lang="en-US" sz="2600" dirty="0" err="1"/>
              <a:t>số</a:t>
            </a:r>
            <a:r>
              <a:rPr lang="en-US" sz="2600" dirty="0"/>
              <a:t> 884/QĐ-</a:t>
            </a:r>
            <a:r>
              <a:rPr lang="en-US" sz="2600" dirty="0" err="1"/>
              <a:t>TTg</a:t>
            </a:r>
            <a:r>
              <a:rPr lang="en-US" sz="2600" dirty="0"/>
              <a:t> </a:t>
            </a:r>
            <a:r>
              <a:rPr lang="en-US" sz="2600" dirty="0" err="1"/>
              <a:t>ngày</a:t>
            </a:r>
            <a:r>
              <a:rPr lang="en-US" sz="2600" dirty="0"/>
              <a:t> 16/6/2017 </a:t>
            </a:r>
            <a:r>
              <a:rPr lang="en-US" sz="2600" dirty="0" err="1"/>
              <a:t>của</a:t>
            </a:r>
            <a:r>
              <a:rPr lang="en-US" sz="2600" dirty="0"/>
              <a:t> </a:t>
            </a:r>
            <a:r>
              <a:rPr lang="en-US" sz="2600" dirty="0" err="1"/>
              <a:t>Thủ</a:t>
            </a:r>
            <a:r>
              <a:rPr lang="en-US" sz="2600" dirty="0"/>
              <a:t> </a:t>
            </a:r>
            <a:r>
              <a:rPr lang="en-US" sz="2600" dirty="0" err="1"/>
              <a:t>tướng</a:t>
            </a:r>
            <a:r>
              <a:rPr lang="en-US" sz="2600" dirty="0"/>
              <a:t> </a:t>
            </a:r>
            <a:r>
              <a:rPr lang="en-US" sz="2600" dirty="0" err="1"/>
              <a:t>Chính</a:t>
            </a:r>
            <a:r>
              <a:rPr lang="en-US" sz="2600" dirty="0"/>
              <a:t> </a:t>
            </a:r>
            <a:r>
              <a:rPr lang="en-US" sz="2600" dirty="0" err="1"/>
              <a:t>phủ</a:t>
            </a:r>
            <a:r>
              <a:rPr lang="en-US" sz="2600" dirty="0" smtClean="0"/>
              <a:t>.</a:t>
            </a:r>
            <a:r>
              <a:rPr lang="en-GB" sz="2600" dirty="0" smtClean="0"/>
              <a:t> </a:t>
            </a:r>
            <a:endParaRPr lang="en-US" sz="2600" dirty="0"/>
          </a:p>
        </p:txBody>
      </p:sp>
      <p:grpSp>
        <p:nvGrpSpPr>
          <p:cNvPr id="8" name="Group 20"/>
          <p:cNvGrpSpPr>
            <a:grpSpLocks/>
          </p:cNvGrpSpPr>
          <p:nvPr/>
        </p:nvGrpSpPr>
        <p:grpSpPr bwMode="auto">
          <a:xfrm>
            <a:off x="317038" y="1113991"/>
            <a:ext cx="2663512" cy="1187091"/>
            <a:chOff x="3964" y="2071"/>
            <a:chExt cx="1484" cy="330"/>
          </a:xfrm>
        </p:grpSpPr>
        <p:sp>
          <p:nvSpPr>
            <p:cNvPr id="10"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11"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12" name="Text Box 28"/>
          <p:cNvSpPr txBox="1">
            <a:spLocks noChangeArrowheads="1"/>
          </p:cNvSpPr>
          <p:nvPr/>
        </p:nvSpPr>
        <p:spPr bwMode="black">
          <a:xfrm>
            <a:off x="597395" y="1491123"/>
            <a:ext cx="2048553"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err="1" smtClean="0">
                <a:solidFill>
                  <a:srgbClr val="003366"/>
                </a:solidFill>
                <a:latin typeface="Arial" panose="020B0604020202020204" pitchFamily="34" charset="0"/>
                <a:cs typeface="Arial" panose="020B0604020202020204" pitchFamily="34" charset="0"/>
              </a:rPr>
              <a:t>Bộ</a:t>
            </a:r>
            <a:r>
              <a:rPr lang="en-US" altLang="en-US" sz="2400" b="1" dirty="0" smtClean="0">
                <a:solidFill>
                  <a:srgbClr val="003366"/>
                </a:solidFill>
                <a:latin typeface="Arial" panose="020B0604020202020204" pitchFamily="34" charset="0"/>
                <a:cs typeface="Arial" panose="020B0604020202020204" pitchFamily="34" charset="0"/>
              </a:rPr>
              <a:t> KH&amp;CN</a:t>
            </a:r>
            <a:endParaRPr lang="en-US" altLang="en-US" sz="2400" b="1" dirty="0">
              <a:solidFill>
                <a:srgbClr val="0033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316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Nội</a:t>
            </a:r>
            <a:r>
              <a:rPr lang="en-GB" dirty="0" smtClean="0"/>
              <a:t> dung</a:t>
            </a:r>
            <a:endParaRPr lang="en-GB" dirty="0"/>
          </a:p>
        </p:txBody>
      </p:sp>
      <p:sp>
        <p:nvSpPr>
          <p:cNvPr id="6" name="Content Placeholder 5"/>
          <p:cNvSpPr>
            <a:spLocks noGrp="1"/>
          </p:cNvSpPr>
          <p:nvPr>
            <p:ph idx="1"/>
          </p:nvPr>
        </p:nvSpPr>
        <p:spPr/>
        <p:txBody>
          <a:bodyPr/>
          <a:lstStyle/>
          <a:p>
            <a:pPr marL="0" indent="0" algn="ctr">
              <a:buNone/>
            </a:pPr>
            <a:endParaRPr lang="en-GB" sz="4800" i="1" dirty="0">
              <a:solidFill>
                <a:srgbClr val="FFFFFF"/>
              </a:solidFill>
            </a:endParaRPr>
          </a:p>
          <a:p>
            <a:pPr marL="0" indent="0" algn="ctr">
              <a:spcAft>
                <a:spcPts val="1200"/>
              </a:spcAft>
              <a:buNone/>
            </a:pPr>
            <a:endParaRPr lang="en-GB" sz="5400" b="1" dirty="0">
              <a:solidFill>
                <a:srgbClr val="FFFF00"/>
              </a:solidFill>
            </a:endParaRPr>
          </a:p>
        </p:txBody>
      </p:sp>
      <p:sp>
        <p:nvSpPr>
          <p:cNvPr id="4" name="Slide Number Placeholder 3"/>
          <p:cNvSpPr>
            <a:spLocks noGrp="1"/>
          </p:cNvSpPr>
          <p:nvPr>
            <p:ph type="sldNum" sz="quarter" idx="12"/>
          </p:nvPr>
        </p:nvSpPr>
        <p:spPr/>
        <p:txBody>
          <a:bodyPr/>
          <a:lstStyle/>
          <a:p>
            <a:fld id="{23A0628E-C12F-4F8C-9895-BCD5E30100D3}" type="slidenum">
              <a:rPr lang="en-US" smtClean="0"/>
              <a:pPr/>
              <a:t>2</a:t>
            </a:fld>
            <a:endParaRPr lang="en-US" dirty="0"/>
          </a:p>
        </p:txBody>
      </p:sp>
      <p:sp>
        <p:nvSpPr>
          <p:cNvPr id="5" name="Content Placeholder 2"/>
          <p:cNvSpPr txBox="1">
            <a:spLocks/>
          </p:cNvSpPr>
          <p:nvPr/>
        </p:nvSpPr>
        <p:spPr>
          <a:xfrm>
            <a:off x="363664" y="1772166"/>
            <a:ext cx="848868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1200"/>
              </a:spcBef>
            </a:pPr>
            <a:r>
              <a:rPr lang="en-US" sz="3000" dirty="0" err="1" smtClean="0">
                <a:solidFill>
                  <a:schemeClr val="tx1"/>
                </a:solidFill>
              </a:rPr>
              <a:t>Giới</a:t>
            </a:r>
            <a:r>
              <a:rPr lang="en-US" sz="3000" dirty="0" smtClean="0">
                <a:solidFill>
                  <a:schemeClr val="tx1"/>
                </a:solidFill>
              </a:rPr>
              <a:t> </a:t>
            </a:r>
            <a:r>
              <a:rPr lang="en-US" sz="3000" dirty="0" err="1" smtClean="0">
                <a:solidFill>
                  <a:schemeClr val="tx1"/>
                </a:solidFill>
              </a:rPr>
              <a:t>thiệu</a:t>
            </a:r>
            <a:r>
              <a:rPr lang="en-US" sz="3000" dirty="0" smtClean="0">
                <a:solidFill>
                  <a:schemeClr val="tx1"/>
                </a:solidFill>
              </a:rPr>
              <a:t> </a:t>
            </a:r>
            <a:r>
              <a:rPr lang="en-US" sz="3000" dirty="0" err="1" smtClean="0">
                <a:solidFill>
                  <a:schemeClr val="tx1"/>
                </a:solidFill>
              </a:rPr>
              <a:t>Kế</a:t>
            </a:r>
            <a:r>
              <a:rPr lang="en-US" sz="3000" dirty="0" smtClean="0">
                <a:solidFill>
                  <a:schemeClr val="tx1"/>
                </a:solidFill>
              </a:rPr>
              <a:t> </a:t>
            </a:r>
            <a:r>
              <a:rPr lang="en-US" sz="3000" dirty="0" err="1" smtClean="0">
                <a:solidFill>
                  <a:schemeClr val="tx1"/>
                </a:solidFill>
              </a:rPr>
              <a:t>hoạch</a:t>
            </a:r>
            <a:r>
              <a:rPr lang="en-US" sz="3000" dirty="0" smtClean="0">
                <a:solidFill>
                  <a:schemeClr val="tx1"/>
                </a:solidFill>
              </a:rPr>
              <a:t> </a:t>
            </a:r>
            <a:r>
              <a:rPr lang="en-US" sz="3000" dirty="0" err="1" smtClean="0">
                <a:solidFill>
                  <a:schemeClr val="tx1"/>
                </a:solidFill>
              </a:rPr>
              <a:t>Ứng</a:t>
            </a:r>
            <a:r>
              <a:rPr lang="en-US" sz="3000" dirty="0" smtClean="0">
                <a:solidFill>
                  <a:schemeClr val="tx1"/>
                </a:solidFill>
              </a:rPr>
              <a:t> </a:t>
            </a:r>
            <a:r>
              <a:rPr lang="en-US" sz="3000" dirty="0" err="1" smtClean="0">
                <a:solidFill>
                  <a:schemeClr val="tx1"/>
                </a:solidFill>
              </a:rPr>
              <a:t>phó</a:t>
            </a:r>
            <a:r>
              <a:rPr lang="en-US" sz="3000" dirty="0" smtClean="0">
                <a:solidFill>
                  <a:schemeClr val="tx1"/>
                </a:solidFill>
              </a:rPr>
              <a:t> </a:t>
            </a:r>
            <a:r>
              <a:rPr lang="en-US" sz="3000" dirty="0" err="1" smtClean="0">
                <a:solidFill>
                  <a:schemeClr val="tx1"/>
                </a:solidFill>
              </a:rPr>
              <a:t>sự</a:t>
            </a:r>
            <a:r>
              <a:rPr lang="en-US" sz="3000" dirty="0" smtClean="0">
                <a:solidFill>
                  <a:schemeClr val="tx1"/>
                </a:solidFill>
              </a:rPr>
              <a:t> </a:t>
            </a:r>
            <a:r>
              <a:rPr lang="en-US" sz="3000" dirty="0" err="1" smtClean="0">
                <a:solidFill>
                  <a:schemeClr val="tx1"/>
                </a:solidFill>
              </a:rPr>
              <a:t>cố</a:t>
            </a:r>
            <a:r>
              <a:rPr lang="en-US" sz="3000" dirty="0" smtClean="0">
                <a:solidFill>
                  <a:schemeClr val="tx1"/>
                </a:solidFill>
              </a:rPr>
              <a:t> </a:t>
            </a:r>
            <a:r>
              <a:rPr lang="en-US" sz="3000" dirty="0" err="1" smtClean="0">
                <a:solidFill>
                  <a:schemeClr val="tx1"/>
                </a:solidFill>
              </a:rPr>
              <a:t>bức</a:t>
            </a:r>
            <a:r>
              <a:rPr lang="en-US" sz="3000" dirty="0" smtClean="0">
                <a:solidFill>
                  <a:schemeClr val="tx1"/>
                </a:solidFill>
              </a:rPr>
              <a:t> </a:t>
            </a:r>
            <a:r>
              <a:rPr lang="en-US" sz="3000" dirty="0" err="1" smtClean="0">
                <a:solidFill>
                  <a:schemeClr val="tx1"/>
                </a:solidFill>
              </a:rPr>
              <a:t>xạ</a:t>
            </a:r>
            <a:r>
              <a:rPr lang="en-US" sz="3000" dirty="0" smtClean="0">
                <a:solidFill>
                  <a:schemeClr val="tx1"/>
                </a:solidFill>
              </a:rPr>
              <a:t> </a:t>
            </a:r>
            <a:r>
              <a:rPr lang="en-US" sz="3000" dirty="0" err="1" smtClean="0">
                <a:solidFill>
                  <a:schemeClr val="tx1"/>
                </a:solidFill>
              </a:rPr>
              <a:t>và</a:t>
            </a:r>
            <a:r>
              <a:rPr lang="en-US" sz="3000" dirty="0" smtClean="0">
                <a:solidFill>
                  <a:schemeClr val="tx1"/>
                </a:solidFill>
              </a:rPr>
              <a:t> </a:t>
            </a:r>
            <a:r>
              <a:rPr lang="en-US" sz="3000" dirty="0" err="1" smtClean="0">
                <a:solidFill>
                  <a:schemeClr val="tx1"/>
                </a:solidFill>
              </a:rPr>
              <a:t>hạt</a:t>
            </a:r>
            <a:r>
              <a:rPr lang="en-US" sz="3000" dirty="0" smtClean="0">
                <a:solidFill>
                  <a:schemeClr val="tx1"/>
                </a:solidFill>
              </a:rPr>
              <a:t> </a:t>
            </a:r>
            <a:r>
              <a:rPr lang="en-US" sz="3000" dirty="0" err="1" smtClean="0">
                <a:solidFill>
                  <a:schemeClr val="tx1"/>
                </a:solidFill>
              </a:rPr>
              <a:t>nhân</a:t>
            </a:r>
            <a:r>
              <a:rPr lang="en-US" sz="3000" dirty="0" smtClean="0">
                <a:solidFill>
                  <a:schemeClr val="tx1"/>
                </a:solidFill>
              </a:rPr>
              <a:t> </a:t>
            </a:r>
            <a:r>
              <a:rPr lang="en-US" sz="3000" dirty="0" err="1" smtClean="0">
                <a:solidFill>
                  <a:schemeClr val="tx1"/>
                </a:solidFill>
              </a:rPr>
              <a:t>cấp</a:t>
            </a:r>
            <a:r>
              <a:rPr lang="en-US" sz="3000" dirty="0" smtClean="0">
                <a:solidFill>
                  <a:schemeClr val="tx1"/>
                </a:solidFill>
              </a:rPr>
              <a:t> </a:t>
            </a:r>
            <a:r>
              <a:rPr lang="en-US" sz="3000" dirty="0" err="1" smtClean="0">
                <a:solidFill>
                  <a:schemeClr val="tx1"/>
                </a:solidFill>
              </a:rPr>
              <a:t>quốc</a:t>
            </a:r>
            <a:r>
              <a:rPr lang="en-US" sz="3000" dirty="0" smtClean="0">
                <a:solidFill>
                  <a:schemeClr val="tx1"/>
                </a:solidFill>
              </a:rPr>
              <a:t> </a:t>
            </a:r>
            <a:r>
              <a:rPr lang="en-US" sz="3000" dirty="0" err="1" smtClean="0">
                <a:solidFill>
                  <a:schemeClr val="tx1"/>
                </a:solidFill>
              </a:rPr>
              <a:t>gia</a:t>
            </a:r>
            <a:r>
              <a:rPr lang="en-US" sz="3000" dirty="0" smtClean="0">
                <a:solidFill>
                  <a:schemeClr val="tx1"/>
                </a:solidFill>
              </a:rPr>
              <a:t> (</a:t>
            </a:r>
            <a:r>
              <a:rPr lang="en-US" sz="3000" dirty="0" err="1" smtClean="0">
                <a:solidFill>
                  <a:schemeClr val="tx1"/>
                </a:solidFill>
              </a:rPr>
              <a:t>Kế</a:t>
            </a:r>
            <a:r>
              <a:rPr lang="en-US" sz="3000" dirty="0" smtClean="0">
                <a:solidFill>
                  <a:schemeClr val="tx1"/>
                </a:solidFill>
              </a:rPr>
              <a:t> </a:t>
            </a:r>
            <a:r>
              <a:rPr lang="en-US" sz="3000" dirty="0" err="1" smtClean="0">
                <a:solidFill>
                  <a:schemeClr val="tx1"/>
                </a:solidFill>
              </a:rPr>
              <a:t>hoạch</a:t>
            </a:r>
            <a:r>
              <a:rPr lang="en-US" sz="3000" dirty="0" smtClean="0">
                <a:solidFill>
                  <a:schemeClr val="tx1"/>
                </a:solidFill>
              </a:rPr>
              <a:t> UPSCQG)</a:t>
            </a:r>
            <a:endParaRPr lang="en-US" sz="3000" dirty="0">
              <a:solidFill>
                <a:schemeClr val="tx1"/>
              </a:solidFill>
            </a:endParaRPr>
          </a:p>
          <a:p>
            <a:pPr algn="just">
              <a:spcBef>
                <a:spcPts val="1200"/>
              </a:spcBef>
            </a:pPr>
            <a:endParaRPr lang="en-US" sz="3000" dirty="0" smtClean="0">
              <a:solidFill>
                <a:schemeClr val="tx1"/>
              </a:solidFill>
            </a:endParaRPr>
          </a:p>
          <a:p>
            <a:pPr algn="just">
              <a:spcBef>
                <a:spcPts val="1200"/>
              </a:spcBef>
            </a:pPr>
            <a:r>
              <a:rPr lang="en-US" sz="3000" dirty="0" err="1" smtClean="0">
                <a:solidFill>
                  <a:schemeClr val="tx1"/>
                </a:solidFill>
              </a:rPr>
              <a:t>Đánh</a:t>
            </a:r>
            <a:r>
              <a:rPr lang="en-US" sz="3000" dirty="0" smtClean="0">
                <a:solidFill>
                  <a:schemeClr val="tx1"/>
                </a:solidFill>
              </a:rPr>
              <a:t> </a:t>
            </a:r>
            <a:r>
              <a:rPr lang="en-US" sz="3000" dirty="0" err="1" smtClean="0">
                <a:solidFill>
                  <a:schemeClr val="tx1"/>
                </a:solidFill>
              </a:rPr>
              <a:t>giá</a:t>
            </a:r>
            <a:r>
              <a:rPr lang="en-US" sz="3000" dirty="0" smtClean="0">
                <a:solidFill>
                  <a:schemeClr val="tx1"/>
                </a:solidFill>
              </a:rPr>
              <a:t> </a:t>
            </a:r>
            <a:r>
              <a:rPr lang="en-US" sz="3000" dirty="0" err="1" smtClean="0">
                <a:solidFill>
                  <a:schemeClr val="tx1"/>
                </a:solidFill>
              </a:rPr>
              <a:t>hiện</a:t>
            </a:r>
            <a:r>
              <a:rPr lang="en-US" sz="3000" dirty="0" smtClean="0">
                <a:solidFill>
                  <a:schemeClr val="tx1"/>
                </a:solidFill>
              </a:rPr>
              <a:t> </a:t>
            </a:r>
            <a:r>
              <a:rPr lang="en-US" sz="3000" dirty="0" err="1" smtClean="0">
                <a:solidFill>
                  <a:schemeClr val="tx1"/>
                </a:solidFill>
              </a:rPr>
              <a:t>trạng</a:t>
            </a:r>
            <a:r>
              <a:rPr lang="en-US" sz="3000" dirty="0" smtClean="0">
                <a:solidFill>
                  <a:schemeClr val="tx1"/>
                </a:solidFill>
              </a:rPr>
              <a:t> </a:t>
            </a:r>
            <a:r>
              <a:rPr lang="en-US" sz="3000" dirty="0" err="1" smtClean="0">
                <a:solidFill>
                  <a:schemeClr val="tx1"/>
                </a:solidFill>
              </a:rPr>
              <a:t>và</a:t>
            </a:r>
            <a:r>
              <a:rPr lang="en-US" sz="3000" dirty="0" smtClean="0">
                <a:solidFill>
                  <a:schemeClr val="tx1"/>
                </a:solidFill>
              </a:rPr>
              <a:t> </a:t>
            </a:r>
            <a:r>
              <a:rPr lang="en-US" sz="3000" dirty="0" err="1">
                <a:solidFill>
                  <a:schemeClr val="tx1"/>
                </a:solidFill>
              </a:rPr>
              <a:t>đ</a:t>
            </a:r>
            <a:r>
              <a:rPr lang="en-US" sz="3000" dirty="0" err="1" smtClean="0">
                <a:solidFill>
                  <a:schemeClr val="tx1"/>
                </a:solidFill>
              </a:rPr>
              <a:t>ề</a:t>
            </a:r>
            <a:r>
              <a:rPr lang="en-US" sz="3000" dirty="0" smtClean="0">
                <a:solidFill>
                  <a:schemeClr val="tx1"/>
                </a:solidFill>
              </a:rPr>
              <a:t> </a:t>
            </a:r>
            <a:r>
              <a:rPr lang="en-US" sz="3000" dirty="0" err="1" smtClean="0">
                <a:solidFill>
                  <a:schemeClr val="tx1"/>
                </a:solidFill>
              </a:rPr>
              <a:t>xuất</a:t>
            </a:r>
            <a:r>
              <a:rPr lang="en-US" sz="3000" dirty="0" smtClean="0">
                <a:solidFill>
                  <a:schemeClr val="tx1"/>
                </a:solidFill>
              </a:rPr>
              <a:t> </a:t>
            </a:r>
            <a:r>
              <a:rPr lang="en-US" sz="3000" dirty="0" err="1" smtClean="0">
                <a:solidFill>
                  <a:schemeClr val="tx1"/>
                </a:solidFill>
              </a:rPr>
              <a:t>một</a:t>
            </a:r>
            <a:r>
              <a:rPr lang="en-US" sz="3000" dirty="0" smtClean="0">
                <a:solidFill>
                  <a:schemeClr val="tx1"/>
                </a:solidFill>
              </a:rPr>
              <a:t> </a:t>
            </a:r>
            <a:r>
              <a:rPr lang="en-US" sz="3000" dirty="0" err="1" smtClean="0">
                <a:solidFill>
                  <a:schemeClr val="tx1"/>
                </a:solidFill>
              </a:rPr>
              <a:t>số</a:t>
            </a:r>
            <a:r>
              <a:rPr lang="en-US" sz="3000" dirty="0" smtClean="0">
                <a:solidFill>
                  <a:schemeClr val="tx1"/>
                </a:solidFill>
              </a:rPr>
              <a:t> </a:t>
            </a:r>
            <a:r>
              <a:rPr lang="en-US" sz="3000" dirty="0" err="1" smtClean="0">
                <a:solidFill>
                  <a:schemeClr val="tx1"/>
                </a:solidFill>
              </a:rPr>
              <a:t>hoạt</a:t>
            </a:r>
            <a:r>
              <a:rPr lang="en-US" sz="3000" dirty="0" smtClean="0">
                <a:solidFill>
                  <a:schemeClr val="tx1"/>
                </a:solidFill>
              </a:rPr>
              <a:t> </a:t>
            </a:r>
            <a:r>
              <a:rPr lang="en-US" sz="3000" dirty="0" err="1" smtClean="0">
                <a:solidFill>
                  <a:schemeClr val="tx1"/>
                </a:solidFill>
              </a:rPr>
              <a:t>động</a:t>
            </a:r>
            <a:r>
              <a:rPr lang="en-US" sz="3000" dirty="0" smtClean="0">
                <a:solidFill>
                  <a:schemeClr val="tx1"/>
                </a:solidFill>
              </a:rPr>
              <a:t> </a:t>
            </a:r>
            <a:r>
              <a:rPr lang="en-US" sz="3000" dirty="0" err="1" smtClean="0">
                <a:solidFill>
                  <a:schemeClr val="tx1"/>
                </a:solidFill>
              </a:rPr>
              <a:t>triển</a:t>
            </a:r>
            <a:r>
              <a:rPr lang="en-US" sz="3000" dirty="0" smtClean="0">
                <a:solidFill>
                  <a:schemeClr val="tx1"/>
                </a:solidFill>
              </a:rPr>
              <a:t> </a:t>
            </a:r>
            <a:r>
              <a:rPr lang="en-US" sz="3000" dirty="0" err="1" smtClean="0">
                <a:solidFill>
                  <a:schemeClr val="tx1"/>
                </a:solidFill>
              </a:rPr>
              <a:t>khai</a:t>
            </a:r>
            <a:r>
              <a:rPr lang="en-US" sz="3000" dirty="0" smtClean="0">
                <a:solidFill>
                  <a:schemeClr val="tx1"/>
                </a:solidFill>
              </a:rPr>
              <a:t> </a:t>
            </a:r>
            <a:r>
              <a:rPr lang="en-US" sz="3000" dirty="0" err="1" smtClean="0">
                <a:solidFill>
                  <a:schemeClr val="tx1"/>
                </a:solidFill>
              </a:rPr>
              <a:t>thực</a:t>
            </a:r>
            <a:r>
              <a:rPr lang="en-US" sz="3000" dirty="0" smtClean="0">
                <a:solidFill>
                  <a:schemeClr val="tx1"/>
                </a:solidFill>
              </a:rPr>
              <a:t> </a:t>
            </a:r>
            <a:r>
              <a:rPr lang="en-US" sz="3000" dirty="0" err="1" smtClean="0">
                <a:solidFill>
                  <a:schemeClr val="tx1"/>
                </a:solidFill>
              </a:rPr>
              <a:t>hiện</a:t>
            </a:r>
            <a:r>
              <a:rPr lang="en-US" sz="3000" dirty="0" smtClean="0">
                <a:solidFill>
                  <a:schemeClr val="tx1"/>
                </a:solidFill>
              </a:rPr>
              <a:t> </a:t>
            </a:r>
            <a:r>
              <a:rPr lang="en-US" sz="3000" dirty="0" err="1" smtClean="0">
                <a:solidFill>
                  <a:schemeClr val="tx1"/>
                </a:solidFill>
              </a:rPr>
              <a:t>Kế</a:t>
            </a:r>
            <a:r>
              <a:rPr lang="en-US" sz="3000" dirty="0" smtClean="0">
                <a:solidFill>
                  <a:schemeClr val="tx1"/>
                </a:solidFill>
              </a:rPr>
              <a:t> </a:t>
            </a:r>
            <a:r>
              <a:rPr lang="en-US" sz="3000" dirty="0" err="1" smtClean="0">
                <a:solidFill>
                  <a:schemeClr val="tx1"/>
                </a:solidFill>
              </a:rPr>
              <a:t>hoạch</a:t>
            </a:r>
            <a:r>
              <a:rPr lang="en-US" sz="3000" dirty="0" smtClean="0">
                <a:solidFill>
                  <a:schemeClr val="tx1"/>
                </a:solidFill>
              </a:rPr>
              <a:t> UPSCQG</a:t>
            </a:r>
            <a:endParaRPr lang="en-US" sz="3000" dirty="0">
              <a:solidFill>
                <a:schemeClr val="tx1"/>
              </a:solidFill>
            </a:endParaRPr>
          </a:p>
        </p:txBody>
      </p:sp>
    </p:spTree>
    <p:extLst>
      <p:ext uri="{BB962C8B-B14F-4D97-AF65-F5344CB8AC3E}">
        <p14:creationId xmlns:p14="http://schemas.microsoft.com/office/powerpoint/2010/main" val="2152461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20</a:t>
            </a:fld>
            <a:endParaRPr lang="en-US" dirty="0"/>
          </a:p>
        </p:txBody>
      </p:sp>
      <p:sp>
        <p:nvSpPr>
          <p:cNvPr id="7" name="Title 1"/>
          <p:cNvSpPr>
            <a:spLocks noGrp="1"/>
          </p:cNvSpPr>
          <p:nvPr>
            <p:ph type="title"/>
          </p:nvPr>
        </p:nvSpPr>
        <p:spPr>
          <a:xfrm>
            <a:off x="107380" y="404580"/>
            <a:ext cx="7056980" cy="864096"/>
          </a:xfrm>
        </p:spPr>
        <p:txBody>
          <a:bodyPr>
            <a:noAutofit/>
          </a:bodyPr>
          <a:lstStyle/>
          <a:p>
            <a:r>
              <a:rPr lang="en-US" sz="3200">
                <a:solidFill>
                  <a:schemeClr val="tx2"/>
                </a:solidFill>
              </a:rPr>
              <a:t>Công việc dự kiến triển </a:t>
            </a:r>
            <a:r>
              <a:rPr lang="en-US" sz="3200" smtClean="0">
                <a:solidFill>
                  <a:schemeClr val="tx2"/>
                </a:solidFill>
              </a:rPr>
              <a:t>khai </a:t>
            </a:r>
            <a:br>
              <a:rPr lang="en-US" sz="3200" smtClean="0">
                <a:solidFill>
                  <a:schemeClr val="tx2"/>
                </a:solidFill>
              </a:rPr>
            </a:br>
            <a:r>
              <a:rPr lang="en-US" sz="3200" smtClean="0">
                <a:solidFill>
                  <a:schemeClr val="tx2"/>
                </a:solidFill>
              </a:rPr>
              <a:t>– liên Bộ</a:t>
            </a:r>
            <a:endParaRPr lang="en-GB" sz="3200" dirty="0">
              <a:solidFill>
                <a:schemeClr val="tx2"/>
              </a:solidFill>
            </a:endParaRPr>
          </a:p>
        </p:txBody>
      </p:sp>
      <p:sp>
        <p:nvSpPr>
          <p:cNvPr id="9" name="Content Placeholder 2"/>
          <p:cNvSpPr txBox="1">
            <a:spLocks/>
          </p:cNvSpPr>
          <p:nvPr/>
        </p:nvSpPr>
        <p:spPr>
          <a:xfrm>
            <a:off x="70424" y="1514023"/>
            <a:ext cx="8911651" cy="526239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pPr>
            <a:r>
              <a:rPr lang="en-GB" sz="2600" smtClean="0"/>
              <a:t>Phối hợp xây dựng kế hoạch triển khai và triển khai Quyết định số 884/QĐ-TTg ngày 16/6/2017 của Thủ tướng Chính phủ.</a:t>
            </a:r>
          </a:p>
          <a:p>
            <a:pPr algn="just">
              <a:spcBef>
                <a:spcPts val="600"/>
              </a:spcBef>
              <a:spcAft>
                <a:spcPts val="600"/>
              </a:spcAft>
            </a:pPr>
            <a:r>
              <a:rPr lang="en-GB" sz="2600" smtClean="0"/>
              <a:t>Hỗ trợ địa phương thực hiện KHUPSC cấp tỉnh đã được phê duyệt;</a:t>
            </a:r>
          </a:p>
          <a:p>
            <a:pPr algn="just">
              <a:spcBef>
                <a:spcPts val="600"/>
              </a:spcBef>
              <a:spcAft>
                <a:spcPts val="600"/>
              </a:spcAft>
            </a:pPr>
            <a:r>
              <a:rPr lang="en-GB" sz="2600" smtClean="0"/>
              <a:t>Đẩy </a:t>
            </a:r>
            <a:r>
              <a:rPr lang="en-GB" sz="2600"/>
              <a:t>mạnh việc hợp tác liên Bộ trong vấn đề xây dựng hệ thống trạm quan trắc cảnh báo phát hiện sớm chất phóng </a:t>
            </a:r>
            <a:r>
              <a:rPr lang="en-GB" sz="2600" smtClean="0"/>
              <a:t>xạ, </a:t>
            </a:r>
            <a:r>
              <a:rPr lang="en-GB" sz="2600" smtClean="0">
                <a:solidFill>
                  <a:srgbClr val="FF0000"/>
                </a:solidFill>
              </a:rPr>
              <a:t>tránh chồng chéo, không đồng bộ và đầu tư lãng phí</a:t>
            </a:r>
            <a:r>
              <a:rPr lang="en-GB" sz="2600" smtClean="0"/>
              <a:t>.</a:t>
            </a:r>
          </a:p>
          <a:p>
            <a:pPr algn="just">
              <a:spcBef>
                <a:spcPts val="600"/>
              </a:spcBef>
              <a:spcAft>
                <a:spcPts val="600"/>
              </a:spcAft>
            </a:pPr>
            <a:r>
              <a:rPr lang="en-GB" sz="2600" smtClean="0"/>
              <a:t>Tổ chức diễn tập ứng phó sự cố bức xạ và hạt nhân cấp quốc gia.</a:t>
            </a:r>
            <a:endParaRPr lang="en-GB" sz="2200" smtClean="0"/>
          </a:p>
          <a:p>
            <a:pPr lvl="1" algn="just">
              <a:spcBef>
                <a:spcPts val="600"/>
              </a:spcBef>
              <a:spcAft>
                <a:spcPts val="600"/>
              </a:spcAft>
            </a:pPr>
            <a:endParaRPr lang="en-GB" sz="2200" dirty="0"/>
          </a:p>
        </p:txBody>
      </p:sp>
    </p:spTree>
    <p:extLst>
      <p:ext uri="{BB962C8B-B14F-4D97-AF65-F5344CB8AC3E}">
        <p14:creationId xmlns:p14="http://schemas.microsoft.com/office/powerpoint/2010/main" val="109220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21</a:t>
            </a:fld>
            <a:endParaRPr lang="en-US" dirty="0"/>
          </a:p>
        </p:txBody>
      </p:sp>
      <p:sp>
        <p:nvSpPr>
          <p:cNvPr id="7" name="Title 1"/>
          <p:cNvSpPr>
            <a:spLocks noGrp="1"/>
          </p:cNvSpPr>
          <p:nvPr>
            <p:ph type="title"/>
          </p:nvPr>
        </p:nvSpPr>
        <p:spPr>
          <a:xfrm>
            <a:off x="107380" y="404580"/>
            <a:ext cx="7056980" cy="864096"/>
          </a:xfrm>
        </p:spPr>
        <p:txBody>
          <a:bodyPr>
            <a:noAutofit/>
          </a:bodyPr>
          <a:lstStyle/>
          <a:p>
            <a:r>
              <a:rPr lang="en-US" sz="3200">
                <a:solidFill>
                  <a:schemeClr val="tx2"/>
                </a:solidFill>
              </a:rPr>
              <a:t>Công việc dự kiến triển </a:t>
            </a:r>
            <a:r>
              <a:rPr lang="en-US" sz="3200" smtClean="0">
                <a:solidFill>
                  <a:schemeClr val="tx2"/>
                </a:solidFill>
              </a:rPr>
              <a:t>khai </a:t>
            </a:r>
            <a:br>
              <a:rPr lang="en-US" sz="3200" smtClean="0">
                <a:solidFill>
                  <a:schemeClr val="tx2"/>
                </a:solidFill>
              </a:rPr>
            </a:br>
            <a:r>
              <a:rPr lang="en-US" sz="3200" smtClean="0">
                <a:solidFill>
                  <a:schemeClr val="tx2"/>
                </a:solidFill>
              </a:rPr>
              <a:t>– liên Bộ</a:t>
            </a:r>
            <a:endParaRPr lang="en-GB" sz="3200" dirty="0">
              <a:solidFill>
                <a:schemeClr val="tx2"/>
              </a:solidFill>
            </a:endParaRPr>
          </a:p>
        </p:txBody>
      </p:sp>
      <p:sp>
        <p:nvSpPr>
          <p:cNvPr id="9" name="Content Placeholder 2"/>
          <p:cNvSpPr txBox="1">
            <a:spLocks/>
          </p:cNvSpPr>
          <p:nvPr/>
        </p:nvSpPr>
        <p:spPr>
          <a:xfrm>
            <a:off x="70424" y="1514023"/>
            <a:ext cx="8911651" cy="496870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pPr>
            <a:r>
              <a:rPr lang="en-GB" sz="2600" dirty="0" err="1" smtClean="0"/>
              <a:t>Đẩy</a:t>
            </a:r>
            <a:r>
              <a:rPr lang="en-GB" sz="2600" dirty="0" smtClean="0"/>
              <a:t> </a:t>
            </a:r>
            <a:r>
              <a:rPr lang="en-GB" sz="2600" dirty="0" err="1" smtClean="0"/>
              <a:t>mạnh</a:t>
            </a:r>
            <a:r>
              <a:rPr lang="en-GB" sz="2600" dirty="0" smtClean="0"/>
              <a:t> </a:t>
            </a:r>
            <a:r>
              <a:rPr lang="en-GB" sz="2600" dirty="0" err="1" smtClean="0"/>
              <a:t>việc</a:t>
            </a:r>
            <a:r>
              <a:rPr lang="en-GB" sz="2600" dirty="0" smtClean="0"/>
              <a:t> </a:t>
            </a:r>
            <a:r>
              <a:rPr lang="en-GB" sz="2600" dirty="0" err="1" smtClean="0"/>
              <a:t>hợp</a:t>
            </a:r>
            <a:r>
              <a:rPr lang="en-GB" sz="2600" dirty="0" smtClean="0"/>
              <a:t> </a:t>
            </a:r>
            <a:r>
              <a:rPr lang="en-GB" sz="2600" dirty="0" err="1" smtClean="0"/>
              <a:t>tác</a:t>
            </a:r>
            <a:r>
              <a:rPr lang="en-GB" sz="2600" dirty="0" smtClean="0"/>
              <a:t> </a:t>
            </a:r>
            <a:r>
              <a:rPr lang="en-GB" sz="2600" dirty="0" err="1" smtClean="0"/>
              <a:t>giữa</a:t>
            </a:r>
            <a:r>
              <a:rPr lang="en-GB" sz="2600" dirty="0" smtClean="0"/>
              <a:t> </a:t>
            </a:r>
            <a:r>
              <a:rPr lang="en-GB" sz="2600" dirty="0" err="1" smtClean="0"/>
              <a:t>các</a:t>
            </a:r>
            <a:r>
              <a:rPr lang="en-GB" sz="2600" dirty="0" smtClean="0"/>
              <a:t> </a:t>
            </a:r>
            <a:r>
              <a:rPr lang="en-GB" sz="2600" dirty="0" err="1" smtClean="0"/>
              <a:t>Bộ</a:t>
            </a:r>
            <a:r>
              <a:rPr lang="en-GB" sz="2600" dirty="0" smtClean="0"/>
              <a:t>, </a:t>
            </a:r>
            <a:r>
              <a:rPr lang="en-GB" sz="2600" dirty="0" err="1" smtClean="0"/>
              <a:t>ngành</a:t>
            </a:r>
            <a:r>
              <a:rPr lang="en-GB" sz="2600" dirty="0" smtClean="0"/>
              <a:t> </a:t>
            </a:r>
            <a:r>
              <a:rPr lang="en-GB" sz="2600" dirty="0" err="1" smtClean="0"/>
              <a:t>trong</a:t>
            </a:r>
            <a:r>
              <a:rPr lang="en-GB" sz="2600" dirty="0" smtClean="0"/>
              <a:t> </a:t>
            </a:r>
            <a:r>
              <a:rPr lang="en-GB" sz="2600" dirty="0" err="1" smtClean="0"/>
              <a:t>lĩnh</a:t>
            </a:r>
            <a:r>
              <a:rPr lang="en-GB" sz="2600" dirty="0" smtClean="0"/>
              <a:t> </a:t>
            </a:r>
            <a:r>
              <a:rPr lang="en-GB" sz="2600" dirty="0" err="1" smtClean="0"/>
              <a:t>vực</a:t>
            </a:r>
            <a:r>
              <a:rPr lang="en-GB" sz="2600" dirty="0" smtClean="0"/>
              <a:t> </a:t>
            </a:r>
            <a:r>
              <a:rPr lang="en-GB" sz="2600" dirty="0" err="1" smtClean="0"/>
              <a:t>ứng</a:t>
            </a:r>
            <a:r>
              <a:rPr lang="en-GB" sz="2600" dirty="0" smtClean="0"/>
              <a:t> </a:t>
            </a:r>
            <a:r>
              <a:rPr lang="en-GB" sz="2600" dirty="0" err="1" smtClean="0"/>
              <a:t>phó</a:t>
            </a:r>
            <a:r>
              <a:rPr lang="en-GB" sz="2600" dirty="0" smtClean="0"/>
              <a:t> </a:t>
            </a:r>
            <a:r>
              <a:rPr lang="en-GB" sz="2600" dirty="0" err="1" smtClean="0"/>
              <a:t>sự</a:t>
            </a:r>
            <a:r>
              <a:rPr lang="en-GB" sz="2600" dirty="0" smtClean="0"/>
              <a:t> </a:t>
            </a:r>
            <a:r>
              <a:rPr lang="en-GB" sz="2600" dirty="0" err="1" smtClean="0"/>
              <a:t>cố</a:t>
            </a:r>
            <a:r>
              <a:rPr lang="en-GB" sz="2600" dirty="0" smtClean="0"/>
              <a:t> </a:t>
            </a:r>
            <a:r>
              <a:rPr lang="en-GB" sz="2600" dirty="0" err="1" smtClean="0"/>
              <a:t>bức</a:t>
            </a:r>
            <a:r>
              <a:rPr lang="en-GB" sz="2600" dirty="0" smtClean="0"/>
              <a:t> </a:t>
            </a:r>
            <a:r>
              <a:rPr lang="en-GB" sz="2600" dirty="0" err="1" smtClean="0"/>
              <a:t>xạ</a:t>
            </a:r>
            <a:r>
              <a:rPr lang="en-GB" sz="2600" dirty="0" smtClean="0"/>
              <a:t> </a:t>
            </a:r>
            <a:r>
              <a:rPr lang="en-GB" sz="2600" dirty="0" err="1" smtClean="0"/>
              <a:t>và</a:t>
            </a:r>
            <a:r>
              <a:rPr lang="en-GB" sz="2600" dirty="0" smtClean="0"/>
              <a:t> </a:t>
            </a:r>
            <a:r>
              <a:rPr lang="en-GB" sz="2600" dirty="0" err="1" smtClean="0"/>
              <a:t>hạt</a:t>
            </a:r>
            <a:r>
              <a:rPr lang="en-GB" sz="2600" dirty="0" smtClean="0"/>
              <a:t> </a:t>
            </a:r>
            <a:r>
              <a:rPr lang="en-GB" sz="2600" dirty="0" err="1" smtClean="0"/>
              <a:t>nhân</a:t>
            </a:r>
            <a:r>
              <a:rPr lang="en-GB" sz="2600" dirty="0" smtClean="0"/>
              <a:t> (UBQGTKN </a:t>
            </a:r>
            <a:r>
              <a:rPr lang="en-GB" sz="2600" dirty="0" err="1" smtClean="0"/>
              <a:t>chủ</a:t>
            </a:r>
            <a:r>
              <a:rPr lang="en-GB" sz="2600" dirty="0" smtClean="0"/>
              <a:t> </a:t>
            </a:r>
            <a:r>
              <a:rPr lang="en-GB" sz="2600" dirty="0" err="1" smtClean="0"/>
              <a:t>trì</a:t>
            </a:r>
            <a:r>
              <a:rPr lang="en-GB" sz="2600" dirty="0" smtClean="0"/>
              <a:t>):</a:t>
            </a:r>
            <a:endParaRPr lang="en-GB" sz="2600" dirty="0" smtClean="0"/>
          </a:p>
          <a:p>
            <a:pPr lvl="1" algn="just">
              <a:spcBef>
                <a:spcPts val="600"/>
              </a:spcBef>
              <a:spcAft>
                <a:spcPts val="600"/>
              </a:spcAft>
            </a:pPr>
            <a:r>
              <a:rPr lang="en-GB" sz="2400" dirty="0" err="1" smtClean="0">
                <a:solidFill>
                  <a:srgbClr val="FF0000"/>
                </a:solidFill>
              </a:rPr>
              <a:t>Tăng</a:t>
            </a:r>
            <a:r>
              <a:rPr lang="en-GB" sz="2400" dirty="0" smtClean="0">
                <a:solidFill>
                  <a:srgbClr val="FF0000"/>
                </a:solidFill>
              </a:rPr>
              <a:t> </a:t>
            </a:r>
            <a:r>
              <a:rPr lang="en-GB" sz="2400" dirty="0" err="1" smtClean="0">
                <a:solidFill>
                  <a:srgbClr val="FF0000"/>
                </a:solidFill>
              </a:rPr>
              <a:t>cường</a:t>
            </a:r>
            <a:r>
              <a:rPr lang="en-GB" sz="2400" dirty="0" smtClean="0">
                <a:solidFill>
                  <a:srgbClr val="FF0000"/>
                </a:solidFill>
              </a:rPr>
              <a:t> </a:t>
            </a:r>
            <a:r>
              <a:rPr lang="en-GB" sz="2400" dirty="0" err="1" smtClean="0">
                <a:solidFill>
                  <a:srgbClr val="FF0000"/>
                </a:solidFill>
              </a:rPr>
              <a:t>công</a:t>
            </a:r>
            <a:r>
              <a:rPr lang="en-GB" sz="2400" dirty="0" smtClean="0">
                <a:solidFill>
                  <a:srgbClr val="FF0000"/>
                </a:solidFill>
              </a:rPr>
              <a:t> </a:t>
            </a:r>
            <a:r>
              <a:rPr lang="en-GB" sz="2400" dirty="0" err="1" smtClean="0">
                <a:solidFill>
                  <a:srgbClr val="FF0000"/>
                </a:solidFill>
              </a:rPr>
              <a:t>tác</a:t>
            </a:r>
            <a:r>
              <a:rPr lang="en-GB" sz="2400" dirty="0" smtClean="0">
                <a:solidFill>
                  <a:srgbClr val="FF0000"/>
                </a:solidFill>
              </a:rPr>
              <a:t> </a:t>
            </a:r>
            <a:r>
              <a:rPr lang="en-GB" sz="2400" dirty="0" err="1" smtClean="0">
                <a:solidFill>
                  <a:srgbClr val="FF0000"/>
                </a:solidFill>
              </a:rPr>
              <a:t>trao</a:t>
            </a:r>
            <a:r>
              <a:rPr lang="en-GB" sz="2400" dirty="0" smtClean="0">
                <a:solidFill>
                  <a:srgbClr val="FF0000"/>
                </a:solidFill>
              </a:rPr>
              <a:t> </a:t>
            </a:r>
            <a:r>
              <a:rPr lang="en-GB" sz="2400" dirty="0" err="1" smtClean="0">
                <a:solidFill>
                  <a:srgbClr val="FF0000"/>
                </a:solidFill>
              </a:rPr>
              <a:t>đổi</a:t>
            </a:r>
            <a:r>
              <a:rPr lang="en-GB" sz="2400" dirty="0" smtClean="0">
                <a:solidFill>
                  <a:srgbClr val="FF0000"/>
                </a:solidFill>
              </a:rPr>
              <a:t> </a:t>
            </a:r>
            <a:r>
              <a:rPr lang="en-GB" sz="2400" dirty="0" err="1" smtClean="0">
                <a:solidFill>
                  <a:srgbClr val="FF0000"/>
                </a:solidFill>
              </a:rPr>
              <a:t>thông</a:t>
            </a:r>
            <a:r>
              <a:rPr lang="en-GB" sz="2400" dirty="0" smtClean="0">
                <a:solidFill>
                  <a:srgbClr val="FF0000"/>
                </a:solidFill>
              </a:rPr>
              <a:t> tin </a:t>
            </a:r>
            <a:r>
              <a:rPr lang="en-GB" sz="2400" dirty="0" err="1" smtClean="0">
                <a:solidFill>
                  <a:srgbClr val="FF0000"/>
                </a:solidFill>
              </a:rPr>
              <a:t>giữa</a:t>
            </a:r>
            <a:r>
              <a:rPr lang="en-GB" sz="2400" dirty="0" smtClean="0">
                <a:solidFill>
                  <a:srgbClr val="FF0000"/>
                </a:solidFill>
              </a:rPr>
              <a:t> </a:t>
            </a:r>
            <a:r>
              <a:rPr lang="en-GB" sz="2400" dirty="0" err="1" smtClean="0">
                <a:solidFill>
                  <a:srgbClr val="FF0000"/>
                </a:solidFill>
              </a:rPr>
              <a:t>các</a:t>
            </a:r>
            <a:r>
              <a:rPr lang="en-GB" sz="2400" dirty="0" smtClean="0">
                <a:solidFill>
                  <a:srgbClr val="FF0000"/>
                </a:solidFill>
              </a:rPr>
              <a:t> </a:t>
            </a:r>
            <a:r>
              <a:rPr lang="en-GB" sz="2400" dirty="0" err="1" smtClean="0">
                <a:solidFill>
                  <a:srgbClr val="FF0000"/>
                </a:solidFill>
              </a:rPr>
              <a:t>đơn</a:t>
            </a:r>
            <a:r>
              <a:rPr lang="en-GB" sz="2400" dirty="0" smtClean="0">
                <a:solidFill>
                  <a:srgbClr val="FF0000"/>
                </a:solidFill>
              </a:rPr>
              <a:t> </a:t>
            </a:r>
            <a:r>
              <a:rPr lang="en-GB" sz="2400" dirty="0" err="1" smtClean="0">
                <a:solidFill>
                  <a:srgbClr val="FF0000"/>
                </a:solidFill>
              </a:rPr>
              <a:t>vị</a:t>
            </a:r>
            <a:r>
              <a:rPr lang="en-GB" sz="2400" dirty="0" smtClean="0">
                <a:solidFill>
                  <a:srgbClr val="FF0000"/>
                </a:solidFill>
              </a:rPr>
              <a:t> </a:t>
            </a:r>
            <a:r>
              <a:rPr lang="en-GB" sz="2400" dirty="0" err="1" smtClean="0">
                <a:solidFill>
                  <a:srgbClr val="FF0000"/>
                </a:solidFill>
              </a:rPr>
              <a:t>liên</a:t>
            </a:r>
            <a:r>
              <a:rPr lang="en-GB" sz="2400" dirty="0" smtClean="0">
                <a:solidFill>
                  <a:srgbClr val="FF0000"/>
                </a:solidFill>
              </a:rPr>
              <a:t> </a:t>
            </a:r>
            <a:r>
              <a:rPr lang="en-GB" sz="2400" dirty="0" err="1" smtClean="0">
                <a:solidFill>
                  <a:srgbClr val="FF0000"/>
                </a:solidFill>
              </a:rPr>
              <a:t>quan</a:t>
            </a:r>
            <a:r>
              <a:rPr lang="en-GB" sz="2400" dirty="0" smtClean="0">
                <a:solidFill>
                  <a:srgbClr val="FF0000"/>
                </a:solidFill>
              </a:rPr>
              <a:t>;</a:t>
            </a:r>
          </a:p>
          <a:p>
            <a:pPr lvl="1" algn="just">
              <a:spcBef>
                <a:spcPts val="600"/>
              </a:spcBef>
              <a:spcAft>
                <a:spcPts val="600"/>
              </a:spcAft>
            </a:pPr>
            <a:r>
              <a:rPr lang="en-GB" sz="2400" dirty="0" err="1" smtClean="0">
                <a:solidFill>
                  <a:srgbClr val="FF0000"/>
                </a:solidFill>
              </a:rPr>
              <a:t>Đánh</a:t>
            </a:r>
            <a:r>
              <a:rPr lang="en-GB" sz="2400" dirty="0" smtClean="0">
                <a:solidFill>
                  <a:srgbClr val="FF0000"/>
                </a:solidFill>
              </a:rPr>
              <a:t> </a:t>
            </a:r>
            <a:r>
              <a:rPr lang="en-GB" sz="2400" dirty="0" err="1" smtClean="0">
                <a:solidFill>
                  <a:srgbClr val="FF0000"/>
                </a:solidFill>
              </a:rPr>
              <a:t>giá</a:t>
            </a:r>
            <a:r>
              <a:rPr lang="en-GB" sz="2400" dirty="0" smtClean="0">
                <a:solidFill>
                  <a:srgbClr val="FF0000"/>
                </a:solidFill>
              </a:rPr>
              <a:t> </a:t>
            </a:r>
            <a:r>
              <a:rPr lang="en-GB" sz="2400" dirty="0" err="1" smtClean="0">
                <a:solidFill>
                  <a:srgbClr val="FF0000"/>
                </a:solidFill>
              </a:rPr>
              <a:t>toàn</a:t>
            </a:r>
            <a:r>
              <a:rPr lang="en-GB" sz="2400" dirty="0" smtClean="0">
                <a:solidFill>
                  <a:srgbClr val="FF0000"/>
                </a:solidFill>
              </a:rPr>
              <a:t> </a:t>
            </a:r>
            <a:r>
              <a:rPr lang="en-GB" sz="2400" dirty="0" err="1" smtClean="0">
                <a:solidFill>
                  <a:srgbClr val="FF0000"/>
                </a:solidFill>
              </a:rPr>
              <a:t>diện</a:t>
            </a:r>
            <a:r>
              <a:rPr lang="en-GB" sz="2400" dirty="0" smtClean="0">
                <a:solidFill>
                  <a:srgbClr val="FF0000"/>
                </a:solidFill>
              </a:rPr>
              <a:t> </a:t>
            </a:r>
            <a:r>
              <a:rPr lang="en-GB" sz="2400" dirty="0" err="1" smtClean="0">
                <a:solidFill>
                  <a:srgbClr val="FF0000"/>
                </a:solidFill>
              </a:rPr>
              <a:t>năng</a:t>
            </a:r>
            <a:r>
              <a:rPr lang="en-GB" sz="2400" dirty="0" smtClean="0">
                <a:solidFill>
                  <a:srgbClr val="FF0000"/>
                </a:solidFill>
              </a:rPr>
              <a:t> </a:t>
            </a:r>
            <a:r>
              <a:rPr lang="en-GB" sz="2400" dirty="0" err="1" smtClean="0">
                <a:solidFill>
                  <a:srgbClr val="FF0000"/>
                </a:solidFill>
              </a:rPr>
              <a:t>lực</a:t>
            </a:r>
            <a:r>
              <a:rPr lang="en-GB" sz="2400" dirty="0" smtClean="0">
                <a:solidFill>
                  <a:srgbClr val="FF0000"/>
                </a:solidFill>
              </a:rPr>
              <a:t> </a:t>
            </a:r>
            <a:r>
              <a:rPr lang="en-GB" sz="2400" dirty="0" err="1" smtClean="0">
                <a:solidFill>
                  <a:srgbClr val="FF0000"/>
                </a:solidFill>
              </a:rPr>
              <a:t>ứng</a:t>
            </a:r>
            <a:r>
              <a:rPr lang="en-GB" sz="2400" dirty="0" smtClean="0">
                <a:solidFill>
                  <a:srgbClr val="FF0000"/>
                </a:solidFill>
              </a:rPr>
              <a:t> </a:t>
            </a:r>
            <a:r>
              <a:rPr lang="en-GB" sz="2400" dirty="0" err="1" smtClean="0">
                <a:solidFill>
                  <a:srgbClr val="FF0000"/>
                </a:solidFill>
              </a:rPr>
              <a:t>phó</a:t>
            </a:r>
            <a:r>
              <a:rPr lang="en-GB" sz="2400" dirty="0" smtClean="0">
                <a:solidFill>
                  <a:srgbClr val="FF0000"/>
                </a:solidFill>
              </a:rPr>
              <a:t> </a:t>
            </a:r>
            <a:r>
              <a:rPr lang="en-GB" sz="2400" dirty="0" err="1" smtClean="0">
                <a:solidFill>
                  <a:srgbClr val="FF0000"/>
                </a:solidFill>
              </a:rPr>
              <a:t>sự</a:t>
            </a:r>
            <a:r>
              <a:rPr lang="en-GB" sz="2400" dirty="0" smtClean="0">
                <a:solidFill>
                  <a:srgbClr val="FF0000"/>
                </a:solidFill>
              </a:rPr>
              <a:t> </a:t>
            </a:r>
            <a:r>
              <a:rPr lang="en-GB" sz="2400" dirty="0" err="1" smtClean="0">
                <a:solidFill>
                  <a:srgbClr val="FF0000"/>
                </a:solidFill>
              </a:rPr>
              <a:t>cố</a:t>
            </a:r>
            <a:r>
              <a:rPr lang="en-GB" sz="2400" dirty="0" smtClean="0">
                <a:solidFill>
                  <a:srgbClr val="FF0000"/>
                </a:solidFill>
              </a:rPr>
              <a:t> </a:t>
            </a:r>
            <a:r>
              <a:rPr lang="en-GB" sz="2400" dirty="0" err="1" smtClean="0">
                <a:solidFill>
                  <a:srgbClr val="FF0000"/>
                </a:solidFill>
              </a:rPr>
              <a:t>bức</a:t>
            </a:r>
            <a:r>
              <a:rPr lang="en-GB" sz="2400" dirty="0" smtClean="0">
                <a:solidFill>
                  <a:srgbClr val="FF0000"/>
                </a:solidFill>
              </a:rPr>
              <a:t> </a:t>
            </a:r>
            <a:r>
              <a:rPr lang="en-GB" sz="2400" dirty="0" err="1" smtClean="0">
                <a:solidFill>
                  <a:srgbClr val="FF0000"/>
                </a:solidFill>
              </a:rPr>
              <a:t>xạ</a:t>
            </a:r>
            <a:r>
              <a:rPr lang="en-GB" sz="2400" dirty="0" smtClean="0">
                <a:solidFill>
                  <a:srgbClr val="FF0000"/>
                </a:solidFill>
              </a:rPr>
              <a:t> </a:t>
            </a:r>
            <a:r>
              <a:rPr lang="en-GB" sz="2400" dirty="0" err="1" smtClean="0">
                <a:solidFill>
                  <a:srgbClr val="FF0000"/>
                </a:solidFill>
              </a:rPr>
              <a:t>và</a:t>
            </a:r>
            <a:r>
              <a:rPr lang="en-GB" sz="2400" dirty="0" smtClean="0">
                <a:solidFill>
                  <a:srgbClr val="FF0000"/>
                </a:solidFill>
              </a:rPr>
              <a:t> </a:t>
            </a:r>
            <a:r>
              <a:rPr lang="en-GB" sz="2400" dirty="0" err="1" smtClean="0">
                <a:solidFill>
                  <a:srgbClr val="FF0000"/>
                </a:solidFill>
              </a:rPr>
              <a:t>hạt</a:t>
            </a:r>
            <a:r>
              <a:rPr lang="en-GB" sz="2400" dirty="0" smtClean="0">
                <a:solidFill>
                  <a:srgbClr val="FF0000"/>
                </a:solidFill>
              </a:rPr>
              <a:t> </a:t>
            </a:r>
            <a:r>
              <a:rPr lang="en-GB" sz="2400" dirty="0" err="1" smtClean="0">
                <a:solidFill>
                  <a:srgbClr val="FF0000"/>
                </a:solidFill>
              </a:rPr>
              <a:t>nhân</a:t>
            </a:r>
            <a:r>
              <a:rPr lang="en-GB" sz="2400" dirty="0" smtClean="0">
                <a:solidFill>
                  <a:srgbClr val="FF0000"/>
                </a:solidFill>
              </a:rPr>
              <a:t> </a:t>
            </a:r>
            <a:r>
              <a:rPr lang="en-GB" sz="2400" dirty="0" err="1" smtClean="0">
                <a:solidFill>
                  <a:srgbClr val="FF0000"/>
                </a:solidFill>
              </a:rPr>
              <a:t>của</a:t>
            </a:r>
            <a:r>
              <a:rPr lang="en-GB" sz="2400" dirty="0" smtClean="0">
                <a:solidFill>
                  <a:srgbClr val="FF0000"/>
                </a:solidFill>
              </a:rPr>
              <a:t> </a:t>
            </a:r>
            <a:r>
              <a:rPr lang="en-GB" sz="2400" dirty="0" err="1" smtClean="0">
                <a:solidFill>
                  <a:srgbClr val="FF0000"/>
                </a:solidFill>
              </a:rPr>
              <a:t>Việt</a:t>
            </a:r>
            <a:r>
              <a:rPr lang="en-GB" sz="2400" dirty="0" smtClean="0">
                <a:solidFill>
                  <a:srgbClr val="FF0000"/>
                </a:solidFill>
              </a:rPr>
              <a:t> Nam;</a:t>
            </a:r>
          </a:p>
          <a:p>
            <a:pPr lvl="1" algn="just">
              <a:spcBef>
                <a:spcPts val="600"/>
              </a:spcBef>
              <a:spcAft>
                <a:spcPts val="600"/>
              </a:spcAft>
            </a:pPr>
            <a:r>
              <a:rPr lang="en-GB" sz="2400" dirty="0" err="1">
                <a:solidFill>
                  <a:srgbClr val="FF0000"/>
                </a:solidFill>
              </a:rPr>
              <a:t>Xác</a:t>
            </a:r>
            <a:r>
              <a:rPr lang="en-GB" sz="2400" dirty="0">
                <a:solidFill>
                  <a:srgbClr val="FF0000"/>
                </a:solidFill>
              </a:rPr>
              <a:t> </a:t>
            </a:r>
            <a:r>
              <a:rPr lang="en-GB" sz="2400" dirty="0" err="1">
                <a:solidFill>
                  <a:srgbClr val="FF0000"/>
                </a:solidFill>
              </a:rPr>
              <a:t>định</a:t>
            </a:r>
            <a:r>
              <a:rPr lang="en-GB" sz="2400" dirty="0">
                <a:solidFill>
                  <a:srgbClr val="FF0000"/>
                </a:solidFill>
              </a:rPr>
              <a:t> </a:t>
            </a:r>
            <a:r>
              <a:rPr lang="en-GB" sz="2400" dirty="0" err="1">
                <a:solidFill>
                  <a:srgbClr val="FF0000"/>
                </a:solidFill>
              </a:rPr>
              <a:t>nhu</a:t>
            </a:r>
            <a:r>
              <a:rPr lang="en-GB" sz="2400" dirty="0">
                <a:solidFill>
                  <a:srgbClr val="FF0000"/>
                </a:solidFill>
              </a:rPr>
              <a:t> </a:t>
            </a:r>
            <a:r>
              <a:rPr lang="en-GB" sz="2400" dirty="0" err="1">
                <a:solidFill>
                  <a:srgbClr val="FF0000"/>
                </a:solidFill>
              </a:rPr>
              <a:t>cầu</a:t>
            </a:r>
            <a:r>
              <a:rPr lang="en-GB" sz="2400" dirty="0">
                <a:solidFill>
                  <a:srgbClr val="FF0000"/>
                </a:solidFill>
              </a:rPr>
              <a:t> </a:t>
            </a:r>
            <a:r>
              <a:rPr lang="en-GB" sz="2400" dirty="0" err="1">
                <a:solidFill>
                  <a:srgbClr val="FF0000"/>
                </a:solidFill>
              </a:rPr>
              <a:t>của</a:t>
            </a:r>
            <a:r>
              <a:rPr lang="en-GB" sz="2400" dirty="0">
                <a:solidFill>
                  <a:srgbClr val="FF0000"/>
                </a:solidFill>
              </a:rPr>
              <a:t> </a:t>
            </a:r>
            <a:r>
              <a:rPr lang="en-GB" sz="2400" dirty="0" err="1">
                <a:solidFill>
                  <a:srgbClr val="FF0000"/>
                </a:solidFill>
              </a:rPr>
              <a:t>Bộ</a:t>
            </a:r>
            <a:r>
              <a:rPr lang="en-GB" sz="2400" dirty="0">
                <a:solidFill>
                  <a:srgbClr val="FF0000"/>
                </a:solidFill>
              </a:rPr>
              <a:t>, </a:t>
            </a:r>
            <a:r>
              <a:rPr lang="en-GB" sz="2400" dirty="0" err="1">
                <a:solidFill>
                  <a:srgbClr val="FF0000"/>
                </a:solidFill>
              </a:rPr>
              <a:t>ngành</a:t>
            </a:r>
            <a:r>
              <a:rPr lang="en-GB" sz="2400" dirty="0">
                <a:solidFill>
                  <a:srgbClr val="FF0000"/>
                </a:solidFill>
              </a:rPr>
              <a:t> </a:t>
            </a:r>
            <a:r>
              <a:rPr lang="en-GB" sz="2400" dirty="0" err="1">
                <a:solidFill>
                  <a:srgbClr val="FF0000"/>
                </a:solidFill>
              </a:rPr>
              <a:t>có</a:t>
            </a:r>
            <a:r>
              <a:rPr lang="en-GB" sz="2400" dirty="0">
                <a:solidFill>
                  <a:srgbClr val="FF0000"/>
                </a:solidFill>
              </a:rPr>
              <a:t> </a:t>
            </a:r>
            <a:r>
              <a:rPr lang="en-GB" sz="2400" dirty="0" err="1">
                <a:solidFill>
                  <a:srgbClr val="FF0000"/>
                </a:solidFill>
              </a:rPr>
              <a:t>liên</a:t>
            </a:r>
            <a:r>
              <a:rPr lang="en-GB" sz="2400" dirty="0">
                <a:solidFill>
                  <a:srgbClr val="FF0000"/>
                </a:solidFill>
              </a:rPr>
              <a:t> </a:t>
            </a:r>
            <a:r>
              <a:rPr lang="en-GB" sz="2400" dirty="0" err="1">
                <a:solidFill>
                  <a:srgbClr val="FF0000"/>
                </a:solidFill>
              </a:rPr>
              <a:t>quan</a:t>
            </a:r>
            <a:r>
              <a:rPr lang="en-GB" sz="2400" dirty="0">
                <a:solidFill>
                  <a:srgbClr val="FF0000"/>
                </a:solidFill>
              </a:rPr>
              <a:t> </a:t>
            </a:r>
            <a:r>
              <a:rPr lang="en-GB" sz="2400" dirty="0" err="1">
                <a:solidFill>
                  <a:srgbClr val="FF0000"/>
                </a:solidFill>
              </a:rPr>
              <a:t>trong</a:t>
            </a:r>
            <a:r>
              <a:rPr lang="en-GB" sz="2400" dirty="0">
                <a:solidFill>
                  <a:srgbClr val="FF0000"/>
                </a:solidFill>
              </a:rPr>
              <a:t> </a:t>
            </a:r>
            <a:r>
              <a:rPr lang="en-GB" sz="2400" dirty="0" err="1">
                <a:solidFill>
                  <a:srgbClr val="FF0000"/>
                </a:solidFill>
              </a:rPr>
              <a:t>chuẩn</a:t>
            </a:r>
            <a:r>
              <a:rPr lang="en-GB" sz="2400" dirty="0">
                <a:solidFill>
                  <a:srgbClr val="FF0000"/>
                </a:solidFill>
              </a:rPr>
              <a:t> </a:t>
            </a:r>
            <a:r>
              <a:rPr lang="en-GB" sz="2400" dirty="0" err="1">
                <a:solidFill>
                  <a:srgbClr val="FF0000"/>
                </a:solidFill>
              </a:rPr>
              <a:t>bị</a:t>
            </a:r>
            <a:r>
              <a:rPr lang="en-GB" sz="2400" dirty="0">
                <a:solidFill>
                  <a:srgbClr val="FF0000"/>
                </a:solidFill>
              </a:rPr>
              <a:t> </a:t>
            </a:r>
            <a:r>
              <a:rPr lang="en-GB" sz="2400" dirty="0" err="1">
                <a:solidFill>
                  <a:srgbClr val="FF0000"/>
                </a:solidFill>
              </a:rPr>
              <a:t>và</a:t>
            </a:r>
            <a:r>
              <a:rPr lang="en-GB" sz="2400" dirty="0">
                <a:solidFill>
                  <a:srgbClr val="FF0000"/>
                </a:solidFill>
              </a:rPr>
              <a:t> </a:t>
            </a:r>
            <a:r>
              <a:rPr lang="en-GB" sz="2400" dirty="0" err="1">
                <a:solidFill>
                  <a:srgbClr val="FF0000"/>
                </a:solidFill>
              </a:rPr>
              <a:t>ứng</a:t>
            </a:r>
            <a:r>
              <a:rPr lang="en-GB" sz="2400" dirty="0">
                <a:solidFill>
                  <a:srgbClr val="FF0000"/>
                </a:solidFill>
              </a:rPr>
              <a:t> </a:t>
            </a:r>
            <a:r>
              <a:rPr lang="en-GB" sz="2400" dirty="0" err="1">
                <a:solidFill>
                  <a:srgbClr val="FF0000"/>
                </a:solidFill>
              </a:rPr>
              <a:t>phó</a:t>
            </a:r>
            <a:r>
              <a:rPr lang="en-GB" sz="2400" dirty="0">
                <a:solidFill>
                  <a:srgbClr val="FF0000"/>
                </a:solidFill>
              </a:rPr>
              <a:t> </a:t>
            </a:r>
            <a:r>
              <a:rPr lang="en-GB" sz="2400" dirty="0" err="1">
                <a:solidFill>
                  <a:srgbClr val="FF0000"/>
                </a:solidFill>
              </a:rPr>
              <a:t>sự</a:t>
            </a:r>
            <a:r>
              <a:rPr lang="en-GB" sz="2400" dirty="0">
                <a:solidFill>
                  <a:srgbClr val="FF0000"/>
                </a:solidFill>
              </a:rPr>
              <a:t> </a:t>
            </a:r>
            <a:r>
              <a:rPr lang="en-GB" sz="2400" dirty="0" err="1">
                <a:solidFill>
                  <a:srgbClr val="FF0000"/>
                </a:solidFill>
              </a:rPr>
              <a:t>cố</a:t>
            </a:r>
            <a:r>
              <a:rPr lang="en-GB" sz="2400" dirty="0">
                <a:solidFill>
                  <a:srgbClr val="FF0000"/>
                </a:solidFill>
              </a:rPr>
              <a:t>;</a:t>
            </a:r>
          </a:p>
          <a:p>
            <a:pPr lvl="1" algn="just">
              <a:spcBef>
                <a:spcPts val="600"/>
              </a:spcBef>
              <a:spcAft>
                <a:spcPts val="600"/>
              </a:spcAft>
            </a:pPr>
            <a:r>
              <a:rPr lang="en-GB" sz="2400" dirty="0" err="1" smtClean="0">
                <a:solidFill>
                  <a:srgbClr val="FF0000"/>
                </a:solidFill>
              </a:rPr>
              <a:t>Xác</a:t>
            </a:r>
            <a:r>
              <a:rPr lang="en-GB" sz="2400" dirty="0" smtClean="0">
                <a:solidFill>
                  <a:srgbClr val="FF0000"/>
                </a:solidFill>
              </a:rPr>
              <a:t> </a:t>
            </a:r>
            <a:r>
              <a:rPr lang="en-GB" sz="2400" dirty="0" err="1" smtClean="0">
                <a:solidFill>
                  <a:srgbClr val="FF0000"/>
                </a:solidFill>
              </a:rPr>
              <a:t>định</a:t>
            </a:r>
            <a:r>
              <a:rPr lang="en-GB" sz="2400" dirty="0" smtClean="0">
                <a:solidFill>
                  <a:srgbClr val="FF0000"/>
                </a:solidFill>
              </a:rPr>
              <a:t> </a:t>
            </a:r>
            <a:r>
              <a:rPr lang="en-GB" sz="2400" dirty="0" err="1" smtClean="0">
                <a:solidFill>
                  <a:srgbClr val="FF0000"/>
                </a:solidFill>
              </a:rPr>
              <a:t>hạn</a:t>
            </a:r>
            <a:r>
              <a:rPr lang="en-GB" sz="2400" dirty="0" smtClean="0">
                <a:solidFill>
                  <a:srgbClr val="FF0000"/>
                </a:solidFill>
              </a:rPr>
              <a:t> </a:t>
            </a:r>
            <a:r>
              <a:rPr lang="en-GB" sz="2400" dirty="0" err="1" smtClean="0">
                <a:solidFill>
                  <a:srgbClr val="FF0000"/>
                </a:solidFill>
              </a:rPr>
              <a:t>chế</a:t>
            </a:r>
            <a:r>
              <a:rPr lang="en-GB" sz="2400" dirty="0" smtClean="0">
                <a:solidFill>
                  <a:srgbClr val="FF0000"/>
                </a:solidFill>
              </a:rPr>
              <a:t> </a:t>
            </a:r>
            <a:r>
              <a:rPr lang="en-GB" sz="2400" dirty="0" err="1" smtClean="0">
                <a:solidFill>
                  <a:srgbClr val="FF0000"/>
                </a:solidFill>
              </a:rPr>
              <a:t>tồn</a:t>
            </a:r>
            <a:r>
              <a:rPr lang="en-GB" sz="2400" dirty="0" smtClean="0">
                <a:solidFill>
                  <a:srgbClr val="FF0000"/>
                </a:solidFill>
              </a:rPr>
              <a:t> </a:t>
            </a:r>
            <a:r>
              <a:rPr lang="en-GB" sz="2400" dirty="0" err="1" smtClean="0">
                <a:solidFill>
                  <a:srgbClr val="FF0000"/>
                </a:solidFill>
              </a:rPr>
              <a:t>tại</a:t>
            </a:r>
            <a:r>
              <a:rPr lang="en-GB" sz="2400" dirty="0" smtClean="0">
                <a:solidFill>
                  <a:srgbClr val="FF0000"/>
                </a:solidFill>
              </a:rPr>
              <a:t> </a:t>
            </a:r>
            <a:r>
              <a:rPr lang="en-GB" sz="2400" dirty="0" err="1" smtClean="0">
                <a:solidFill>
                  <a:srgbClr val="FF0000"/>
                </a:solidFill>
              </a:rPr>
              <a:t>và</a:t>
            </a:r>
            <a:r>
              <a:rPr lang="en-GB" sz="2400" dirty="0" smtClean="0">
                <a:solidFill>
                  <a:srgbClr val="FF0000"/>
                </a:solidFill>
              </a:rPr>
              <a:t> </a:t>
            </a:r>
            <a:r>
              <a:rPr lang="en-GB" sz="2400" dirty="0" err="1" smtClean="0">
                <a:solidFill>
                  <a:srgbClr val="FF0000"/>
                </a:solidFill>
              </a:rPr>
              <a:t>tìm</a:t>
            </a:r>
            <a:r>
              <a:rPr lang="en-GB" sz="2400" dirty="0" smtClean="0">
                <a:solidFill>
                  <a:srgbClr val="FF0000"/>
                </a:solidFill>
              </a:rPr>
              <a:t> </a:t>
            </a:r>
            <a:r>
              <a:rPr lang="en-GB" sz="2400" dirty="0" err="1" smtClean="0">
                <a:solidFill>
                  <a:srgbClr val="FF0000"/>
                </a:solidFill>
              </a:rPr>
              <a:t>phương</a:t>
            </a:r>
            <a:r>
              <a:rPr lang="en-GB" sz="2400" dirty="0" smtClean="0">
                <a:solidFill>
                  <a:srgbClr val="FF0000"/>
                </a:solidFill>
              </a:rPr>
              <a:t> </a:t>
            </a:r>
            <a:r>
              <a:rPr lang="en-GB" sz="2400" dirty="0" err="1" smtClean="0">
                <a:solidFill>
                  <a:srgbClr val="FF0000"/>
                </a:solidFill>
              </a:rPr>
              <a:t>hướng</a:t>
            </a:r>
            <a:r>
              <a:rPr lang="en-GB" sz="2400" dirty="0" smtClean="0">
                <a:solidFill>
                  <a:srgbClr val="FF0000"/>
                </a:solidFill>
              </a:rPr>
              <a:t> </a:t>
            </a:r>
            <a:r>
              <a:rPr lang="en-GB" sz="2400" dirty="0" err="1" smtClean="0">
                <a:solidFill>
                  <a:srgbClr val="FF0000"/>
                </a:solidFill>
              </a:rPr>
              <a:t>giải</a:t>
            </a:r>
            <a:r>
              <a:rPr lang="en-GB" sz="2400" dirty="0" smtClean="0">
                <a:solidFill>
                  <a:srgbClr val="FF0000"/>
                </a:solidFill>
              </a:rPr>
              <a:t> </a:t>
            </a:r>
            <a:r>
              <a:rPr lang="en-GB" sz="2400" dirty="0" err="1" smtClean="0">
                <a:solidFill>
                  <a:srgbClr val="FF0000"/>
                </a:solidFill>
              </a:rPr>
              <a:t>quyết</a:t>
            </a:r>
            <a:r>
              <a:rPr lang="en-GB" sz="2400" dirty="0" smtClean="0">
                <a:solidFill>
                  <a:srgbClr val="FF0000"/>
                </a:solidFill>
              </a:rPr>
              <a:t>.</a:t>
            </a:r>
          </a:p>
          <a:p>
            <a:pPr lvl="1" algn="just">
              <a:spcBef>
                <a:spcPts val="600"/>
              </a:spcBef>
              <a:spcAft>
                <a:spcPts val="600"/>
              </a:spcAft>
            </a:pPr>
            <a:r>
              <a:rPr lang="en-GB" sz="2400" dirty="0" err="1" smtClean="0">
                <a:solidFill>
                  <a:srgbClr val="FF0000"/>
                </a:solidFill>
              </a:rPr>
              <a:t>Xây</a:t>
            </a:r>
            <a:r>
              <a:rPr lang="en-GB" sz="2400" dirty="0" smtClean="0">
                <a:solidFill>
                  <a:srgbClr val="FF0000"/>
                </a:solidFill>
              </a:rPr>
              <a:t> </a:t>
            </a:r>
            <a:r>
              <a:rPr lang="en-GB" sz="2400" dirty="0" err="1" smtClean="0">
                <a:solidFill>
                  <a:srgbClr val="FF0000"/>
                </a:solidFill>
              </a:rPr>
              <a:t>dựng</a:t>
            </a:r>
            <a:r>
              <a:rPr lang="en-GB" sz="2400" dirty="0" smtClean="0">
                <a:solidFill>
                  <a:srgbClr val="FF0000"/>
                </a:solidFill>
              </a:rPr>
              <a:t> </a:t>
            </a:r>
            <a:r>
              <a:rPr lang="en-GB" sz="2400" dirty="0" err="1" smtClean="0">
                <a:solidFill>
                  <a:srgbClr val="FF0000"/>
                </a:solidFill>
              </a:rPr>
              <a:t>quy</a:t>
            </a:r>
            <a:r>
              <a:rPr lang="en-GB" sz="2400" dirty="0" smtClean="0">
                <a:solidFill>
                  <a:srgbClr val="FF0000"/>
                </a:solidFill>
              </a:rPr>
              <a:t> </a:t>
            </a:r>
            <a:r>
              <a:rPr lang="en-GB" sz="2400" dirty="0" err="1" smtClean="0">
                <a:solidFill>
                  <a:srgbClr val="FF0000"/>
                </a:solidFill>
              </a:rPr>
              <a:t>trình</a:t>
            </a:r>
            <a:r>
              <a:rPr lang="en-GB" sz="2400" dirty="0" smtClean="0">
                <a:solidFill>
                  <a:srgbClr val="FF0000"/>
                </a:solidFill>
              </a:rPr>
              <a:t> </a:t>
            </a:r>
            <a:r>
              <a:rPr lang="en-GB" sz="2400" dirty="0" err="1" smtClean="0">
                <a:solidFill>
                  <a:srgbClr val="FF0000"/>
                </a:solidFill>
              </a:rPr>
              <a:t>tác</a:t>
            </a:r>
            <a:r>
              <a:rPr lang="en-GB" sz="2400" dirty="0" smtClean="0">
                <a:solidFill>
                  <a:srgbClr val="FF0000"/>
                </a:solidFill>
              </a:rPr>
              <a:t> </a:t>
            </a:r>
            <a:r>
              <a:rPr lang="en-GB" sz="2400" dirty="0" err="1" smtClean="0">
                <a:solidFill>
                  <a:srgbClr val="FF0000"/>
                </a:solidFill>
              </a:rPr>
              <a:t>nghiệp</a:t>
            </a:r>
            <a:r>
              <a:rPr lang="en-GB" sz="2400" dirty="0" smtClean="0">
                <a:solidFill>
                  <a:srgbClr val="FF0000"/>
                </a:solidFill>
              </a:rPr>
              <a:t> </a:t>
            </a:r>
            <a:r>
              <a:rPr lang="en-GB" sz="2400" dirty="0" err="1" smtClean="0">
                <a:solidFill>
                  <a:srgbClr val="FF0000"/>
                </a:solidFill>
              </a:rPr>
              <a:t>từng</a:t>
            </a:r>
            <a:r>
              <a:rPr lang="en-GB" sz="2400" dirty="0" smtClean="0">
                <a:solidFill>
                  <a:srgbClr val="FF0000"/>
                </a:solidFill>
              </a:rPr>
              <a:t> </a:t>
            </a:r>
            <a:r>
              <a:rPr lang="en-GB" sz="2400" dirty="0" err="1" smtClean="0">
                <a:solidFill>
                  <a:srgbClr val="FF0000"/>
                </a:solidFill>
              </a:rPr>
              <a:t>Bộ</a:t>
            </a:r>
            <a:r>
              <a:rPr lang="en-GB" sz="2400" dirty="0" smtClean="0">
                <a:solidFill>
                  <a:srgbClr val="FF0000"/>
                </a:solidFill>
              </a:rPr>
              <a:t> </a:t>
            </a:r>
            <a:r>
              <a:rPr lang="en-GB" sz="2400" dirty="0" err="1" smtClean="0">
                <a:solidFill>
                  <a:srgbClr val="FF0000"/>
                </a:solidFill>
              </a:rPr>
              <a:t>và</a:t>
            </a:r>
            <a:r>
              <a:rPr lang="en-GB" sz="2400" dirty="0" smtClean="0">
                <a:solidFill>
                  <a:srgbClr val="FF0000"/>
                </a:solidFill>
              </a:rPr>
              <a:t> </a:t>
            </a:r>
            <a:r>
              <a:rPr lang="en-GB" sz="2400" dirty="0" err="1" smtClean="0">
                <a:solidFill>
                  <a:srgbClr val="FF0000"/>
                </a:solidFill>
              </a:rPr>
              <a:t>liên</a:t>
            </a:r>
            <a:r>
              <a:rPr lang="en-GB" sz="2400" dirty="0" smtClean="0">
                <a:solidFill>
                  <a:srgbClr val="FF0000"/>
                </a:solidFill>
              </a:rPr>
              <a:t> </a:t>
            </a:r>
            <a:r>
              <a:rPr lang="en-GB" sz="2400" dirty="0" err="1" smtClean="0">
                <a:solidFill>
                  <a:srgbClr val="FF0000"/>
                </a:solidFill>
              </a:rPr>
              <a:t>Bộ</a:t>
            </a:r>
            <a:r>
              <a:rPr lang="en-GB" sz="2400" dirty="0" smtClean="0">
                <a:solidFill>
                  <a:srgbClr val="FF0000"/>
                </a:solidFill>
              </a:rPr>
              <a:t>.</a:t>
            </a:r>
          </a:p>
          <a:p>
            <a:pPr lvl="1" algn="just">
              <a:spcBef>
                <a:spcPts val="600"/>
              </a:spcBef>
              <a:spcAft>
                <a:spcPts val="600"/>
              </a:spcAft>
            </a:pPr>
            <a:endParaRPr lang="en-GB" sz="2200" dirty="0" smtClean="0"/>
          </a:p>
          <a:p>
            <a:pPr lvl="1" algn="just">
              <a:spcBef>
                <a:spcPts val="600"/>
              </a:spcBef>
              <a:spcAft>
                <a:spcPts val="600"/>
              </a:spcAft>
            </a:pPr>
            <a:endParaRPr lang="en-GB" sz="2200" dirty="0"/>
          </a:p>
        </p:txBody>
      </p:sp>
    </p:spTree>
    <p:extLst>
      <p:ext uri="{BB962C8B-B14F-4D97-AF65-F5344CB8AC3E}">
        <p14:creationId xmlns:p14="http://schemas.microsoft.com/office/powerpoint/2010/main" val="38669606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22</a:t>
            </a:fld>
            <a:endParaRPr lang="en-US" dirty="0"/>
          </a:p>
        </p:txBody>
      </p:sp>
      <p:sp>
        <p:nvSpPr>
          <p:cNvPr id="7" name="Title 1"/>
          <p:cNvSpPr>
            <a:spLocks noGrp="1"/>
          </p:cNvSpPr>
          <p:nvPr>
            <p:ph type="title"/>
          </p:nvPr>
        </p:nvSpPr>
        <p:spPr>
          <a:xfrm>
            <a:off x="107380" y="404580"/>
            <a:ext cx="7056980" cy="864096"/>
          </a:xfrm>
        </p:spPr>
        <p:txBody>
          <a:bodyPr>
            <a:noAutofit/>
          </a:bodyPr>
          <a:lstStyle/>
          <a:p>
            <a:r>
              <a:rPr lang="en-US" sz="3200">
                <a:solidFill>
                  <a:schemeClr val="tx2"/>
                </a:solidFill>
              </a:rPr>
              <a:t>Công việc dự kiến triển </a:t>
            </a:r>
            <a:r>
              <a:rPr lang="en-US" sz="3200" smtClean="0">
                <a:solidFill>
                  <a:schemeClr val="tx2"/>
                </a:solidFill>
              </a:rPr>
              <a:t>khai </a:t>
            </a:r>
            <a:br>
              <a:rPr lang="en-US" sz="3200" smtClean="0">
                <a:solidFill>
                  <a:schemeClr val="tx2"/>
                </a:solidFill>
              </a:rPr>
            </a:br>
            <a:r>
              <a:rPr lang="en-US" sz="3200" smtClean="0">
                <a:solidFill>
                  <a:schemeClr val="tx2"/>
                </a:solidFill>
              </a:rPr>
              <a:t>– liên Bộ</a:t>
            </a:r>
            <a:endParaRPr lang="en-GB" sz="3200" dirty="0">
              <a:solidFill>
                <a:schemeClr val="tx2"/>
              </a:solidFill>
            </a:endParaRPr>
          </a:p>
        </p:txBody>
      </p:sp>
      <p:sp>
        <p:nvSpPr>
          <p:cNvPr id="9" name="Content Placeholder 2"/>
          <p:cNvSpPr txBox="1">
            <a:spLocks/>
          </p:cNvSpPr>
          <p:nvPr/>
        </p:nvSpPr>
        <p:spPr>
          <a:xfrm>
            <a:off x="70424" y="1514023"/>
            <a:ext cx="8911651" cy="49687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pPr>
            <a:r>
              <a:rPr lang="en-GB" sz="2600" smtClean="0"/>
              <a:t>Đẩy mạnh việc xây dựng bản đồ phông bức xạ tự nhiên, ưu tiên các khu vực có khả năng chịu ảnh hưởng do sự cố NMĐHN Trung Quốc:</a:t>
            </a:r>
          </a:p>
          <a:p>
            <a:pPr lvl="1" algn="just">
              <a:spcBef>
                <a:spcPts val="600"/>
              </a:spcBef>
              <a:spcAft>
                <a:spcPts val="600"/>
              </a:spcAft>
            </a:pPr>
            <a:r>
              <a:rPr lang="en-GB" sz="2400" smtClean="0">
                <a:solidFill>
                  <a:srgbClr val="FF0000"/>
                </a:solidFill>
              </a:rPr>
              <a:t>Có được bản đồ phông bức xạ tự nhiên các khu vực quan tâm;</a:t>
            </a:r>
          </a:p>
          <a:p>
            <a:pPr lvl="1" algn="just">
              <a:spcBef>
                <a:spcPts val="600"/>
              </a:spcBef>
              <a:spcAft>
                <a:spcPts val="600"/>
              </a:spcAft>
            </a:pPr>
            <a:r>
              <a:rPr lang="en-GB" sz="2400" smtClean="0">
                <a:solidFill>
                  <a:srgbClr val="FF0000"/>
                </a:solidFill>
              </a:rPr>
              <a:t>Bản đồ được sử dụng làm dữ liệu đầu vào cho việc phát hiện và cảnh báo sớm mức phóng xạ bất thường;</a:t>
            </a:r>
          </a:p>
          <a:p>
            <a:pPr lvl="1" algn="just">
              <a:spcBef>
                <a:spcPts val="600"/>
              </a:spcBef>
              <a:spcAft>
                <a:spcPts val="600"/>
              </a:spcAft>
            </a:pPr>
            <a:r>
              <a:rPr lang="en-GB" sz="2400" smtClean="0">
                <a:solidFill>
                  <a:srgbClr val="FF0000"/>
                </a:solidFill>
              </a:rPr>
              <a:t>Số liệu phông bức xạ tự nhiên đóng vai trò pháp lý quan trọng trong việc xác định hậu quả do sự cố hạt nhân gây ra.</a:t>
            </a:r>
          </a:p>
          <a:p>
            <a:pPr lvl="1" algn="just">
              <a:spcBef>
                <a:spcPts val="600"/>
              </a:spcBef>
              <a:spcAft>
                <a:spcPts val="600"/>
              </a:spcAft>
            </a:pPr>
            <a:endParaRPr lang="en-GB" sz="2200" smtClean="0"/>
          </a:p>
          <a:p>
            <a:pPr lvl="1" algn="just">
              <a:spcBef>
                <a:spcPts val="600"/>
              </a:spcBef>
              <a:spcAft>
                <a:spcPts val="600"/>
              </a:spcAft>
            </a:pPr>
            <a:endParaRPr lang="en-GB" sz="2200" dirty="0"/>
          </a:p>
        </p:txBody>
      </p:sp>
    </p:spTree>
    <p:extLst>
      <p:ext uri="{BB962C8B-B14F-4D97-AF65-F5344CB8AC3E}">
        <p14:creationId xmlns:p14="http://schemas.microsoft.com/office/powerpoint/2010/main" val="4130147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23</a:t>
            </a:fld>
            <a:endParaRPr lang="en-US" dirty="0"/>
          </a:p>
        </p:txBody>
      </p:sp>
      <p:sp>
        <p:nvSpPr>
          <p:cNvPr id="7" name="Title 1"/>
          <p:cNvSpPr>
            <a:spLocks noGrp="1"/>
          </p:cNvSpPr>
          <p:nvPr>
            <p:ph type="title"/>
          </p:nvPr>
        </p:nvSpPr>
        <p:spPr>
          <a:xfrm>
            <a:off x="107380" y="404580"/>
            <a:ext cx="7056980" cy="864096"/>
          </a:xfrm>
        </p:spPr>
        <p:txBody>
          <a:bodyPr>
            <a:noAutofit/>
          </a:bodyPr>
          <a:lstStyle/>
          <a:p>
            <a:r>
              <a:rPr lang="en-US" sz="3200">
                <a:solidFill>
                  <a:schemeClr val="tx2"/>
                </a:solidFill>
              </a:rPr>
              <a:t>Công việc dự kiến triển </a:t>
            </a:r>
            <a:r>
              <a:rPr lang="en-US" sz="3200" smtClean="0">
                <a:solidFill>
                  <a:schemeClr val="tx2"/>
                </a:solidFill>
              </a:rPr>
              <a:t>khai </a:t>
            </a:r>
            <a:br>
              <a:rPr lang="en-US" sz="3200" smtClean="0">
                <a:solidFill>
                  <a:schemeClr val="tx2"/>
                </a:solidFill>
              </a:rPr>
            </a:br>
            <a:r>
              <a:rPr lang="en-US" sz="3200" smtClean="0">
                <a:solidFill>
                  <a:schemeClr val="tx2"/>
                </a:solidFill>
              </a:rPr>
              <a:t>– liên Bộ</a:t>
            </a:r>
            <a:endParaRPr lang="en-GB" sz="3200" dirty="0">
              <a:solidFill>
                <a:schemeClr val="tx2"/>
              </a:solidFill>
            </a:endParaRPr>
          </a:p>
        </p:txBody>
      </p:sp>
      <p:sp>
        <p:nvSpPr>
          <p:cNvPr id="9" name="Content Placeholder 2"/>
          <p:cNvSpPr txBox="1">
            <a:spLocks/>
          </p:cNvSpPr>
          <p:nvPr/>
        </p:nvSpPr>
        <p:spPr>
          <a:xfrm>
            <a:off x="70424" y="1514023"/>
            <a:ext cx="8911651" cy="496870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600"/>
              </a:spcBef>
              <a:spcAft>
                <a:spcPts val="600"/>
              </a:spcAft>
            </a:pPr>
            <a:r>
              <a:rPr lang="en-GB" sz="2600" smtClean="0"/>
              <a:t>Hoàn thiện bộ tiêu chí về các hoạt động can thiệp trong ứng phó sự cố:</a:t>
            </a:r>
          </a:p>
          <a:p>
            <a:pPr lvl="1" algn="just">
              <a:spcBef>
                <a:spcPts val="600"/>
              </a:spcBef>
              <a:spcAft>
                <a:spcPts val="600"/>
              </a:spcAft>
            </a:pPr>
            <a:r>
              <a:rPr lang="en-GB" sz="2400" smtClean="0">
                <a:solidFill>
                  <a:srgbClr val="FF0000"/>
                </a:solidFill>
              </a:rPr>
              <a:t>Tiêu chí về can thiệp (sơ tán, hạn chế tiêu thụ lương thức, nước uống…) đã được quy định kèm theo Thông tư 25/2014/TT-BKHCN;</a:t>
            </a:r>
          </a:p>
          <a:p>
            <a:pPr lvl="1" algn="just">
              <a:spcBef>
                <a:spcPts val="600"/>
              </a:spcBef>
              <a:spcAft>
                <a:spcPts val="600"/>
              </a:spcAft>
            </a:pPr>
            <a:r>
              <a:rPr lang="en-GB" sz="2400" smtClean="0">
                <a:solidFill>
                  <a:srgbClr val="FF0000"/>
                </a:solidFill>
              </a:rPr>
              <a:t>Tuy nhiên bộ tiêu chí cần được cập nhật, bổ sung phù hợp với hướng dẫn mới của IAEA hiện nay.</a:t>
            </a:r>
          </a:p>
          <a:p>
            <a:pPr lvl="1" algn="just">
              <a:spcBef>
                <a:spcPts val="600"/>
              </a:spcBef>
              <a:spcAft>
                <a:spcPts val="600"/>
              </a:spcAft>
            </a:pPr>
            <a:endParaRPr lang="en-GB" sz="2200" smtClean="0"/>
          </a:p>
          <a:p>
            <a:pPr lvl="1" algn="just">
              <a:spcBef>
                <a:spcPts val="600"/>
              </a:spcBef>
              <a:spcAft>
                <a:spcPts val="600"/>
              </a:spcAft>
            </a:pPr>
            <a:endParaRPr lang="en-GB" sz="2200" dirty="0"/>
          </a:p>
        </p:txBody>
      </p:sp>
    </p:spTree>
    <p:extLst>
      <p:ext uri="{BB962C8B-B14F-4D97-AF65-F5344CB8AC3E}">
        <p14:creationId xmlns:p14="http://schemas.microsoft.com/office/powerpoint/2010/main" val="1427451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56231" y="2492870"/>
            <a:ext cx="8568953" cy="1608584"/>
          </a:xfrm>
        </p:spPr>
        <p:txBody>
          <a:bodyPr>
            <a:normAutofit/>
          </a:bodyPr>
          <a:lstStyle/>
          <a:p>
            <a:pPr algn="ctr"/>
            <a:r>
              <a:rPr lang="en-GB" sz="4400" b="0" i="1" dirty="0" err="1" smtClean="0">
                <a:solidFill>
                  <a:srgbClr val="FFFFCC"/>
                </a:solidFill>
                <a:latin typeface="Times" panose="02020603050405020304" pitchFamily="18" charset="0"/>
                <a:ea typeface="+mj-ea"/>
                <a:cs typeface="+mj-cs"/>
              </a:rPr>
              <a:t>Trân</a:t>
            </a:r>
            <a:r>
              <a:rPr lang="en-GB" sz="4400" b="0" i="1" dirty="0" smtClean="0">
                <a:solidFill>
                  <a:srgbClr val="FFFFCC"/>
                </a:solidFill>
                <a:latin typeface="Times" panose="02020603050405020304" pitchFamily="18" charset="0"/>
                <a:ea typeface="+mj-ea"/>
                <a:cs typeface="+mj-cs"/>
              </a:rPr>
              <a:t> </a:t>
            </a:r>
            <a:r>
              <a:rPr lang="en-GB" sz="4400" b="0" i="1" dirty="0" err="1" smtClean="0">
                <a:solidFill>
                  <a:srgbClr val="FFFFCC"/>
                </a:solidFill>
                <a:latin typeface="Times" panose="02020603050405020304" pitchFamily="18" charset="0"/>
                <a:ea typeface="+mj-ea"/>
                <a:cs typeface="+mj-cs"/>
              </a:rPr>
              <a:t>trọng</a:t>
            </a:r>
            <a:r>
              <a:rPr lang="en-GB" sz="4400" b="0" i="1" dirty="0" smtClean="0">
                <a:solidFill>
                  <a:srgbClr val="FFFFCC"/>
                </a:solidFill>
                <a:latin typeface="Times" panose="02020603050405020304" pitchFamily="18" charset="0"/>
                <a:ea typeface="+mj-ea"/>
                <a:cs typeface="+mj-cs"/>
              </a:rPr>
              <a:t>!</a:t>
            </a:r>
            <a:endParaRPr lang="en-GB" sz="4400" b="0" i="1" dirty="0">
              <a:solidFill>
                <a:srgbClr val="FFFFCC"/>
              </a:solidFill>
              <a:latin typeface="Times" panose="02020603050405020304" pitchFamily="18" charset="0"/>
              <a:ea typeface="+mj-ea"/>
              <a:cs typeface="+mj-cs"/>
            </a:endParaRPr>
          </a:p>
        </p:txBody>
      </p:sp>
    </p:spTree>
    <p:extLst>
      <p:ext uri="{BB962C8B-B14F-4D97-AF65-F5344CB8AC3E}">
        <p14:creationId xmlns:p14="http://schemas.microsoft.com/office/powerpoint/2010/main" val="323617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Kế</a:t>
            </a:r>
            <a:r>
              <a:rPr lang="en-GB" dirty="0" smtClean="0"/>
              <a:t> </a:t>
            </a:r>
            <a:r>
              <a:rPr lang="en-GB" dirty="0" err="1" smtClean="0"/>
              <a:t>hoạch</a:t>
            </a:r>
            <a:r>
              <a:rPr lang="en-GB" dirty="0" smtClean="0"/>
              <a:t> UPSCQG</a:t>
            </a:r>
            <a:endParaRPr lang="en-GB" dirty="0"/>
          </a:p>
        </p:txBody>
      </p:sp>
      <p:sp>
        <p:nvSpPr>
          <p:cNvPr id="3" name="Content Placeholder 2"/>
          <p:cNvSpPr>
            <a:spLocks noGrp="1"/>
          </p:cNvSpPr>
          <p:nvPr>
            <p:ph idx="1"/>
          </p:nvPr>
        </p:nvSpPr>
        <p:spPr/>
        <p:txBody>
          <a:bodyPr>
            <a:normAutofit/>
          </a:bodyPr>
          <a:lstStyle/>
          <a:p>
            <a:pPr algn="just"/>
            <a:r>
              <a:rPr lang="en-GB" sz="2400" dirty="0" smtClean="0"/>
              <a:t>Ban </a:t>
            </a:r>
            <a:r>
              <a:rPr lang="en-GB" sz="2400" dirty="0" err="1" smtClean="0"/>
              <a:t>hành</a:t>
            </a:r>
            <a:r>
              <a:rPr lang="en-GB" sz="2400" dirty="0" smtClean="0"/>
              <a:t> </a:t>
            </a:r>
            <a:r>
              <a:rPr lang="en-GB" sz="2400" dirty="0" err="1" smtClean="0"/>
              <a:t>kèm</a:t>
            </a:r>
            <a:r>
              <a:rPr lang="en-GB" sz="2400" dirty="0" smtClean="0"/>
              <a:t> </a:t>
            </a:r>
            <a:r>
              <a:rPr lang="en-GB" sz="2400" dirty="0" err="1" smtClean="0"/>
              <a:t>Quyết</a:t>
            </a:r>
            <a:r>
              <a:rPr lang="en-GB" sz="2400" dirty="0" smtClean="0"/>
              <a:t> </a:t>
            </a:r>
            <a:r>
              <a:rPr lang="en-GB" sz="2400" dirty="0" err="1" smtClean="0"/>
              <a:t>định</a:t>
            </a:r>
            <a:r>
              <a:rPr lang="en-GB" sz="2400" dirty="0" smtClean="0"/>
              <a:t> </a:t>
            </a:r>
            <a:r>
              <a:rPr lang="en-GB" sz="2400" dirty="0" err="1" smtClean="0"/>
              <a:t>số</a:t>
            </a:r>
            <a:r>
              <a:rPr lang="en-GB" sz="2400" dirty="0" smtClean="0"/>
              <a:t> 884/QĐ-</a:t>
            </a:r>
            <a:r>
              <a:rPr lang="en-GB" sz="2400" dirty="0" err="1" smtClean="0"/>
              <a:t>TTg</a:t>
            </a:r>
            <a:r>
              <a:rPr lang="en-GB" sz="2400" dirty="0" smtClean="0"/>
              <a:t> </a:t>
            </a:r>
            <a:r>
              <a:rPr lang="en-GB" sz="2400" dirty="0" err="1" smtClean="0"/>
              <a:t>ngày</a:t>
            </a:r>
            <a:r>
              <a:rPr lang="en-GB" sz="2400" dirty="0" smtClean="0"/>
              <a:t> 16 </a:t>
            </a:r>
            <a:r>
              <a:rPr lang="en-GB" sz="2400" dirty="0" err="1" smtClean="0"/>
              <a:t>tháng</a:t>
            </a:r>
            <a:r>
              <a:rPr lang="en-GB" sz="2400" dirty="0" smtClean="0"/>
              <a:t> 6 </a:t>
            </a:r>
            <a:r>
              <a:rPr lang="en-GB" sz="2400" dirty="0" err="1" smtClean="0"/>
              <a:t>năm</a:t>
            </a:r>
            <a:r>
              <a:rPr lang="en-GB" sz="2400" dirty="0" smtClean="0"/>
              <a:t> 2017 </a:t>
            </a:r>
            <a:r>
              <a:rPr lang="en-GB" sz="2400" dirty="0" err="1" smtClean="0"/>
              <a:t>của</a:t>
            </a:r>
            <a:r>
              <a:rPr lang="en-GB" sz="2400" dirty="0" smtClean="0"/>
              <a:t> </a:t>
            </a:r>
            <a:r>
              <a:rPr lang="en-GB" sz="2400" dirty="0" err="1" smtClean="0"/>
              <a:t>Thủ</a:t>
            </a:r>
            <a:r>
              <a:rPr lang="en-GB" sz="2400" dirty="0" smtClean="0"/>
              <a:t> </a:t>
            </a:r>
            <a:r>
              <a:rPr lang="en-GB" sz="2400" dirty="0" err="1" smtClean="0"/>
              <a:t>tướng</a:t>
            </a:r>
            <a:r>
              <a:rPr lang="en-GB" sz="2400" dirty="0" smtClean="0"/>
              <a:t> </a:t>
            </a:r>
            <a:r>
              <a:rPr lang="en-GB" sz="2400" dirty="0" err="1" smtClean="0"/>
              <a:t>Chính</a:t>
            </a:r>
            <a:r>
              <a:rPr lang="en-GB" sz="2400" dirty="0" smtClean="0"/>
              <a:t> </a:t>
            </a:r>
            <a:r>
              <a:rPr lang="en-GB" sz="2400" dirty="0" err="1" smtClean="0"/>
              <a:t>phủ</a:t>
            </a:r>
            <a:r>
              <a:rPr lang="en-GB" sz="2400" dirty="0" smtClean="0"/>
              <a:t>.</a:t>
            </a:r>
          </a:p>
          <a:p>
            <a:pPr algn="just">
              <a:spcBef>
                <a:spcPts val="1200"/>
              </a:spcBef>
            </a:pPr>
            <a:r>
              <a:rPr lang="en-GB" sz="2400" dirty="0" err="1" smtClean="0"/>
              <a:t>Mục</a:t>
            </a:r>
            <a:r>
              <a:rPr lang="en-GB" sz="2400" dirty="0" smtClean="0"/>
              <a:t> 1. </a:t>
            </a:r>
            <a:r>
              <a:rPr lang="en-GB" sz="2400" dirty="0" err="1" smtClean="0"/>
              <a:t>Quy</a:t>
            </a:r>
            <a:r>
              <a:rPr lang="en-GB" sz="2400" dirty="0" smtClean="0"/>
              <a:t> </a:t>
            </a:r>
            <a:r>
              <a:rPr lang="en-GB" sz="2400" dirty="0" err="1" smtClean="0"/>
              <a:t>định</a:t>
            </a:r>
            <a:r>
              <a:rPr lang="en-GB" sz="2400" dirty="0" smtClean="0"/>
              <a:t> </a:t>
            </a:r>
            <a:r>
              <a:rPr lang="en-GB" sz="2400" dirty="0" err="1" smtClean="0"/>
              <a:t>chung</a:t>
            </a:r>
            <a:r>
              <a:rPr lang="en-GB" sz="2400" dirty="0" smtClean="0"/>
              <a:t>, </a:t>
            </a:r>
            <a:r>
              <a:rPr lang="en-GB" sz="2400" dirty="0" err="1" smtClean="0"/>
              <a:t>Điều</a:t>
            </a:r>
            <a:r>
              <a:rPr lang="en-GB" sz="2400" dirty="0" smtClean="0"/>
              <a:t> 1 - </a:t>
            </a:r>
            <a:r>
              <a:rPr lang="en-GB" sz="2400" dirty="0" err="1" smtClean="0"/>
              <a:t>Điều</a:t>
            </a:r>
            <a:r>
              <a:rPr lang="en-GB" sz="2400" dirty="0" smtClean="0"/>
              <a:t> 3.</a:t>
            </a:r>
          </a:p>
          <a:p>
            <a:pPr algn="just">
              <a:spcBef>
                <a:spcPts val="1200"/>
              </a:spcBef>
            </a:pPr>
            <a:r>
              <a:rPr lang="en-GB" sz="2400" dirty="0" err="1" smtClean="0"/>
              <a:t>Mục</a:t>
            </a:r>
            <a:r>
              <a:rPr lang="en-GB" sz="2400" dirty="0" smtClean="0"/>
              <a:t> 2. </a:t>
            </a:r>
            <a:r>
              <a:rPr lang="en-GB" sz="2400" dirty="0" err="1" smtClean="0"/>
              <a:t>Phương</a:t>
            </a:r>
            <a:r>
              <a:rPr lang="en-GB" sz="2400" dirty="0" smtClean="0"/>
              <a:t> </a:t>
            </a:r>
            <a:r>
              <a:rPr lang="en-GB" sz="2400" dirty="0" err="1" smtClean="0"/>
              <a:t>án</a:t>
            </a:r>
            <a:r>
              <a:rPr lang="en-GB" sz="2400" dirty="0" smtClean="0"/>
              <a:t> </a:t>
            </a:r>
            <a:r>
              <a:rPr lang="en-GB" sz="2400" dirty="0" err="1" smtClean="0"/>
              <a:t>ứng</a:t>
            </a:r>
            <a:r>
              <a:rPr lang="en-GB" sz="2400" dirty="0" smtClean="0"/>
              <a:t> </a:t>
            </a:r>
            <a:r>
              <a:rPr lang="en-GB" sz="2400" dirty="0" err="1" smtClean="0"/>
              <a:t>phó</a:t>
            </a:r>
            <a:r>
              <a:rPr lang="en-GB" sz="2400" dirty="0" smtClean="0"/>
              <a:t> </a:t>
            </a:r>
            <a:r>
              <a:rPr lang="en-GB" sz="2400" dirty="0" err="1" smtClean="0"/>
              <a:t>sự</a:t>
            </a:r>
            <a:r>
              <a:rPr lang="en-GB" sz="2400" dirty="0" smtClean="0"/>
              <a:t> </a:t>
            </a:r>
            <a:r>
              <a:rPr lang="en-GB" sz="2400" dirty="0" err="1" smtClean="0"/>
              <a:t>cố</a:t>
            </a:r>
            <a:r>
              <a:rPr lang="en-GB" sz="2400" dirty="0" smtClean="0"/>
              <a:t> </a:t>
            </a:r>
            <a:r>
              <a:rPr lang="en-GB" sz="2400" dirty="0" err="1" smtClean="0"/>
              <a:t>cấp</a:t>
            </a:r>
            <a:r>
              <a:rPr lang="en-GB" sz="2400" dirty="0" smtClean="0"/>
              <a:t> </a:t>
            </a:r>
            <a:r>
              <a:rPr lang="en-GB" sz="2400" dirty="0" err="1" smtClean="0"/>
              <a:t>quốc</a:t>
            </a:r>
            <a:r>
              <a:rPr lang="en-GB" sz="2400" dirty="0" smtClean="0"/>
              <a:t> </a:t>
            </a:r>
            <a:r>
              <a:rPr lang="en-GB" sz="2400" dirty="0" err="1" smtClean="0"/>
              <a:t>gia</a:t>
            </a:r>
            <a:r>
              <a:rPr lang="en-GB" sz="2400" dirty="0" smtClean="0"/>
              <a:t>, </a:t>
            </a:r>
            <a:r>
              <a:rPr lang="en-GB" sz="2400" dirty="0" err="1" smtClean="0"/>
              <a:t>Điều</a:t>
            </a:r>
            <a:r>
              <a:rPr lang="en-GB" sz="2400" dirty="0" smtClean="0"/>
              <a:t> 4 – </a:t>
            </a:r>
            <a:r>
              <a:rPr lang="en-GB" sz="2400" dirty="0" err="1" smtClean="0"/>
              <a:t>Điều</a:t>
            </a:r>
            <a:r>
              <a:rPr lang="en-GB" sz="2400" dirty="0" smtClean="0"/>
              <a:t> 9.</a:t>
            </a:r>
          </a:p>
          <a:p>
            <a:pPr algn="just">
              <a:spcBef>
                <a:spcPts val="1200"/>
              </a:spcBef>
            </a:pPr>
            <a:r>
              <a:rPr lang="en-US" sz="2400" dirty="0" err="1" smtClean="0"/>
              <a:t>Mục</a:t>
            </a:r>
            <a:r>
              <a:rPr lang="en-US" sz="2400" dirty="0" smtClean="0"/>
              <a:t> 3 </a:t>
            </a:r>
            <a:r>
              <a:rPr lang="en-US" sz="2400" dirty="0" err="1" smtClean="0"/>
              <a:t>Tổ</a:t>
            </a:r>
            <a:r>
              <a:rPr lang="en-US" sz="2400" dirty="0" smtClean="0"/>
              <a:t> </a:t>
            </a:r>
            <a:r>
              <a:rPr lang="en-US" sz="2400" dirty="0" err="1" smtClean="0"/>
              <a:t>chức</a:t>
            </a:r>
            <a:r>
              <a:rPr lang="en-US" sz="2400" dirty="0" smtClean="0"/>
              <a:t> </a:t>
            </a:r>
            <a:r>
              <a:rPr lang="en-US" sz="2400" dirty="0" err="1" smtClean="0"/>
              <a:t>thực</a:t>
            </a:r>
            <a:r>
              <a:rPr lang="en-US" sz="2400" dirty="0" smtClean="0"/>
              <a:t> </a:t>
            </a:r>
            <a:r>
              <a:rPr lang="en-US" sz="2400" dirty="0" err="1" smtClean="0"/>
              <a:t>hiện</a:t>
            </a:r>
            <a:r>
              <a:rPr lang="en-US" sz="2400" dirty="0" smtClean="0"/>
              <a:t>, </a:t>
            </a:r>
            <a:r>
              <a:rPr lang="en-US" sz="2400" dirty="0" err="1" smtClean="0"/>
              <a:t>Điều</a:t>
            </a:r>
            <a:r>
              <a:rPr lang="en-US" sz="2400" dirty="0" smtClean="0"/>
              <a:t> 10 – </a:t>
            </a:r>
            <a:r>
              <a:rPr lang="en-US" sz="2400" dirty="0" err="1" smtClean="0"/>
              <a:t>Điều</a:t>
            </a:r>
            <a:r>
              <a:rPr lang="en-US" sz="2400" dirty="0" smtClean="0"/>
              <a:t> 12.</a:t>
            </a:r>
          </a:p>
          <a:p>
            <a:pPr algn="just">
              <a:spcBef>
                <a:spcPts val="1200"/>
              </a:spcBef>
            </a:pPr>
            <a:r>
              <a:rPr lang="en-US" sz="2400" dirty="0" err="1" smtClean="0"/>
              <a:t>Phụ</a:t>
            </a:r>
            <a:r>
              <a:rPr lang="en-US" sz="2400" dirty="0" smtClean="0"/>
              <a:t> </a:t>
            </a:r>
            <a:r>
              <a:rPr lang="en-US" sz="2400" dirty="0" err="1" smtClean="0"/>
              <a:t>lục</a:t>
            </a:r>
            <a:r>
              <a:rPr lang="en-US" sz="2400" dirty="0" smtClean="0"/>
              <a:t> I. </a:t>
            </a:r>
            <a:r>
              <a:rPr lang="en-US" sz="2400" dirty="0" err="1" smtClean="0"/>
              <a:t>Các</a:t>
            </a:r>
            <a:r>
              <a:rPr lang="en-US" sz="2400" dirty="0" smtClean="0"/>
              <a:t> </a:t>
            </a:r>
            <a:r>
              <a:rPr lang="en-US" sz="2400" dirty="0" err="1" smtClean="0"/>
              <a:t>tình</a:t>
            </a:r>
            <a:r>
              <a:rPr lang="en-US" sz="2400" dirty="0" smtClean="0"/>
              <a:t> </a:t>
            </a:r>
            <a:r>
              <a:rPr lang="en-US" sz="2400" dirty="0" err="1" smtClean="0"/>
              <a:t>huống</a:t>
            </a:r>
            <a:r>
              <a:rPr lang="en-US" sz="2400" dirty="0" smtClean="0"/>
              <a:t> </a:t>
            </a:r>
            <a:r>
              <a:rPr lang="en-US" sz="2400" dirty="0" err="1" smtClean="0"/>
              <a:t>cần</a:t>
            </a:r>
            <a:r>
              <a:rPr lang="en-US" sz="2400" dirty="0" smtClean="0"/>
              <a:t> </a:t>
            </a:r>
            <a:r>
              <a:rPr lang="en-US" sz="2400" dirty="0" err="1" smtClean="0"/>
              <a:t>triển</a:t>
            </a:r>
            <a:r>
              <a:rPr lang="en-US" sz="2400" dirty="0" smtClean="0"/>
              <a:t> </a:t>
            </a:r>
            <a:r>
              <a:rPr lang="en-US" sz="2400" dirty="0" err="1" smtClean="0"/>
              <a:t>khai</a:t>
            </a:r>
            <a:r>
              <a:rPr lang="en-US" sz="2400" dirty="0" smtClean="0"/>
              <a:t> </a:t>
            </a:r>
            <a:r>
              <a:rPr lang="en-US" sz="2400" dirty="0" err="1" smtClean="0"/>
              <a:t>Kế</a:t>
            </a:r>
            <a:r>
              <a:rPr lang="en-US" sz="2400" dirty="0" smtClean="0"/>
              <a:t> </a:t>
            </a:r>
            <a:r>
              <a:rPr lang="en-US" sz="2400" dirty="0" err="1" smtClean="0"/>
              <a:t>hoạch</a:t>
            </a:r>
            <a:r>
              <a:rPr lang="en-US" sz="2400" dirty="0" smtClean="0"/>
              <a:t> UPSCQG;</a:t>
            </a:r>
          </a:p>
          <a:p>
            <a:pPr algn="just">
              <a:spcBef>
                <a:spcPts val="1200"/>
              </a:spcBef>
            </a:pPr>
            <a:r>
              <a:rPr lang="en-US" sz="2400" dirty="0" err="1" smtClean="0"/>
              <a:t>Phụ</a:t>
            </a:r>
            <a:r>
              <a:rPr lang="en-US" sz="2400" dirty="0" smtClean="0"/>
              <a:t> </a:t>
            </a:r>
            <a:r>
              <a:rPr lang="en-US" sz="2400" dirty="0" err="1" smtClean="0"/>
              <a:t>lục</a:t>
            </a:r>
            <a:r>
              <a:rPr lang="en-US" sz="2400" dirty="0" smtClean="0"/>
              <a:t> II. </a:t>
            </a:r>
            <a:r>
              <a:rPr lang="en-US" sz="2400" dirty="0" err="1" smtClean="0"/>
              <a:t>Phương</a:t>
            </a:r>
            <a:r>
              <a:rPr lang="en-US" sz="2400" dirty="0" smtClean="0"/>
              <a:t> </a:t>
            </a:r>
            <a:r>
              <a:rPr lang="en-US" sz="2400" dirty="0" err="1" smtClean="0"/>
              <a:t>án</a:t>
            </a:r>
            <a:r>
              <a:rPr lang="en-US" sz="2400" dirty="0" smtClean="0"/>
              <a:t> </a:t>
            </a:r>
            <a:r>
              <a:rPr lang="en-US" sz="2400" dirty="0" err="1" smtClean="0"/>
              <a:t>huy</a:t>
            </a:r>
            <a:r>
              <a:rPr lang="en-US" sz="2400" dirty="0" smtClean="0"/>
              <a:t> </a:t>
            </a:r>
            <a:r>
              <a:rPr lang="en-US" sz="2400" dirty="0" err="1" smtClean="0"/>
              <a:t>động</a:t>
            </a:r>
            <a:r>
              <a:rPr lang="en-US" sz="2400" dirty="0" smtClean="0"/>
              <a:t> </a:t>
            </a:r>
            <a:r>
              <a:rPr lang="en-US" sz="2400" dirty="0" err="1" smtClean="0"/>
              <a:t>nguồn</a:t>
            </a:r>
            <a:r>
              <a:rPr lang="en-US" sz="2400" dirty="0" smtClean="0"/>
              <a:t> </a:t>
            </a:r>
            <a:r>
              <a:rPr lang="en-US" sz="2400" dirty="0" err="1" smtClean="0"/>
              <a:t>lực</a:t>
            </a:r>
            <a:r>
              <a:rPr lang="en-US" sz="2400" dirty="0" smtClean="0"/>
              <a:t> </a:t>
            </a:r>
            <a:r>
              <a:rPr lang="en-US" sz="2400" dirty="0" err="1" smtClean="0"/>
              <a:t>tham</a:t>
            </a:r>
            <a:r>
              <a:rPr lang="en-US" sz="2400" dirty="0" smtClean="0"/>
              <a:t> </a:t>
            </a:r>
            <a:r>
              <a:rPr lang="en-US" sz="2400" dirty="0" err="1" smtClean="0"/>
              <a:t>gia</a:t>
            </a:r>
            <a:r>
              <a:rPr lang="en-US" sz="2400" dirty="0" smtClean="0"/>
              <a:t> </a:t>
            </a:r>
            <a:r>
              <a:rPr lang="en-US" sz="2400" dirty="0" err="1" smtClean="0"/>
              <a:t>ứng</a:t>
            </a:r>
            <a:r>
              <a:rPr lang="en-US" sz="2400" dirty="0" smtClean="0"/>
              <a:t> </a:t>
            </a:r>
            <a:r>
              <a:rPr lang="en-US" sz="2400" dirty="0" err="1" smtClean="0"/>
              <a:t>phó</a:t>
            </a:r>
            <a:r>
              <a:rPr lang="en-US" sz="2400" dirty="0" smtClean="0"/>
              <a:t> </a:t>
            </a:r>
            <a:r>
              <a:rPr lang="en-US" sz="2400" dirty="0" err="1" smtClean="0"/>
              <a:t>sự</a:t>
            </a:r>
            <a:r>
              <a:rPr lang="en-US" sz="2400" dirty="0" smtClean="0"/>
              <a:t> </a:t>
            </a:r>
            <a:r>
              <a:rPr lang="en-US" sz="2400" dirty="0" err="1" smtClean="0"/>
              <a:t>cố</a:t>
            </a:r>
            <a:r>
              <a:rPr lang="en-US" sz="2400" dirty="0" smtClean="0"/>
              <a:t> </a:t>
            </a:r>
            <a:r>
              <a:rPr lang="en-US" sz="2400" dirty="0" err="1" smtClean="0"/>
              <a:t>bức</a:t>
            </a:r>
            <a:r>
              <a:rPr lang="en-US" sz="2400" dirty="0" smtClean="0"/>
              <a:t> </a:t>
            </a:r>
            <a:r>
              <a:rPr lang="en-US" sz="2400" dirty="0" err="1" smtClean="0"/>
              <a:t>xạ</a:t>
            </a:r>
            <a:r>
              <a:rPr lang="en-US" sz="2400" dirty="0" smtClean="0"/>
              <a:t> </a:t>
            </a:r>
            <a:r>
              <a:rPr lang="en-US" sz="2400" dirty="0" err="1" smtClean="0"/>
              <a:t>và</a:t>
            </a:r>
            <a:r>
              <a:rPr lang="en-US" sz="2400" dirty="0" smtClean="0"/>
              <a:t> </a:t>
            </a:r>
            <a:r>
              <a:rPr lang="en-US" sz="2400" dirty="0" err="1" smtClean="0"/>
              <a:t>hạt</a:t>
            </a:r>
            <a:r>
              <a:rPr lang="en-US" sz="2400" dirty="0" smtClean="0"/>
              <a:t> </a:t>
            </a:r>
            <a:r>
              <a:rPr lang="en-US" sz="2400" dirty="0" err="1" smtClean="0"/>
              <a:t>nhân</a:t>
            </a:r>
            <a:r>
              <a:rPr lang="en-US" sz="2400" dirty="0" smtClean="0"/>
              <a:t> </a:t>
            </a:r>
            <a:r>
              <a:rPr lang="en-US" sz="2400" dirty="0" err="1" smtClean="0"/>
              <a:t>cấp</a:t>
            </a:r>
            <a:r>
              <a:rPr lang="en-US" sz="2400" dirty="0" smtClean="0"/>
              <a:t> </a:t>
            </a:r>
            <a:r>
              <a:rPr lang="en-US" sz="2400" dirty="0" err="1" smtClean="0"/>
              <a:t>quốc</a:t>
            </a:r>
            <a:r>
              <a:rPr lang="en-US" sz="2400" dirty="0" smtClean="0"/>
              <a:t> </a:t>
            </a:r>
            <a:r>
              <a:rPr lang="en-US" sz="2400" dirty="0" err="1" smtClean="0"/>
              <a:t>gia</a:t>
            </a:r>
            <a:endParaRPr lang="en-GB" sz="2400" dirty="0"/>
          </a:p>
        </p:txBody>
      </p:sp>
      <p:sp>
        <p:nvSpPr>
          <p:cNvPr id="4" name="Slide Number Placeholder 3"/>
          <p:cNvSpPr>
            <a:spLocks noGrp="1"/>
          </p:cNvSpPr>
          <p:nvPr>
            <p:ph type="sldNum" sz="quarter" idx="12"/>
          </p:nvPr>
        </p:nvSpPr>
        <p:spPr/>
        <p:txBody>
          <a:bodyPr/>
          <a:lstStyle/>
          <a:p>
            <a:fld id="{23A0628E-C12F-4F8C-9895-BCD5E30100D3}" type="slidenum">
              <a:rPr lang="en-US" smtClean="0"/>
              <a:pPr/>
              <a:t>3</a:t>
            </a:fld>
            <a:endParaRPr lang="en-US" dirty="0"/>
          </a:p>
        </p:txBody>
      </p:sp>
    </p:spTree>
    <p:extLst>
      <p:ext uri="{BB962C8B-B14F-4D97-AF65-F5344CB8AC3E}">
        <p14:creationId xmlns:p14="http://schemas.microsoft.com/office/powerpoint/2010/main" val="3083444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4</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1</a:t>
            </a:r>
            <a:endParaRPr lang="en-GB" dirty="0"/>
          </a:p>
        </p:txBody>
      </p:sp>
      <p:sp>
        <p:nvSpPr>
          <p:cNvPr id="9" name="Content Placeholder 2"/>
          <p:cNvSpPr txBox="1">
            <a:spLocks/>
          </p:cNvSpPr>
          <p:nvPr/>
        </p:nvSpPr>
        <p:spPr>
          <a:xfrm>
            <a:off x="0" y="1081975"/>
            <a:ext cx="8911651" cy="5400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GB" sz="2400" dirty="0" err="1" smtClean="0"/>
              <a:t>Điều</a:t>
            </a:r>
            <a:r>
              <a:rPr lang="en-GB" sz="2400" dirty="0" smtClean="0"/>
              <a:t> 1. </a:t>
            </a:r>
            <a:r>
              <a:rPr lang="en-GB" sz="2400" dirty="0" err="1" smtClean="0"/>
              <a:t>Phạm</a:t>
            </a:r>
            <a:r>
              <a:rPr lang="en-GB" sz="2400" dirty="0" smtClean="0"/>
              <a:t> vi </a:t>
            </a:r>
            <a:r>
              <a:rPr lang="en-GB" sz="2400" dirty="0" err="1" smtClean="0"/>
              <a:t>áp</a:t>
            </a:r>
            <a:r>
              <a:rPr lang="en-GB" sz="2400" dirty="0" smtClean="0"/>
              <a:t> </a:t>
            </a:r>
            <a:r>
              <a:rPr lang="en-GB" sz="2400" dirty="0" err="1" smtClean="0"/>
              <a:t>dụng</a:t>
            </a:r>
            <a:r>
              <a:rPr lang="en-GB" sz="2400" dirty="0" smtClean="0"/>
              <a:t>: </a:t>
            </a:r>
            <a:r>
              <a:rPr lang="en-GB" sz="2400" dirty="0" err="1" smtClean="0"/>
              <a:t>nhóm</a:t>
            </a:r>
            <a:r>
              <a:rPr lang="en-GB" sz="2400" dirty="0" smtClean="0"/>
              <a:t> 5 </a:t>
            </a:r>
            <a:r>
              <a:rPr lang="en-GB" sz="2400" dirty="0" err="1" smtClean="0"/>
              <a:t>hoặc</a:t>
            </a:r>
            <a:r>
              <a:rPr lang="en-GB" sz="2400" dirty="0" smtClean="0"/>
              <a:t> </a:t>
            </a:r>
            <a:r>
              <a:rPr lang="en-GB" sz="2400" dirty="0" err="1" smtClean="0"/>
              <a:t>nhóm</a:t>
            </a:r>
            <a:r>
              <a:rPr lang="en-GB" sz="2400" dirty="0" smtClean="0"/>
              <a:t> 4 </a:t>
            </a:r>
            <a:r>
              <a:rPr lang="en-GB" sz="2400" dirty="0" err="1" smtClean="0"/>
              <a:t>vượt</a:t>
            </a:r>
            <a:r>
              <a:rPr lang="en-GB" sz="2400" dirty="0" smtClean="0"/>
              <a:t> </a:t>
            </a:r>
            <a:r>
              <a:rPr lang="en-GB" sz="2400" dirty="0" err="1" smtClean="0"/>
              <a:t>quá</a:t>
            </a:r>
            <a:r>
              <a:rPr lang="en-GB" sz="2400" dirty="0" smtClean="0"/>
              <a:t> </a:t>
            </a:r>
            <a:r>
              <a:rPr lang="en-GB" sz="2400" dirty="0" err="1" smtClean="0"/>
              <a:t>khả</a:t>
            </a:r>
            <a:r>
              <a:rPr lang="en-GB" sz="2400" dirty="0" smtClean="0"/>
              <a:t> </a:t>
            </a:r>
            <a:r>
              <a:rPr lang="en-GB" sz="2400" dirty="0" err="1" smtClean="0"/>
              <a:t>năng</a:t>
            </a:r>
            <a:r>
              <a:rPr lang="en-GB" sz="2400" dirty="0" smtClean="0"/>
              <a:t> </a:t>
            </a:r>
            <a:r>
              <a:rPr lang="en-GB" sz="2400" dirty="0" err="1" smtClean="0"/>
              <a:t>ứng</a:t>
            </a:r>
            <a:r>
              <a:rPr lang="en-GB" sz="2400" dirty="0" smtClean="0"/>
              <a:t> </a:t>
            </a:r>
            <a:r>
              <a:rPr lang="en-GB" sz="2400" dirty="0" err="1" smtClean="0"/>
              <a:t>phó</a:t>
            </a:r>
            <a:r>
              <a:rPr lang="en-GB" sz="2400" dirty="0" smtClean="0"/>
              <a:t> </a:t>
            </a:r>
            <a:r>
              <a:rPr lang="en-GB" sz="2400" dirty="0" err="1" smtClean="0"/>
              <a:t>của</a:t>
            </a:r>
            <a:r>
              <a:rPr lang="en-GB" sz="2400" dirty="0" smtClean="0"/>
              <a:t> </a:t>
            </a:r>
            <a:r>
              <a:rPr lang="en-GB" sz="2400" dirty="0" err="1" smtClean="0"/>
              <a:t>địa</a:t>
            </a:r>
            <a:r>
              <a:rPr lang="en-GB" sz="2400" dirty="0" smtClean="0"/>
              <a:t> </a:t>
            </a:r>
            <a:r>
              <a:rPr lang="en-GB" sz="2400" dirty="0" err="1" smtClean="0"/>
              <a:t>phương</a:t>
            </a:r>
            <a:r>
              <a:rPr lang="en-GB" sz="2400" dirty="0" smtClean="0"/>
              <a:t>. </a:t>
            </a:r>
            <a:r>
              <a:rPr lang="en-GB" sz="2400" dirty="0" err="1" smtClean="0"/>
              <a:t>Danh</a:t>
            </a:r>
            <a:r>
              <a:rPr lang="en-GB" sz="2400" dirty="0" smtClean="0"/>
              <a:t> </a:t>
            </a:r>
            <a:r>
              <a:rPr lang="en-GB" sz="2400" dirty="0" err="1" smtClean="0"/>
              <a:t>mục</a:t>
            </a:r>
            <a:r>
              <a:rPr lang="en-GB" sz="2400" dirty="0" smtClean="0"/>
              <a:t> </a:t>
            </a:r>
            <a:r>
              <a:rPr lang="en-GB" sz="2400" dirty="0" err="1" smtClean="0"/>
              <a:t>cụ</a:t>
            </a:r>
            <a:r>
              <a:rPr lang="en-GB" sz="2400" dirty="0" smtClean="0"/>
              <a:t> </a:t>
            </a:r>
            <a:r>
              <a:rPr lang="en-GB" sz="2400" dirty="0" err="1" smtClean="0"/>
              <a:t>thể</a:t>
            </a:r>
            <a:r>
              <a:rPr lang="en-GB" sz="2400" dirty="0" smtClean="0"/>
              <a:t> </a:t>
            </a:r>
            <a:r>
              <a:rPr lang="en-GB" sz="2400" dirty="0" err="1" smtClean="0"/>
              <a:t>có</a:t>
            </a:r>
            <a:r>
              <a:rPr lang="en-GB" sz="2400" dirty="0" smtClean="0"/>
              <a:t> </a:t>
            </a:r>
            <a:r>
              <a:rPr lang="en-GB" sz="2400" dirty="0" err="1" smtClean="0"/>
              <a:t>trong</a:t>
            </a:r>
            <a:r>
              <a:rPr lang="en-GB" sz="2400" dirty="0" smtClean="0"/>
              <a:t> </a:t>
            </a:r>
            <a:r>
              <a:rPr lang="en-GB" sz="2400" dirty="0" err="1" smtClean="0"/>
              <a:t>Phụ</a:t>
            </a:r>
            <a:r>
              <a:rPr lang="en-GB" sz="2400" dirty="0" smtClean="0"/>
              <a:t> </a:t>
            </a:r>
            <a:r>
              <a:rPr lang="en-GB" sz="2400" dirty="0" err="1" smtClean="0"/>
              <a:t>lục</a:t>
            </a:r>
            <a:r>
              <a:rPr lang="en-GB" sz="2400" dirty="0" smtClean="0"/>
              <a:t> I (11 </a:t>
            </a:r>
            <a:r>
              <a:rPr lang="en-GB" sz="2400" dirty="0" err="1" smtClean="0"/>
              <a:t>loại</a:t>
            </a:r>
            <a:r>
              <a:rPr lang="en-GB" sz="2400" dirty="0" smtClean="0"/>
              <a:t> </a:t>
            </a:r>
            <a:r>
              <a:rPr lang="en-GB" sz="2400" dirty="0" err="1" smtClean="0"/>
              <a:t>sự</a:t>
            </a:r>
            <a:r>
              <a:rPr lang="en-GB" sz="2400" dirty="0" smtClean="0"/>
              <a:t> </a:t>
            </a:r>
            <a:r>
              <a:rPr lang="en-GB" sz="2400" dirty="0" err="1" smtClean="0"/>
              <a:t>cố</a:t>
            </a:r>
            <a:r>
              <a:rPr lang="en-GB" sz="2400" dirty="0" smtClean="0"/>
              <a:t>)</a:t>
            </a:r>
          </a:p>
          <a:p>
            <a:pPr lvl="1"/>
            <a:endParaRPr lang="en-GB" sz="2000" dirty="0"/>
          </a:p>
        </p:txBody>
      </p:sp>
      <p:sp>
        <p:nvSpPr>
          <p:cNvPr id="5" name="AutoShape 18"/>
          <p:cNvSpPr>
            <a:spLocks noChangeArrowheads="1"/>
          </p:cNvSpPr>
          <p:nvPr/>
        </p:nvSpPr>
        <p:spPr bwMode="gray">
          <a:xfrm>
            <a:off x="399768" y="2636890"/>
            <a:ext cx="8072720" cy="720100"/>
          </a:xfrm>
          <a:prstGeom prst="roundRect">
            <a:avLst>
              <a:gd name="adj" fmla="val 16667"/>
            </a:avLst>
          </a:prstGeom>
          <a:solidFill>
            <a:srgbClr val="FFC000"/>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Sự</a:t>
            </a:r>
            <a:r>
              <a:rPr lang="en-GB" sz="2200" dirty="0" smtClean="0">
                <a:latin typeface="+mj-lt"/>
              </a:rPr>
              <a:t> </a:t>
            </a:r>
            <a:r>
              <a:rPr lang="en-GB" sz="2200" dirty="0" err="1">
                <a:latin typeface="+mj-lt"/>
              </a:rPr>
              <a:t>cố</a:t>
            </a:r>
            <a:r>
              <a:rPr lang="en-GB" sz="2200" dirty="0">
                <a:latin typeface="+mj-lt"/>
              </a:rPr>
              <a:t> </a:t>
            </a:r>
            <a:r>
              <a:rPr lang="en-GB" sz="2200" dirty="0" err="1">
                <a:latin typeface="+mj-lt"/>
              </a:rPr>
              <a:t>của</a:t>
            </a:r>
            <a:r>
              <a:rPr lang="en-GB" sz="2200" dirty="0">
                <a:latin typeface="+mj-lt"/>
              </a:rPr>
              <a:t> </a:t>
            </a:r>
            <a:r>
              <a:rPr lang="en-GB" sz="2200" dirty="0" err="1">
                <a:latin typeface="+mj-lt"/>
              </a:rPr>
              <a:t>phương</a:t>
            </a:r>
            <a:r>
              <a:rPr lang="en-GB" sz="2200" dirty="0">
                <a:latin typeface="+mj-lt"/>
              </a:rPr>
              <a:t> </a:t>
            </a:r>
            <a:r>
              <a:rPr lang="en-GB" sz="2200" dirty="0" err="1">
                <a:latin typeface="+mj-lt"/>
              </a:rPr>
              <a:t>tiện</a:t>
            </a:r>
            <a:r>
              <a:rPr lang="en-GB" sz="2200" dirty="0">
                <a:latin typeface="+mj-lt"/>
              </a:rPr>
              <a:t> </a:t>
            </a:r>
            <a:r>
              <a:rPr lang="en-GB" sz="2200" dirty="0" err="1">
                <a:latin typeface="+mj-lt"/>
              </a:rPr>
              <a:t>có</a:t>
            </a:r>
            <a:r>
              <a:rPr lang="en-GB" sz="2200" dirty="0">
                <a:latin typeface="+mj-lt"/>
              </a:rPr>
              <a:t> </a:t>
            </a:r>
            <a:r>
              <a:rPr lang="en-GB" sz="2200" dirty="0" err="1">
                <a:latin typeface="+mj-lt"/>
              </a:rPr>
              <a:t>động</a:t>
            </a:r>
            <a:r>
              <a:rPr lang="en-GB" sz="2200" dirty="0">
                <a:latin typeface="+mj-lt"/>
              </a:rPr>
              <a:t> </a:t>
            </a:r>
            <a:r>
              <a:rPr lang="en-GB" sz="2200" dirty="0" err="1">
                <a:latin typeface="+mj-lt"/>
              </a:rPr>
              <a:t>cơ</a:t>
            </a:r>
            <a:r>
              <a:rPr lang="en-GB" sz="2200" dirty="0">
                <a:latin typeface="+mj-lt"/>
              </a:rPr>
              <a:t> </a:t>
            </a:r>
            <a:r>
              <a:rPr lang="en-GB" sz="2200" dirty="0" err="1">
                <a:latin typeface="+mj-lt"/>
              </a:rPr>
              <a:t>chạy</a:t>
            </a:r>
            <a:r>
              <a:rPr lang="en-GB" sz="2200" dirty="0">
                <a:latin typeface="+mj-lt"/>
              </a:rPr>
              <a:t> </a:t>
            </a:r>
            <a:r>
              <a:rPr lang="en-GB" sz="2200" dirty="0" err="1">
                <a:latin typeface="+mj-lt"/>
              </a:rPr>
              <a:t>bằng</a:t>
            </a:r>
            <a:r>
              <a:rPr lang="en-GB" sz="2200" dirty="0">
                <a:latin typeface="+mj-lt"/>
              </a:rPr>
              <a:t> </a:t>
            </a:r>
            <a:r>
              <a:rPr lang="en-GB" sz="2200" dirty="0" err="1">
                <a:latin typeface="+mj-lt"/>
              </a:rPr>
              <a:t>năng</a:t>
            </a:r>
            <a:r>
              <a:rPr lang="en-GB" sz="2200" dirty="0">
                <a:latin typeface="+mj-lt"/>
              </a:rPr>
              <a:t> </a:t>
            </a:r>
            <a:r>
              <a:rPr lang="en-GB" sz="2200" dirty="0" err="1" smtClean="0">
                <a:latin typeface="+mj-lt"/>
              </a:rPr>
              <a:t>lượng</a:t>
            </a:r>
            <a:r>
              <a:rPr lang="en-GB" sz="2200" dirty="0" smtClean="0">
                <a:latin typeface="+mj-lt"/>
              </a:rPr>
              <a:t> </a:t>
            </a:r>
            <a:r>
              <a:rPr lang="en-GB" sz="2200" dirty="0" err="1">
                <a:latin typeface="+mj-lt"/>
              </a:rPr>
              <a:t>hạt</a:t>
            </a:r>
            <a:r>
              <a:rPr lang="en-GB" sz="2200" dirty="0">
                <a:latin typeface="+mj-lt"/>
              </a:rPr>
              <a:t> </a:t>
            </a:r>
            <a:endParaRPr lang="en-GB" sz="2200" dirty="0" smtClean="0">
              <a:latin typeface="+mj-lt"/>
            </a:endParaRPr>
          </a:p>
          <a:p>
            <a:pPr marL="53975" lvl="1" indent="0" algn="just">
              <a:buNone/>
            </a:pPr>
            <a:r>
              <a:rPr lang="en-GB" sz="2200" dirty="0" err="1" smtClean="0">
                <a:latin typeface="+mj-lt"/>
              </a:rPr>
              <a:t>nhân</a:t>
            </a:r>
            <a:r>
              <a:rPr lang="en-GB" sz="2200" dirty="0" smtClean="0">
                <a:latin typeface="+mj-lt"/>
              </a:rPr>
              <a:t> </a:t>
            </a:r>
            <a:r>
              <a:rPr lang="en-GB" sz="2200" dirty="0" err="1">
                <a:latin typeface="+mj-lt"/>
              </a:rPr>
              <a:t>hoạt</a:t>
            </a:r>
            <a:r>
              <a:rPr lang="en-GB" sz="2200" dirty="0">
                <a:latin typeface="+mj-lt"/>
              </a:rPr>
              <a:t> </a:t>
            </a:r>
            <a:r>
              <a:rPr lang="en-GB" sz="2200" dirty="0" err="1">
                <a:latin typeface="+mj-lt"/>
              </a:rPr>
              <a:t>động</a:t>
            </a:r>
            <a:r>
              <a:rPr lang="en-GB" sz="2200" dirty="0">
                <a:latin typeface="+mj-lt"/>
              </a:rPr>
              <a:t> </a:t>
            </a:r>
            <a:r>
              <a:rPr lang="en-GB" sz="2200" dirty="0" err="1">
                <a:latin typeface="+mj-lt"/>
              </a:rPr>
              <a:t>trong</a:t>
            </a:r>
            <a:r>
              <a:rPr lang="en-GB" sz="2200" dirty="0">
                <a:latin typeface="+mj-lt"/>
              </a:rPr>
              <a:t> </a:t>
            </a:r>
            <a:r>
              <a:rPr lang="en-GB" sz="2200" dirty="0" err="1">
                <a:latin typeface="+mj-lt"/>
              </a:rPr>
              <a:t>lãnh</a:t>
            </a:r>
            <a:r>
              <a:rPr lang="en-GB" sz="2200" dirty="0">
                <a:latin typeface="+mj-lt"/>
              </a:rPr>
              <a:t> </a:t>
            </a:r>
            <a:r>
              <a:rPr lang="en-GB" sz="2200" dirty="0" err="1">
                <a:latin typeface="+mj-lt"/>
              </a:rPr>
              <a:t>thổ</a:t>
            </a:r>
            <a:r>
              <a:rPr lang="en-GB" sz="2200" dirty="0">
                <a:latin typeface="+mj-lt"/>
              </a:rPr>
              <a:t> </a:t>
            </a:r>
            <a:r>
              <a:rPr lang="en-GB" sz="2200" dirty="0" err="1">
                <a:latin typeface="+mj-lt"/>
              </a:rPr>
              <a:t>Việt</a:t>
            </a:r>
            <a:r>
              <a:rPr lang="en-GB" sz="2200" dirty="0">
                <a:latin typeface="+mj-lt"/>
              </a:rPr>
              <a:t> Nam</a:t>
            </a:r>
            <a:r>
              <a:rPr lang="en-GB" sz="2200" dirty="0" smtClean="0">
                <a:latin typeface="+mj-lt"/>
              </a:rPr>
              <a:t>;</a:t>
            </a:r>
            <a:endParaRPr lang="en-GB" sz="2200" dirty="0">
              <a:latin typeface="+mj-lt"/>
            </a:endParaRPr>
          </a:p>
        </p:txBody>
      </p:sp>
      <p:sp>
        <p:nvSpPr>
          <p:cNvPr id="6" name="AutoShape 18"/>
          <p:cNvSpPr>
            <a:spLocks noChangeArrowheads="1"/>
          </p:cNvSpPr>
          <p:nvPr/>
        </p:nvSpPr>
        <p:spPr bwMode="gray">
          <a:xfrm>
            <a:off x="2570142" y="3548179"/>
            <a:ext cx="3491878" cy="578871"/>
          </a:xfrm>
          <a:prstGeom prst="roundRect">
            <a:avLst>
              <a:gd name="adj" fmla="val 16667"/>
            </a:avLst>
          </a:prstGeom>
          <a:solidFill>
            <a:srgbClr val="66CCFF"/>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Sự</a:t>
            </a:r>
            <a:r>
              <a:rPr lang="en-GB" sz="2200" dirty="0" smtClean="0">
                <a:latin typeface="+mj-lt"/>
              </a:rPr>
              <a:t> </a:t>
            </a:r>
            <a:r>
              <a:rPr lang="en-GB" sz="2200" dirty="0" err="1">
                <a:latin typeface="+mj-lt"/>
              </a:rPr>
              <a:t>cố</a:t>
            </a:r>
            <a:r>
              <a:rPr lang="en-GB" sz="2200" dirty="0">
                <a:latin typeface="+mj-lt"/>
              </a:rPr>
              <a:t> </a:t>
            </a:r>
            <a:r>
              <a:rPr lang="en-GB" sz="2200" dirty="0" err="1">
                <a:latin typeface="+mj-lt"/>
              </a:rPr>
              <a:t>tại</a:t>
            </a:r>
            <a:r>
              <a:rPr lang="en-GB" sz="2200" dirty="0">
                <a:latin typeface="+mj-lt"/>
              </a:rPr>
              <a:t> </a:t>
            </a:r>
            <a:r>
              <a:rPr lang="en-GB" sz="2200" dirty="0" err="1">
                <a:latin typeface="+mj-lt"/>
              </a:rPr>
              <a:t>cơ</a:t>
            </a:r>
            <a:r>
              <a:rPr lang="en-GB" sz="2200" dirty="0">
                <a:latin typeface="+mj-lt"/>
              </a:rPr>
              <a:t> </a:t>
            </a:r>
            <a:r>
              <a:rPr lang="en-GB" sz="2200" dirty="0" err="1">
                <a:latin typeface="+mj-lt"/>
              </a:rPr>
              <a:t>sở</a:t>
            </a:r>
            <a:r>
              <a:rPr lang="en-GB" sz="2200" dirty="0">
                <a:latin typeface="+mj-lt"/>
              </a:rPr>
              <a:t> </a:t>
            </a:r>
            <a:r>
              <a:rPr lang="en-GB" sz="2200" dirty="0" err="1">
                <a:latin typeface="+mj-lt"/>
              </a:rPr>
              <a:t>hạt</a:t>
            </a:r>
            <a:r>
              <a:rPr lang="en-GB" sz="2200" dirty="0">
                <a:latin typeface="+mj-lt"/>
              </a:rPr>
              <a:t> </a:t>
            </a:r>
            <a:r>
              <a:rPr lang="en-GB" sz="2200" dirty="0" err="1">
                <a:latin typeface="+mj-lt"/>
              </a:rPr>
              <a:t>nhân</a:t>
            </a:r>
            <a:r>
              <a:rPr lang="en-GB" sz="2200" dirty="0">
                <a:latin typeface="+mj-lt"/>
              </a:rPr>
              <a:t> </a:t>
            </a:r>
          </a:p>
        </p:txBody>
      </p:sp>
      <p:sp>
        <p:nvSpPr>
          <p:cNvPr id="8" name="AutoShape 18"/>
          <p:cNvSpPr>
            <a:spLocks noChangeArrowheads="1"/>
          </p:cNvSpPr>
          <p:nvPr/>
        </p:nvSpPr>
        <p:spPr bwMode="gray">
          <a:xfrm>
            <a:off x="251520" y="4221110"/>
            <a:ext cx="8072720" cy="578871"/>
          </a:xfrm>
          <a:prstGeom prst="roundRect">
            <a:avLst>
              <a:gd name="adj" fmla="val 16667"/>
            </a:avLst>
          </a:prstGeom>
          <a:solidFill>
            <a:srgbClr val="FFFF00"/>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Sự</a:t>
            </a:r>
            <a:r>
              <a:rPr lang="en-GB" sz="2200" dirty="0" smtClean="0">
                <a:latin typeface="+mj-lt"/>
              </a:rPr>
              <a:t> </a:t>
            </a:r>
            <a:r>
              <a:rPr lang="en-GB" sz="2200" dirty="0" err="1">
                <a:latin typeface="+mj-lt"/>
              </a:rPr>
              <a:t>cố</a:t>
            </a:r>
            <a:r>
              <a:rPr lang="en-GB" sz="2200" dirty="0">
                <a:latin typeface="+mj-lt"/>
              </a:rPr>
              <a:t> </a:t>
            </a:r>
            <a:r>
              <a:rPr lang="en-GB" sz="2200" dirty="0" err="1">
                <a:latin typeface="+mj-lt"/>
              </a:rPr>
              <a:t>tại</a:t>
            </a:r>
            <a:r>
              <a:rPr lang="en-GB" sz="2200" dirty="0">
                <a:latin typeface="+mj-lt"/>
              </a:rPr>
              <a:t> </a:t>
            </a:r>
            <a:r>
              <a:rPr lang="en-GB" sz="2200" dirty="0" err="1">
                <a:latin typeface="+mj-lt"/>
              </a:rPr>
              <a:t>cơ</a:t>
            </a:r>
            <a:r>
              <a:rPr lang="en-GB" sz="2200" dirty="0">
                <a:latin typeface="+mj-lt"/>
              </a:rPr>
              <a:t> </a:t>
            </a:r>
            <a:r>
              <a:rPr lang="en-GB" sz="2200" dirty="0" err="1">
                <a:latin typeface="+mj-lt"/>
              </a:rPr>
              <a:t>sở</a:t>
            </a:r>
            <a:r>
              <a:rPr lang="en-GB" sz="2200" dirty="0">
                <a:latin typeface="+mj-lt"/>
              </a:rPr>
              <a:t> </a:t>
            </a:r>
            <a:r>
              <a:rPr lang="en-GB" sz="2200" dirty="0" err="1">
                <a:latin typeface="+mj-lt"/>
              </a:rPr>
              <a:t>sử</a:t>
            </a:r>
            <a:r>
              <a:rPr lang="en-GB" sz="2200" dirty="0">
                <a:latin typeface="+mj-lt"/>
              </a:rPr>
              <a:t> </a:t>
            </a:r>
            <a:r>
              <a:rPr lang="en-GB" sz="2200" dirty="0" err="1">
                <a:latin typeface="+mj-lt"/>
              </a:rPr>
              <a:t>dụng</a:t>
            </a:r>
            <a:r>
              <a:rPr lang="en-GB" sz="2200" dirty="0">
                <a:latin typeface="+mj-lt"/>
              </a:rPr>
              <a:t>, </a:t>
            </a:r>
            <a:r>
              <a:rPr lang="en-GB" sz="2200" dirty="0" err="1">
                <a:latin typeface="+mj-lt"/>
              </a:rPr>
              <a:t>lưu</a:t>
            </a:r>
            <a:r>
              <a:rPr lang="en-GB" sz="2200" dirty="0">
                <a:latin typeface="+mj-lt"/>
              </a:rPr>
              <a:t> </a:t>
            </a:r>
            <a:r>
              <a:rPr lang="en-GB" sz="2200" dirty="0" err="1">
                <a:latin typeface="+mj-lt"/>
              </a:rPr>
              <a:t>giữ</a:t>
            </a:r>
            <a:r>
              <a:rPr lang="en-GB" sz="2200" dirty="0">
                <a:latin typeface="+mj-lt"/>
              </a:rPr>
              <a:t> </a:t>
            </a:r>
            <a:r>
              <a:rPr lang="en-GB" sz="2200" dirty="0" err="1">
                <a:latin typeface="+mj-lt"/>
              </a:rPr>
              <a:t>nguồn</a:t>
            </a:r>
            <a:r>
              <a:rPr lang="en-GB" sz="2200" dirty="0">
                <a:latin typeface="+mj-lt"/>
              </a:rPr>
              <a:t> </a:t>
            </a:r>
            <a:r>
              <a:rPr lang="en-GB" sz="2200" dirty="0" err="1">
                <a:latin typeface="+mj-lt"/>
              </a:rPr>
              <a:t>phóng</a:t>
            </a:r>
            <a:r>
              <a:rPr lang="en-GB" sz="2200" dirty="0">
                <a:latin typeface="+mj-lt"/>
              </a:rPr>
              <a:t> </a:t>
            </a:r>
            <a:r>
              <a:rPr lang="en-GB" sz="2200" dirty="0" err="1">
                <a:latin typeface="+mj-lt"/>
              </a:rPr>
              <a:t>xạ</a:t>
            </a:r>
            <a:r>
              <a:rPr lang="en-GB" sz="2200" dirty="0">
                <a:latin typeface="+mj-lt"/>
              </a:rPr>
              <a:t> </a:t>
            </a:r>
            <a:r>
              <a:rPr lang="en-GB" sz="2200" dirty="0" err="1">
                <a:latin typeface="+mj-lt"/>
              </a:rPr>
              <a:t>nhóm</a:t>
            </a:r>
            <a:r>
              <a:rPr lang="en-GB" sz="2200" dirty="0">
                <a:latin typeface="+mj-lt"/>
              </a:rPr>
              <a:t> </a:t>
            </a:r>
            <a:r>
              <a:rPr lang="en-GB" sz="2200" dirty="0" smtClean="0">
                <a:latin typeface="+mj-lt"/>
              </a:rPr>
              <a:t>1</a:t>
            </a:r>
            <a:endParaRPr lang="en-GB" sz="2200" dirty="0">
              <a:latin typeface="+mj-lt"/>
            </a:endParaRPr>
          </a:p>
        </p:txBody>
      </p:sp>
      <p:sp>
        <p:nvSpPr>
          <p:cNvPr id="11" name="AutoShape 18"/>
          <p:cNvSpPr>
            <a:spLocks noChangeArrowheads="1"/>
          </p:cNvSpPr>
          <p:nvPr/>
        </p:nvSpPr>
        <p:spPr bwMode="gray">
          <a:xfrm>
            <a:off x="1763610" y="4942605"/>
            <a:ext cx="5975639" cy="578871"/>
          </a:xfrm>
          <a:prstGeom prst="roundRect">
            <a:avLst>
              <a:gd name="adj" fmla="val 16667"/>
            </a:avLst>
          </a:prstGeom>
          <a:solidFill>
            <a:srgbClr val="FFC000"/>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Nguồn</a:t>
            </a:r>
            <a:r>
              <a:rPr lang="en-GB" sz="2200" dirty="0" smtClean="0">
                <a:latin typeface="+mj-lt"/>
              </a:rPr>
              <a:t> </a:t>
            </a:r>
            <a:r>
              <a:rPr lang="en-GB" sz="2200" dirty="0" err="1">
                <a:latin typeface="+mj-lt"/>
              </a:rPr>
              <a:t>phóng</a:t>
            </a:r>
            <a:r>
              <a:rPr lang="en-GB" sz="2200" dirty="0">
                <a:latin typeface="+mj-lt"/>
              </a:rPr>
              <a:t> </a:t>
            </a:r>
            <a:r>
              <a:rPr lang="en-GB" sz="2200" dirty="0" err="1">
                <a:latin typeface="+mj-lt"/>
              </a:rPr>
              <a:t>xạ</a:t>
            </a:r>
            <a:r>
              <a:rPr lang="en-GB" sz="2200" dirty="0">
                <a:latin typeface="+mj-lt"/>
              </a:rPr>
              <a:t> </a:t>
            </a:r>
            <a:r>
              <a:rPr lang="en-GB" sz="2200" dirty="0" err="1">
                <a:latin typeface="+mj-lt"/>
              </a:rPr>
              <a:t>nhóm</a:t>
            </a:r>
            <a:r>
              <a:rPr lang="en-GB" sz="2200" dirty="0">
                <a:latin typeface="+mj-lt"/>
              </a:rPr>
              <a:t> 1 </a:t>
            </a:r>
            <a:r>
              <a:rPr lang="en-GB" sz="2200" dirty="0" err="1">
                <a:latin typeface="+mj-lt"/>
              </a:rPr>
              <a:t>nằm</a:t>
            </a:r>
            <a:r>
              <a:rPr lang="en-GB" sz="2200" dirty="0">
                <a:latin typeface="+mj-lt"/>
              </a:rPr>
              <a:t> </a:t>
            </a:r>
            <a:r>
              <a:rPr lang="en-GB" sz="2200" dirty="0" err="1">
                <a:latin typeface="+mj-lt"/>
              </a:rPr>
              <a:t>ngoài</a:t>
            </a:r>
            <a:r>
              <a:rPr lang="en-GB" sz="2200" dirty="0">
                <a:latin typeface="+mj-lt"/>
              </a:rPr>
              <a:t> </a:t>
            </a:r>
            <a:r>
              <a:rPr lang="en-GB" sz="2200" dirty="0" err="1">
                <a:latin typeface="+mj-lt"/>
              </a:rPr>
              <a:t>kiểm</a:t>
            </a:r>
            <a:r>
              <a:rPr lang="en-GB" sz="2200" dirty="0">
                <a:latin typeface="+mj-lt"/>
              </a:rPr>
              <a:t> </a:t>
            </a:r>
            <a:r>
              <a:rPr lang="en-GB" sz="2200" dirty="0" err="1" smtClean="0">
                <a:latin typeface="+mj-lt"/>
              </a:rPr>
              <a:t>soát</a:t>
            </a:r>
            <a:endParaRPr lang="en-GB" sz="2200" dirty="0">
              <a:latin typeface="+mj-lt"/>
            </a:endParaRPr>
          </a:p>
        </p:txBody>
      </p:sp>
      <p:sp>
        <p:nvSpPr>
          <p:cNvPr id="12" name="AutoShape 18"/>
          <p:cNvSpPr>
            <a:spLocks noChangeArrowheads="1"/>
          </p:cNvSpPr>
          <p:nvPr/>
        </p:nvSpPr>
        <p:spPr bwMode="gray">
          <a:xfrm>
            <a:off x="2555780" y="5712665"/>
            <a:ext cx="3464200" cy="578871"/>
          </a:xfrm>
          <a:prstGeom prst="roundRect">
            <a:avLst>
              <a:gd name="adj" fmla="val 16667"/>
            </a:avLst>
          </a:prstGeom>
          <a:solidFill>
            <a:srgbClr val="66CCFF"/>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Hoạt</a:t>
            </a:r>
            <a:r>
              <a:rPr lang="en-GB" sz="2200" dirty="0" smtClean="0">
                <a:latin typeface="+mj-lt"/>
              </a:rPr>
              <a:t> </a:t>
            </a:r>
            <a:r>
              <a:rPr lang="en-GB" sz="2200" dirty="0" err="1">
                <a:latin typeface="+mj-lt"/>
              </a:rPr>
              <a:t>động</a:t>
            </a:r>
            <a:r>
              <a:rPr lang="en-GB" sz="2200" dirty="0">
                <a:latin typeface="+mj-lt"/>
              </a:rPr>
              <a:t> </a:t>
            </a:r>
            <a:r>
              <a:rPr lang="en-GB" sz="2200" dirty="0" err="1">
                <a:latin typeface="+mj-lt"/>
              </a:rPr>
              <a:t>khủng</a:t>
            </a:r>
            <a:r>
              <a:rPr lang="en-GB" sz="2200" dirty="0">
                <a:latin typeface="+mj-lt"/>
              </a:rPr>
              <a:t> </a:t>
            </a:r>
            <a:r>
              <a:rPr lang="en-GB" sz="2200" dirty="0" err="1" smtClean="0">
                <a:latin typeface="+mj-lt"/>
              </a:rPr>
              <a:t>bố</a:t>
            </a:r>
            <a:endParaRPr lang="en-GB" sz="2200" dirty="0">
              <a:latin typeface="+mj-lt"/>
            </a:endParaRPr>
          </a:p>
        </p:txBody>
      </p:sp>
    </p:spTree>
    <p:extLst>
      <p:ext uri="{BB962C8B-B14F-4D97-AF65-F5344CB8AC3E}">
        <p14:creationId xmlns:p14="http://schemas.microsoft.com/office/powerpoint/2010/main" val="3604214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5</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1</a:t>
            </a:r>
            <a:endParaRPr lang="en-GB" dirty="0"/>
          </a:p>
        </p:txBody>
      </p:sp>
      <p:sp>
        <p:nvSpPr>
          <p:cNvPr id="9" name="Content Placeholder 2"/>
          <p:cNvSpPr txBox="1">
            <a:spLocks/>
          </p:cNvSpPr>
          <p:nvPr/>
        </p:nvSpPr>
        <p:spPr>
          <a:xfrm>
            <a:off x="215324" y="950784"/>
            <a:ext cx="8911651" cy="5400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err="1" smtClean="0"/>
              <a:t>Điều</a:t>
            </a:r>
            <a:r>
              <a:rPr lang="en-GB" sz="2400" dirty="0" smtClean="0"/>
              <a:t> 1. </a:t>
            </a:r>
            <a:r>
              <a:rPr lang="en-GB" sz="2400" dirty="0" err="1" smtClean="0"/>
              <a:t>Phạm</a:t>
            </a:r>
            <a:r>
              <a:rPr lang="en-GB" sz="2400" dirty="0" smtClean="0"/>
              <a:t> vi </a:t>
            </a:r>
            <a:r>
              <a:rPr lang="en-GB" sz="2400" dirty="0" err="1" smtClean="0"/>
              <a:t>áp</a:t>
            </a:r>
            <a:r>
              <a:rPr lang="en-GB" sz="2400" dirty="0" smtClean="0"/>
              <a:t> </a:t>
            </a:r>
            <a:r>
              <a:rPr lang="en-GB" sz="2400" dirty="0" err="1" smtClean="0"/>
              <a:t>dụng</a:t>
            </a:r>
            <a:r>
              <a:rPr lang="en-GB" sz="2400" dirty="0" smtClean="0"/>
              <a:t>: </a:t>
            </a:r>
            <a:r>
              <a:rPr lang="en-GB" sz="2400" dirty="0" err="1" smtClean="0"/>
              <a:t>nhóm</a:t>
            </a:r>
            <a:r>
              <a:rPr lang="en-GB" sz="2400" dirty="0" smtClean="0"/>
              <a:t> 5 </a:t>
            </a:r>
            <a:r>
              <a:rPr lang="en-GB" sz="2400" dirty="0" err="1" smtClean="0"/>
              <a:t>hoặc</a:t>
            </a:r>
            <a:r>
              <a:rPr lang="en-GB" sz="2400" dirty="0" smtClean="0"/>
              <a:t> </a:t>
            </a:r>
            <a:r>
              <a:rPr lang="en-GB" sz="2400" dirty="0" err="1" smtClean="0"/>
              <a:t>nhóm</a:t>
            </a:r>
            <a:r>
              <a:rPr lang="en-GB" sz="2400" dirty="0" smtClean="0"/>
              <a:t> 4 </a:t>
            </a:r>
            <a:r>
              <a:rPr lang="en-GB" sz="2400" dirty="0" err="1" smtClean="0"/>
              <a:t>vượt</a:t>
            </a:r>
            <a:r>
              <a:rPr lang="en-GB" sz="2400" dirty="0" smtClean="0"/>
              <a:t> </a:t>
            </a:r>
            <a:r>
              <a:rPr lang="en-GB" sz="2400" dirty="0" err="1" smtClean="0"/>
              <a:t>quá</a:t>
            </a:r>
            <a:r>
              <a:rPr lang="en-GB" sz="2400" dirty="0" smtClean="0"/>
              <a:t> </a:t>
            </a:r>
            <a:r>
              <a:rPr lang="en-GB" sz="2400" dirty="0" err="1" smtClean="0"/>
              <a:t>khả</a:t>
            </a:r>
            <a:r>
              <a:rPr lang="en-GB" sz="2400" dirty="0" smtClean="0"/>
              <a:t> </a:t>
            </a:r>
            <a:r>
              <a:rPr lang="en-GB" sz="2400" dirty="0" err="1" smtClean="0"/>
              <a:t>năng</a:t>
            </a:r>
            <a:r>
              <a:rPr lang="en-GB" sz="2400" dirty="0" smtClean="0"/>
              <a:t> </a:t>
            </a:r>
            <a:r>
              <a:rPr lang="en-GB" sz="2400" dirty="0" err="1" smtClean="0"/>
              <a:t>ứng</a:t>
            </a:r>
            <a:r>
              <a:rPr lang="en-GB" sz="2400" dirty="0" smtClean="0"/>
              <a:t> </a:t>
            </a:r>
            <a:r>
              <a:rPr lang="en-GB" sz="2400" dirty="0" err="1" smtClean="0"/>
              <a:t>phó</a:t>
            </a:r>
            <a:r>
              <a:rPr lang="en-GB" sz="2400" dirty="0" smtClean="0"/>
              <a:t> </a:t>
            </a:r>
            <a:r>
              <a:rPr lang="en-GB" sz="2400" dirty="0" err="1" smtClean="0"/>
              <a:t>của</a:t>
            </a:r>
            <a:r>
              <a:rPr lang="en-GB" sz="2400" dirty="0" smtClean="0"/>
              <a:t> </a:t>
            </a:r>
            <a:r>
              <a:rPr lang="en-GB" sz="2400" dirty="0" err="1" smtClean="0"/>
              <a:t>địa</a:t>
            </a:r>
            <a:r>
              <a:rPr lang="en-GB" sz="2400" dirty="0" smtClean="0"/>
              <a:t> </a:t>
            </a:r>
            <a:r>
              <a:rPr lang="en-GB" sz="2400" dirty="0" err="1" smtClean="0"/>
              <a:t>phương</a:t>
            </a:r>
            <a:r>
              <a:rPr lang="en-GB" sz="2400" dirty="0" smtClean="0"/>
              <a:t>. </a:t>
            </a:r>
            <a:r>
              <a:rPr lang="en-GB" sz="2400" dirty="0" err="1" smtClean="0"/>
              <a:t>Danh</a:t>
            </a:r>
            <a:r>
              <a:rPr lang="en-GB" sz="2400" dirty="0" smtClean="0"/>
              <a:t> </a:t>
            </a:r>
            <a:r>
              <a:rPr lang="en-GB" sz="2400" dirty="0" err="1" smtClean="0"/>
              <a:t>mục</a:t>
            </a:r>
            <a:r>
              <a:rPr lang="en-GB" sz="2400" dirty="0" smtClean="0"/>
              <a:t> </a:t>
            </a:r>
            <a:r>
              <a:rPr lang="en-GB" sz="2400" dirty="0" err="1" smtClean="0"/>
              <a:t>cụ</a:t>
            </a:r>
            <a:r>
              <a:rPr lang="en-GB" sz="2400" dirty="0" smtClean="0"/>
              <a:t> </a:t>
            </a:r>
            <a:r>
              <a:rPr lang="en-GB" sz="2400" dirty="0" err="1" smtClean="0"/>
              <a:t>thể</a:t>
            </a:r>
            <a:r>
              <a:rPr lang="en-GB" sz="2400" dirty="0" smtClean="0"/>
              <a:t> </a:t>
            </a:r>
            <a:r>
              <a:rPr lang="en-GB" sz="2400" dirty="0" err="1" smtClean="0"/>
              <a:t>có</a:t>
            </a:r>
            <a:r>
              <a:rPr lang="en-GB" sz="2400" dirty="0" smtClean="0"/>
              <a:t> </a:t>
            </a:r>
            <a:r>
              <a:rPr lang="en-GB" sz="2400" dirty="0" err="1" smtClean="0"/>
              <a:t>trong</a:t>
            </a:r>
            <a:r>
              <a:rPr lang="en-GB" sz="2400" dirty="0" smtClean="0"/>
              <a:t> </a:t>
            </a:r>
            <a:r>
              <a:rPr lang="en-GB" sz="2400" dirty="0" err="1" smtClean="0"/>
              <a:t>Phụ</a:t>
            </a:r>
            <a:r>
              <a:rPr lang="en-GB" sz="2400" dirty="0" smtClean="0"/>
              <a:t> </a:t>
            </a:r>
            <a:r>
              <a:rPr lang="en-GB" sz="2400" dirty="0" err="1" smtClean="0"/>
              <a:t>lục</a:t>
            </a:r>
            <a:r>
              <a:rPr lang="en-GB" sz="2400" dirty="0" smtClean="0"/>
              <a:t> I (11 </a:t>
            </a:r>
            <a:r>
              <a:rPr lang="en-GB" sz="2400" dirty="0" err="1" smtClean="0"/>
              <a:t>loại</a:t>
            </a:r>
            <a:r>
              <a:rPr lang="en-GB" sz="2400" dirty="0" smtClean="0"/>
              <a:t> </a:t>
            </a:r>
            <a:r>
              <a:rPr lang="en-GB" sz="2400" dirty="0" err="1" smtClean="0"/>
              <a:t>sự</a:t>
            </a:r>
            <a:r>
              <a:rPr lang="en-GB" sz="2400" dirty="0" smtClean="0"/>
              <a:t> </a:t>
            </a:r>
            <a:r>
              <a:rPr lang="en-GB" sz="2400" dirty="0" err="1" smtClean="0"/>
              <a:t>cố</a:t>
            </a:r>
            <a:r>
              <a:rPr lang="en-GB" sz="2400" dirty="0" smtClean="0"/>
              <a:t>)</a:t>
            </a:r>
          </a:p>
          <a:p>
            <a:pPr lvl="1"/>
            <a:endParaRPr lang="en-GB" sz="2000" dirty="0"/>
          </a:p>
        </p:txBody>
      </p:sp>
      <p:sp>
        <p:nvSpPr>
          <p:cNvPr id="5" name="AutoShape 18"/>
          <p:cNvSpPr>
            <a:spLocks noChangeArrowheads="1"/>
          </p:cNvSpPr>
          <p:nvPr/>
        </p:nvSpPr>
        <p:spPr bwMode="gray">
          <a:xfrm>
            <a:off x="827480" y="2132820"/>
            <a:ext cx="8072720" cy="1080082"/>
          </a:xfrm>
          <a:prstGeom prst="roundRect">
            <a:avLst>
              <a:gd name="adj" fmla="val 16667"/>
            </a:avLst>
          </a:prstGeom>
          <a:solidFill>
            <a:srgbClr val="FFC000"/>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53975" lvl="1" indent="0" algn="just">
              <a:buNone/>
            </a:pPr>
            <a:r>
              <a:rPr lang="en-GB" sz="2200" dirty="0" err="1" smtClean="0">
                <a:latin typeface="+mj-lt"/>
              </a:rPr>
              <a:t>Sự</a:t>
            </a:r>
            <a:r>
              <a:rPr lang="en-GB" sz="2200" dirty="0" smtClean="0">
                <a:latin typeface="+mj-lt"/>
              </a:rPr>
              <a:t> </a:t>
            </a:r>
            <a:r>
              <a:rPr lang="en-GB" sz="2200" dirty="0" err="1">
                <a:latin typeface="+mj-lt"/>
              </a:rPr>
              <a:t>cố</a:t>
            </a:r>
            <a:r>
              <a:rPr lang="en-GB" sz="2200" dirty="0">
                <a:latin typeface="+mj-lt"/>
              </a:rPr>
              <a:t> </a:t>
            </a:r>
            <a:r>
              <a:rPr lang="en-GB" sz="2200" dirty="0" err="1">
                <a:latin typeface="+mj-lt"/>
              </a:rPr>
              <a:t>từ</a:t>
            </a:r>
            <a:r>
              <a:rPr lang="en-GB" sz="2200" dirty="0">
                <a:latin typeface="+mj-lt"/>
              </a:rPr>
              <a:t> NMĐHN </a:t>
            </a:r>
            <a:r>
              <a:rPr lang="en-GB" sz="2200" dirty="0" err="1">
                <a:latin typeface="+mj-lt"/>
              </a:rPr>
              <a:t>quốc</a:t>
            </a:r>
            <a:r>
              <a:rPr lang="en-GB" sz="2200" dirty="0">
                <a:latin typeface="+mj-lt"/>
              </a:rPr>
              <a:t> </a:t>
            </a:r>
            <a:r>
              <a:rPr lang="en-GB" sz="2200" dirty="0" err="1">
                <a:latin typeface="+mj-lt"/>
              </a:rPr>
              <a:t>gia</a:t>
            </a:r>
            <a:r>
              <a:rPr lang="en-GB" sz="2200" dirty="0">
                <a:latin typeface="+mj-lt"/>
              </a:rPr>
              <a:t> </a:t>
            </a:r>
            <a:r>
              <a:rPr lang="en-GB" sz="2200" dirty="0" err="1">
                <a:latin typeface="+mj-lt"/>
              </a:rPr>
              <a:t>khác</a:t>
            </a:r>
            <a:endParaRPr lang="en-GB" sz="2200" dirty="0">
              <a:latin typeface="+mj-lt"/>
            </a:endParaRPr>
          </a:p>
          <a:p>
            <a:pPr marL="53975" lvl="1" indent="0" algn="just">
              <a:buNone/>
            </a:pPr>
            <a:r>
              <a:rPr lang="en-GB" sz="2200" dirty="0" err="1">
                <a:latin typeface="+mj-lt"/>
              </a:rPr>
              <a:t>Sự</a:t>
            </a:r>
            <a:r>
              <a:rPr lang="en-GB" sz="2200" dirty="0">
                <a:latin typeface="+mj-lt"/>
              </a:rPr>
              <a:t> </a:t>
            </a:r>
            <a:r>
              <a:rPr lang="en-GB" sz="2200" dirty="0" err="1">
                <a:latin typeface="+mj-lt"/>
              </a:rPr>
              <a:t>cố</a:t>
            </a:r>
            <a:r>
              <a:rPr lang="en-GB" sz="2200" dirty="0">
                <a:latin typeface="+mj-lt"/>
              </a:rPr>
              <a:t> </a:t>
            </a:r>
            <a:r>
              <a:rPr lang="en-GB" sz="2200" dirty="0" err="1">
                <a:latin typeface="+mj-lt"/>
              </a:rPr>
              <a:t>của</a:t>
            </a:r>
            <a:r>
              <a:rPr lang="en-GB" sz="2200" dirty="0">
                <a:latin typeface="+mj-lt"/>
              </a:rPr>
              <a:t> </a:t>
            </a:r>
            <a:r>
              <a:rPr lang="en-GB" sz="2200" dirty="0" err="1">
                <a:latin typeface="+mj-lt"/>
              </a:rPr>
              <a:t>phương</a:t>
            </a:r>
            <a:r>
              <a:rPr lang="en-GB" sz="2200" dirty="0">
                <a:latin typeface="+mj-lt"/>
              </a:rPr>
              <a:t> </a:t>
            </a:r>
            <a:r>
              <a:rPr lang="en-GB" sz="2200" dirty="0" err="1">
                <a:latin typeface="+mj-lt"/>
              </a:rPr>
              <a:t>tiện</a:t>
            </a:r>
            <a:r>
              <a:rPr lang="en-GB" sz="2200" dirty="0">
                <a:latin typeface="+mj-lt"/>
              </a:rPr>
              <a:t> </a:t>
            </a:r>
            <a:r>
              <a:rPr lang="en-GB" sz="2200" dirty="0" err="1">
                <a:latin typeface="+mj-lt"/>
              </a:rPr>
              <a:t>có</a:t>
            </a:r>
            <a:r>
              <a:rPr lang="en-GB" sz="2200" dirty="0">
                <a:latin typeface="+mj-lt"/>
              </a:rPr>
              <a:t> </a:t>
            </a:r>
            <a:r>
              <a:rPr lang="en-GB" sz="2200" dirty="0" err="1">
                <a:latin typeface="+mj-lt"/>
              </a:rPr>
              <a:t>động</a:t>
            </a:r>
            <a:r>
              <a:rPr lang="en-GB" sz="2200" dirty="0">
                <a:latin typeface="+mj-lt"/>
              </a:rPr>
              <a:t> </a:t>
            </a:r>
            <a:r>
              <a:rPr lang="en-GB" sz="2200" dirty="0" err="1">
                <a:latin typeface="+mj-lt"/>
              </a:rPr>
              <a:t>cơ</a:t>
            </a:r>
            <a:r>
              <a:rPr lang="en-GB" sz="2200" dirty="0">
                <a:latin typeface="+mj-lt"/>
              </a:rPr>
              <a:t> </a:t>
            </a:r>
            <a:r>
              <a:rPr lang="en-GB" sz="2200" dirty="0" err="1">
                <a:latin typeface="+mj-lt"/>
              </a:rPr>
              <a:t>chạy</a:t>
            </a:r>
            <a:r>
              <a:rPr lang="en-GB" sz="2200" dirty="0">
                <a:latin typeface="+mj-lt"/>
              </a:rPr>
              <a:t> </a:t>
            </a:r>
            <a:r>
              <a:rPr lang="en-GB" sz="2200" dirty="0" err="1">
                <a:latin typeface="+mj-lt"/>
              </a:rPr>
              <a:t>bằng</a:t>
            </a:r>
            <a:r>
              <a:rPr lang="en-GB" sz="2200" dirty="0">
                <a:latin typeface="+mj-lt"/>
              </a:rPr>
              <a:t> </a:t>
            </a:r>
            <a:r>
              <a:rPr lang="en-GB" sz="2200" dirty="0" err="1">
                <a:latin typeface="+mj-lt"/>
              </a:rPr>
              <a:t>năng</a:t>
            </a:r>
            <a:r>
              <a:rPr lang="en-GB" sz="2200" dirty="0">
                <a:latin typeface="+mj-lt"/>
              </a:rPr>
              <a:t> </a:t>
            </a:r>
            <a:r>
              <a:rPr lang="en-GB" sz="2200" dirty="0" err="1">
                <a:latin typeface="+mj-lt"/>
              </a:rPr>
              <a:t>lượng</a:t>
            </a:r>
            <a:r>
              <a:rPr lang="en-GB" sz="2200" dirty="0">
                <a:latin typeface="+mj-lt"/>
              </a:rPr>
              <a:t> </a:t>
            </a:r>
            <a:endParaRPr lang="en-GB" sz="2200" dirty="0" smtClean="0">
              <a:latin typeface="+mj-lt"/>
            </a:endParaRPr>
          </a:p>
          <a:p>
            <a:pPr marL="53975" lvl="1" indent="0" algn="just">
              <a:buNone/>
            </a:pPr>
            <a:r>
              <a:rPr lang="en-GB" sz="2200" dirty="0" err="1" smtClean="0">
                <a:latin typeface="+mj-lt"/>
              </a:rPr>
              <a:t>hạt</a:t>
            </a:r>
            <a:r>
              <a:rPr lang="en-GB" sz="2200" dirty="0" smtClean="0">
                <a:latin typeface="+mj-lt"/>
              </a:rPr>
              <a:t> </a:t>
            </a:r>
            <a:r>
              <a:rPr lang="en-GB" sz="2200" dirty="0" err="1">
                <a:latin typeface="+mj-lt"/>
              </a:rPr>
              <a:t>nhân</a:t>
            </a:r>
            <a:r>
              <a:rPr lang="en-GB" sz="2200" dirty="0">
                <a:latin typeface="+mj-lt"/>
              </a:rPr>
              <a:t> </a:t>
            </a:r>
            <a:r>
              <a:rPr lang="en-GB" sz="2200" dirty="0" err="1">
                <a:latin typeface="+mj-lt"/>
              </a:rPr>
              <a:t>hoạt</a:t>
            </a:r>
            <a:r>
              <a:rPr lang="en-GB" sz="2200" dirty="0">
                <a:latin typeface="+mj-lt"/>
              </a:rPr>
              <a:t> </a:t>
            </a:r>
            <a:r>
              <a:rPr lang="en-GB" sz="2200" dirty="0" err="1">
                <a:latin typeface="+mj-lt"/>
              </a:rPr>
              <a:t>động</a:t>
            </a:r>
            <a:r>
              <a:rPr lang="en-GB" sz="2200" dirty="0">
                <a:latin typeface="+mj-lt"/>
              </a:rPr>
              <a:t> </a:t>
            </a:r>
            <a:r>
              <a:rPr lang="en-GB" sz="2200" dirty="0" err="1">
                <a:latin typeface="+mj-lt"/>
              </a:rPr>
              <a:t>ngoài</a:t>
            </a:r>
            <a:r>
              <a:rPr lang="en-GB" sz="2200" dirty="0">
                <a:latin typeface="+mj-lt"/>
              </a:rPr>
              <a:t> </a:t>
            </a:r>
            <a:r>
              <a:rPr lang="en-GB" sz="2200" dirty="0" err="1">
                <a:latin typeface="+mj-lt"/>
              </a:rPr>
              <a:t>lãnh</a:t>
            </a:r>
            <a:r>
              <a:rPr lang="en-GB" sz="2200" dirty="0">
                <a:latin typeface="+mj-lt"/>
              </a:rPr>
              <a:t> </a:t>
            </a:r>
            <a:r>
              <a:rPr lang="en-GB" sz="2200" dirty="0" err="1">
                <a:latin typeface="+mj-lt"/>
              </a:rPr>
              <a:t>thổ</a:t>
            </a:r>
            <a:r>
              <a:rPr lang="en-GB" sz="2200" dirty="0">
                <a:latin typeface="+mj-lt"/>
              </a:rPr>
              <a:t> </a:t>
            </a:r>
            <a:r>
              <a:rPr lang="en-GB" sz="2200" dirty="0" err="1">
                <a:latin typeface="+mj-lt"/>
              </a:rPr>
              <a:t>Việt</a:t>
            </a:r>
            <a:r>
              <a:rPr lang="en-GB" sz="2200" dirty="0">
                <a:latin typeface="+mj-lt"/>
              </a:rPr>
              <a:t> Nam</a:t>
            </a:r>
          </a:p>
        </p:txBody>
      </p:sp>
      <p:sp>
        <p:nvSpPr>
          <p:cNvPr id="6" name="AutoShape 18"/>
          <p:cNvSpPr>
            <a:spLocks noChangeArrowheads="1"/>
          </p:cNvSpPr>
          <p:nvPr/>
        </p:nvSpPr>
        <p:spPr bwMode="gray">
          <a:xfrm>
            <a:off x="237095" y="3429000"/>
            <a:ext cx="8072720" cy="1109958"/>
          </a:xfrm>
          <a:prstGeom prst="roundRect">
            <a:avLst>
              <a:gd name="adj" fmla="val 16667"/>
            </a:avLst>
          </a:prstGeom>
          <a:solidFill>
            <a:srgbClr val="66CCFF"/>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lvl="1" indent="0">
              <a:buNone/>
            </a:pPr>
            <a:r>
              <a:rPr lang="en-GB" sz="2200" dirty="0" err="1">
                <a:latin typeface="+mj-lt"/>
              </a:rPr>
              <a:t>Hàng</a:t>
            </a:r>
            <a:r>
              <a:rPr lang="en-GB" sz="2200" dirty="0">
                <a:latin typeface="+mj-lt"/>
              </a:rPr>
              <a:t> </a:t>
            </a:r>
            <a:r>
              <a:rPr lang="en-GB" sz="2200" dirty="0" err="1">
                <a:latin typeface="+mj-lt"/>
              </a:rPr>
              <a:t>hóa</a:t>
            </a:r>
            <a:r>
              <a:rPr lang="en-GB" sz="2200" dirty="0">
                <a:latin typeface="+mj-lt"/>
              </a:rPr>
              <a:t>, </a:t>
            </a:r>
            <a:r>
              <a:rPr lang="en-GB" sz="2200" dirty="0" err="1">
                <a:latin typeface="+mj-lt"/>
              </a:rPr>
              <a:t>lương</a:t>
            </a:r>
            <a:r>
              <a:rPr lang="en-GB" sz="2200" dirty="0">
                <a:latin typeface="+mj-lt"/>
              </a:rPr>
              <a:t> </a:t>
            </a:r>
            <a:r>
              <a:rPr lang="en-GB" sz="2200" dirty="0" err="1">
                <a:latin typeface="+mj-lt"/>
              </a:rPr>
              <a:t>thực</a:t>
            </a:r>
            <a:r>
              <a:rPr lang="en-GB" sz="2200" dirty="0">
                <a:latin typeface="+mj-lt"/>
              </a:rPr>
              <a:t>, </a:t>
            </a:r>
            <a:r>
              <a:rPr lang="en-GB" sz="2200" dirty="0" err="1">
                <a:latin typeface="+mj-lt"/>
              </a:rPr>
              <a:t>thực</a:t>
            </a:r>
            <a:r>
              <a:rPr lang="en-GB" sz="2200" dirty="0">
                <a:latin typeface="+mj-lt"/>
              </a:rPr>
              <a:t> </a:t>
            </a:r>
            <a:r>
              <a:rPr lang="en-GB" sz="2200" dirty="0" err="1">
                <a:latin typeface="+mj-lt"/>
              </a:rPr>
              <a:t>phẩm</a:t>
            </a:r>
            <a:r>
              <a:rPr lang="en-GB" sz="2200" dirty="0">
                <a:latin typeface="+mj-lt"/>
              </a:rPr>
              <a:t>, </a:t>
            </a:r>
            <a:r>
              <a:rPr lang="en-GB" sz="2200" dirty="0" err="1">
                <a:latin typeface="+mj-lt"/>
              </a:rPr>
              <a:t>sữa</a:t>
            </a:r>
            <a:r>
              <a:rPr lang="en-GB" sz="2200" dirty="0">
                <a:latin typeface="+mj-lt"/>
              </a:rPr>
              <a:t>, </a:t>
            </a:r>
            <a:r>
              <a:rPr lang="en-GB" sz="2200" dirty="0" err="1">
                <a:latin typeface="+mj-lt"/>
              </a:rPr>
              <a:t>nước</a:t>
            </a:r>
            <a:r>
              <a:rPr lang="en-GB" sz="2200" dirty="0">
                <a:latin typeface="+mj-lt"/>
              </a:rPr>
              <a:t> </a:t>
            </a:r>
            <a:r>
              <a:rPr lang="en-GB" sz="2200" dirty="0" err="1">
                <a:latin typeface="+mj-lt"/>
              </a:rPr>
              <a:t>uống</a:t>
            </a:r>
            <a:r>
              <a:rPr lang="en-GB" sz="2200" dirty="0">
                <a:latin typeface="+mj-lt"/>
              </a:rPr>
              <a:t> </a:t>
            </a:r>
            <a:r>
              <a:rPr lang="en-GB" sz="2200" dirty="0" err="1" smtClean="0">
                <a:latin typeface="+mj-lt"/>
              </a:rPr>
              <a:t>nhiễm</a:t>
            </a:r>
            <a:r>
              <a:rPr lang="en-GB" sz="2200" dirty="0" smtClean="0">
                <a:latin typeface="+mj-lt"/>
              </a:rPr>
              <a:t> </a:t>
            </a:r>
            <a:r>
              <a:rPr lang="en-GB" sz="2200" dirty="0" err="1" smtClean="0">
                <a:latin typeface="+mj-lt"/>
              </a:rPr>
              <a:t>bẩn</a:t>
            </a:r>
            <a:endParaRPr lang="en-GB" sz="2200" dirty="0" smtClean="0">
              <a:latin typeface="+mj-lt"/>
            </a:endParaRPr>
          </a:p>
          <a:p>
            <a:pPr marL="0" lvl="1" indent="0">
              <a:buNone/>
            </a:pPr>
            <a:r>
              <a:rPr lang="en-GB" sz="2200" dirty="0" err="1" smtClean="0">
                <a:latin typeface="+mj-lt"/>
              </a:rPr>
              <a:t>phóng</a:t>
            </a:r>
            <a:r>
              <a:rPr lang="en-GB" sz="2200" dirty="0" smtClean="0">
                <a:latin typeface="+mj-lt"/>
              </a:rPr>
              <a:t> </a:t>
            </a:r>
            <a:r>
              <a:rPr lang="en-GB" sz="2200" dirty="0" err="1">
                <a:latin typeface="+mj-lt"/>
              </a:rPr>
              <a:t>xạ</a:t>
            </a:r>
            <a:r>
              <a:rPr lang="en-GB" sz="2200" dirty="0">
                <a:latin typeface="+mj-lt"/>
              </a:rPr>
              <a:t>;</a:t>
            </a:r>
          </a:p>
          <a:p>
            <a:pPr marL="0" lvl="1" indent="0">
              <a:buNone/>
            </a:pPr>
            <a:r>
              <a:rPr lang="en-GB" sz="2200" dirty="0" err="1">
                <a:latin typeface="+mj-lt"/>
              </a:rPr>
              <a:t>Môi</a:t>
            </a:r>
            <a:r>
              <a:rPr lang="en-GB" sz="2200" dirty="0">
                <a:latin typeface="+mj-lt"/>
              </a:rPr>
              <a:t> </a:t>
            </a:r>
            <a:r>
              <a:rPr lang="en-GB" sz="2200" dirty="0" err="1">
                <a:latin typeface="+mj-lt"/>
              </a:rPr>
              <a:t>trường</a:t>
            </a:r>
            <a:r>
              <a:rPr lang="en-GB" sz="2200" dirty="0">
                <a:latin typeface="+mj-lt"/>
              </a:rPr>
              <a:t> </a:t>
            </a:r>
            <a:r>
              <a:rPr lang="en-GB" sz="2200" dirty="0" err="1">
                <a:latin typeface="+mj-lt"/>
              </a:rPr>
              <a:t>nhiễm</a:t>
            </a:r>
            <a:r>
              <a:rPr lang="en-GB" sz="2200" dirty="0">
                <a:latin typeface="+mj-lt"/>
              </a:rPr>
              <a:t> </a:t>
            </a:r>
            <a:r>
              <a:rPr lang="en-GB" sz="2200" dirty="0" err="1">
                <a:latin typeface="+mj-lt"/>
              </a:rPr>
              <a:t>bẩn</a:t>
            </a:r>
            <a:r>
              <a:rPr lang="en-GB" sz="2200" dirty="0">
                <a:latin typeface="+mj-lt"/>
              </a:rPr>
              <a:t> </a:t>
            </a:r>
            <a:r>
              <a:rPr lang="en-GB" sz="2200" dirty="0" err="1">
                <a:latin typeface="+mj-lt"/>
              </a:rPr>
              <a:t>phóng</a:t>
            </a:r>
            <a:r>
              <a:rPr lang="en-GB" sz="2200" dirty="0">
                <a:latin typeface="+mj-lt"/>
              </a:rPr>
              <a:t> </a:t>
            </a:r>
            <a:r>
              <a:rPr lang="en-GB" sz="2200" dirty="0" err="1" smtClean="0">
                <a:latin typeface="+mj-lt"/>
              </a:rPr>
              <a:t>xạ</a:t>
            </a:r>
            <a:endParaRPr lang="en-GB" sz="2200" dirty="0">
              <a:latin typeface="+mj-lt"/>
            </a:endParaRPr>
          </a:p>
        </p:txBody>
      </p:sp>
      <p:sp>
        <p:nvSpPr>
          <p:cNvPr id="8" name="AutoShape 18"/>
          <p:cNvSpPr>
            <a:spLocks noChangeArrowheads="1"/>
          </p:cNvSpPr>
          <p:nvPr/>
        </p:nvSpPr>
        <p:spPr bwMode="gray">
          <a:xfrm>
            <a:off x="527882" y="4774567"/>
            <a:ext cx="8449016" cy="1197085"/>
          </a:xfrm>
          <a:prstGeom prst="roundRect">
            <a:avLst>
              <a:gd name="adj" fmla="val 16667"/>
            </a:avLst>
          </a:prstGeom>
          <a:solidFill>
            <a:srgbClr val="FF9933"/>
          </a:solidFill>
          <a:ln w="12700" algn="ctr">
            <a:solidFill>
              <a:srgbClr val="000000"/>
            </a:solidFill>
            <a:round/>
            <a:headEnd/>
            <a:tailEnd/>
          </a:ln>
          <a:effectLs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lvl="1" indent="0">
              <a:buNone/>
            </a:pPr>
            <a:r>
              <a:rPr lang="en-GB" sz="2200" dirty="0" err="1" smtClean="0">
                <a:latin typeface="+mj-lt"/>
              </a:rPr>
              <a:t>Rơi</a:t>
            </a:r>
            <a:r>
              <a:rPr lang="en-GB" sz="2200" dirty="0" smtClean="0">
                <a:latin typeface="+mj-lt"/>
              </a:rPr>
              <a:t> </a:t>
            </a:r>
            <a:r>
              <a:rPr lang="en-GB" sz="2200" dirty="0" err="1">
                <a:latin typeface="+mj-lt"/>
              </a:rPr>
              <a:t>vệ</a:t>
            </a:r>
            <a:r>
              <a:rPr lang="en-GB" sz="2200" dirty="0">
                <a:latin typeface="+mj-lt"/>
              </a:rPr>
              <a:t> </a:t>
            </a:r>
            <a:r>
              <a:rPr lang="en-GB" sz="2200" dirty="0" err="1">
                <a:latin typeface="+mj-lt"/>
              </a:rPr>
              <a:t>tinh</a:t>
            </a:r>
            <a:r>
              <a:rPr lang="en-GB" sz="2200" dirty="0">
                <a:latin typeface="+mj-lt"/>
              </a:rPr>
              <a:t> </a:t>
            </a:r>
            <a:r>
              <a:rPr lang="en-GB" sz="2200" dirty="0" err="1">
                <a:latin typeface="+mj-lt"/>
              </a:rPr>
              <a:t>chạy</a:t>
            </a:r>
            <a:r>
              <a:rPr lang="en-GB" sz="2200" dirty="0">
                <a:latin typeface="+mj-lt"/>
              </a:rPr>
              <a:t> </a:t>
            </a:r>
            <a:r>
              <a:rPr lang="en-GB" sz="2200" dirty="0" err="1">
                <a:latin typeface="+mj-lt"/>
              </a:rPr>
              <a:t>bằng</a:t>
            </a:r>
            <a:r>
              <a:rPr lang="en-GB" sz="2200" dirty="0">
                <a:latin typeface="+mj-lt"/>
              </a:rPr>
              <a:t> </a:t>
            </a:r>
            <a:r>
              <a:rPr lang="en-GB" sz="2200" dirty="0" err="1">
                <a:latin typeface="+mj-lt"/>
              </a:rPr>
              <a:t>năng</a:t>
            </a:r>
            <a:r>
              <a:rPr lang="en-GB" sz="2200" dirty="0">
                <a:latin typeface="+mj-lt"/>
              </a:rPr>
              <a:t> </a:t>
            </a:r>
            <a:r>
              <a:rPr lang="en-GB" sz="2200" dirty="0" err="1">
                <a:latin typeface="+mj-lt"/>
              </a:rPr>
              <a:t>lượng</a:t>
            </a:r>
            <a:r>
              <a:rPr lang="en-GB" sz="2200" dirty="0">
                <a:latin typeface="+mj-lt"/>
              </a:rPr>
              <a:t> </a:t>
            </a:r>
            <a:r>
              <a:rPr lang="en-GB" sz="2200" dirty="0" err="1">
                <a:latin typeface="+mj-lt"/>
              </a:rPr>
              <a:t>hạt</a:t>
            </a:r>
            <a:r>
              <a:rPr lang="en-GB" sz="2200" dirty="0">
                <a:latin typeface="+mj-lt"/>
              </a:rPr>
              <a:t> </a:t>
            </a:r>
            <a:r>
              <a:rPr lang="en-GB" sz="2200" dirty="0" err="1">
                <a:latin typeface="+mj-lt"/>
              </a:rPr>
              <a:t>nhân</a:t>
            </a:r>
            <a:r>
              <a:rPr lang="en-GB" sz="2200" dirty="0">
                <a:latin typeface="+mj-lt"/>
              </a:rPr>
              <a:t> </a:t>
            </a:r>
            <a:r>
              <a:rPr lang="en-GB" sz="2200" dirty="0" err="1">
                <a:latin typeface="+mj-lt"/>
              </a:rPr>
              <a:t>trên</a:t>
            </a:r>
            <a:r>
              <a:rPr lang="en-GB" sz="2200" dirty="0">
                <a:latin typeface="+mj-lt"/>
              </a:rPr>
              <a:t> </a:t>
            </a:r>
            <a:r>
              <a:rPr lang="en-GB" sz="2200" dirty="0" err="1">
                <a:latin typeface="+mj-lt"/>
              </a:rPr>
              <a:t>lãnh</a:t>
            </a:r>
            <a:r>
              <a:rPr lang="en-GB" sz="2200" dirty="0">
                <a:latin typeface="+mj-lt"/>
              </a:rPr>
              <a:t> </a:t>
            </a:r>
            <a:r>
              <a:rPr lang="en-GB" sz="2200" dirty="0" err="1">
                <a:latin typeface="+mj-lt"/>
              </a:rPr>
              <a:t>thổ</a:t>
            </a:r>
            <a:r>
              <a:rPr lang="en-GB" sz="2200" dirty="0">
                <a:latin typeface="+mj-lt"/>
              </a:rPr>
              <a:t> </a:t>
            </a:r>
            <a:r>
              <a:rPr lang="en-GB" sz="2200" dirty="0" err="1">
                <a:latin typeface="+mj-lt"/>
              </a:rPr>
              <a:t>Việt</a:t>
            </a:r>
            <a:r>
              <a:rPr lang="en-GB" sz="2200" dirty="0">
                <a:latin typeface="+mj-lt"/>
              </a:rPr>
              <a:t> </a:t>
            </a:r>
            <a:r>
              <a:rPr lang="en-GB" sz="2200" dirty="0" smtClean="0">
                <a:latin typeface="+mj-lt"/>
              </a:rPr>
              <a:t>Nam</a:t>
            </a:r>
          </a:p>
          <a:p>
            <a:pPr marL="0" lvl="1" indent="0">
              <a:buNone/>
            </a:pPr>
            <a:r>
              <a:rPr lang="en-GB" sz="2200" dirty="0" err="1" smtClean="0">
                <a:latin typeface="+mj-lt"/>
              </a:rPr>
              <a:t>Tình</a:t>
            </a:r>
            <a:r>
              <a:rPr lang="en-GB" sz="2200" dirty="0" smtClean="0">
                <a:latin typeface="+mj-lt"/>
              </a:rPr>
              <a:t> </a:t>
            </a:r>
            <a:r>
              <a:rPr lang="en-GB" sz="2200" dirty="0" err="1" smtClean="0">
                <a:latin typeface="+mj-lt"/>
              </a:rPr>
              <a:t>huống</a:t>
            </a:r>
            <a:r>
              <a:rPr lang="en-GB" sz="2200" dirty="0" smtClean="0">
                <a:latin typeface="+mj-lt"/>
              </a:rPr>
              <a:t> </a:t>
            </a:r>
            <a:r>
              <a:rPr lang="en-GB" sz="2200" dirty="0" err="1" smtClean="0">
                <a:latin typeface="+mj-lt"/>
              </a:rPr>
              <a:t>sự</a:t>
            </a:r>
            <a:r>
              <a:rPr lang="en-GB" sz="2200" dirty="0" smtClean="0">
                <a:latin typeface="+mj-lt"/>
              </a:rPr>
              <a:t> </a:t>
            </a:r>
            <a:r>
              <a:rPr lang="en-GB" sz="2200" dirty="0" err="1" smtClean="0">
                <a:latin typeface="+mj-lt"/>
              </a:rPr>
              <a:t>cố</a:t>
            </a:r>
            <a:r>
              <a:rPr lang="en-GB" sz="2200" dirty="0" smtClean="0">
                <a:latin typeface="+mj-lt"/>
              </a:rPr>
              <a:t> </a:t>
            </a:r>
            <a:r>
              <a:rPr lang="en-GB" sz="2200" dirty="0" err="1" smtClean="0">
                <a:latin typeface="+mj-lt"/>
              </a:rPr>
              <a:t>khác</a:t>
            </a:r>
            <a:endParaRPr lang="en-GB" sz="2200" dirty="0">
              <a:latin typeface="+mj-lt"/>
            </a:endParaRPr>
          </a:p>
        </p:txBody>
      </p:sp>
    </p:spTree>
    <p:extLst>
      <p:ext uri="{BB962C8B-B14F-4D97-AF65-F5344CB8AC3E}">
        <p14:creationId xmlns:p14="http://schemas.microsoft.com/office/powerpoint/2010/main" val="58859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0066182" y="6394506"/>
            <a:ext cx="509587" cy="293688"/>
          </a:xfrm>
        </p:spPr>
        <p:txBody>
          <a:bodyPr/>
          <a:lstStyle/>
          <a:p>
            <a:fld id="{23A0628E-C12F-4F8C-9895-BCD5E30100D3}" type="slidenum">
              <a:rPr lang="en-US" smtClean="0"/>
              <a:pPr/>
              <a:t>6</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1</a:t>
            </a:r>
            <a:endParaRPr lang="en-GB" dirty="0"/>
          </a:p>
        </p:txBody>
      </p:sp>
      <p:sp>
        <p:nvSpPr>
          <p:cNvPr id="9" name="Content Placeholder 2"/>
          <p:cNvSpPr txBox="1">
            <a:spLocks/>
          </p:cNvSpPr>
          <p:nvPr/>
        </p:nvSpPr>
        <p:spPr>
          <a:xfrm>
            <a:off x="232349" y="916427"/>
            <a:ext cx="8911651" cy="640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schemeClr>
                </a:solidFill>
                <a:latin typeface="Arial "/>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schemeClr>
                </a:solidFill>
                <a:latin typeface="Arial "/>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schemeClr>
                </a:solidFill>
                <a:latin typeface="Arial "/>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schemeClr>
                </a:solidFill>
                <a:latin typeface="Arial "/>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600" dirty="0" err="1" smtClean="0"/>
              <a:t>Điều</a:t>
            </a:r>
            <a:r>
              <a:rPr lang="en-GB" sz="2600" dirty="0" smtClean="0"/>
              <a:t> 3. </a:t>
            </a:r>
            <a:r>
              <a:rPr lang="en-GB" sz="2600" dirty="0" err="1" smtClean="0"/>
              <a:t>Hệ</a:t>
            </a:r>
            <a:r>
              <a:rPr lang="en-GB" sz="2600" dirty="0" smtClean="0"/>
              <a:t> </a:t>
            </a:r>
            <a:r>
              <a:rPr lang="en-GB" sz="2600" dirty="0" err="1" smtClean="0"/>
              <a:t>thống</a:t>
            </a:r>
            <a:r>
              <a:rPr lang="en-GB" sz="2600" dirty="0" smtClean="0"/>
              <a:t> </a:t>
            </a:r>
            <a:r>
              <a:rPr lang="en-GB" sz="2600" dirty="0" err="1" smtClean="0"/>
              <a:t>tổ</a:t>
            </a:r>
            <a:r>
              <a:rPr lang="en-GB" sz="2600" dirty="0" smtClean="0"/>
              <a:t> </a:t>
            </a:r>
            <a:r>
              <a:rPr lang="en-GB" sz="2600" dirty="0" err="1" smtClean="0"/>
              <a:t>chức</a:t>
            </a:r>
            <a:r>
              <a:rPr lang="en-GB" sz="2600" dirty="0" smtClean="0"/>
              <a:t> </a:t>
            </a:r>
            <a:r>
              <a:rPr lang="en-GB" sz="2600" dirty="0" err="1" smtClean="0"/>
              <a:t>ứng</a:t>
            </a:r>
            <a:r>
              <a:rPr lang="en-GB" sz="2600" dirty="0" smtClean="0"/>
              <a:t> </a:t>
            </a:r>
            <a:r>
              <a:rPr lang="en-GB" sz="2600" dirty="0" err="1" smtClean="0"/>
              <a:t>phó</a:t>
            </a:r>
            <a:r>
              <a:rPr lang="en-GB" sz="2600" dirty="0" smtClean="0"/>
              <a:t> </a:t>
            </a:r>
            <a:r>
              <a:rPr lang="en-GB" sz="2600" dirty="0" err="1" smtClean="0"/>
              <a:t>sự</a:t>
            </a:r>
            <a:r>
              <a:rPr lang="en-GB" sz="2600" dirty="0" smtClean="0"/>
              <a:t> </a:t>
            </a:r>
            <a:r>
              <a:rPr lang="en-GB" sz="2600" dirty="0" err="1" smtClean="0"/>
              <a:t>cố</a:t>
            </a:r>
            <a:r>
              <a:rPr lang="en-GB" sz="2600" dirty="0" smtClean="0"/>
              <a:t> </a:t>
            </a:r>
            <a:r>
              <a:rPr lang="en-GB" sz="2600" dirty="0" err="1" smtClean="0"/>
              <a:t>cấp</a:t>
            </a:r>
            <a:r>
              <a:rPr lang="en-GB" sz="2600" dirty="0" smtClean="0"/>
              <a:t> </a:t>
            </a:r>
            <a:r>
              <a:rPr lang="en-GB" sz="2600" dirty="0" err="1" smtClean="0"/>
              <a:t>quốc</a:t>
            </a:r>
            <a:r>
              <a:rPr lang="en-GB" sz="2600" dirty="0" smtClean="0"/>
              <a:t> </a:t>
            </a:r>
            <a:r>
              <a:rPr lang="en-GB" sz="2600" dirty="0" err="1" smtClean="0"/>
              <a:t>gia</a:t>
            </a:r>
            <a:endParaRPr lang="en-GB" sz="2600" dirty="0" smtClean="0"/>
          </a:p>
          <a:p>
            <a:pPr lvl="1" algn="just">
              <a:spcBef>
                <a:spcPts val="600"/>
              </a:spcBef>
              <a:spcAft>
                <a:spcPts val="600"/>
              </a:spcAft>
            </a:pPr>
            <a:endParaRPr lang="en-GB" sz="2400" dirty="0" smtClean="0"/>
          </a:p>
        </p:txBody>
      </p:sp>
      <p:grpSp>
        <p:nvGrpSpPr>
          <p:cNvPr id="23" name="Group 8"/>
          <p:cNvGrpSpPr>
            <a:grpSpLocks/>
          </p:cNvGrpSpPr>
          <p:nvPr/>
        </p:nvGrpSpPr>
        <p:grpSpPr bwMode="auto">
          <a:xfrm>
            <a:off x="5012962" y="2599606"/>
            <a:ext cx="1755790" cy="788114"/>
            <a:chOff x="3987" y="2071"/>
            <a:chExt cx="1432" cy="330"/>
          </a:xfrm>
        </p:grpSpPr>
        <p:sp>
          <p:nvSpPr>
            <p:cNvPr id="24" name="AutoShape 9"/>
            <p:cNvSpPr>
              <a:spLocks noChangeArrowheads="1"/>
            </p:cNvSpPr>
            <p:nvPr/>
          </p:nvSpPr>
          <p:spPr bwMode="gray">
            <a:xfrm>
              <a:off x="4026" y="2071"/>
              <a:ext cx="1329" cy="330"/>
            </a:xfrm>
            <a:prstGeom prst="roundRect">
              <a:avLst>
                <a:gd name="adj" fmla="val 16667"/>
              </a:avLst>
            </a:prstGeom>
            <a:solidFill>
              <a:schemeClr val="folHlink"/>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5" name="AutoShape 10"/>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chemeClr val="folHlink">
                    <a:alpha val="7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grpSp>
        <p:nvGrpSpPr>
          <p:cNvPr id="26" name="Group 11"/>
          <p:cNvGrpSpPr>
            <a:grpSpLocks/>
          </p:cNvGrpSpPr>
          <p:nvPr/>
        </p:nvGrpSpPr>
        <p:grpSpPr bwMode="auto">
          <a:xfrm>
            <a:off x="7389941" y="2591236"/>
            <a:ext cx="1574670" cy="809704"/>
            <a:chOff x="3964" y="2071"/>
            <a:chExt cx="1484" cy="330"/>
          </a:xfrm>
        </p:grpSpPr>
        <p:sp>
          <p:nvSpPr>
            <p:cNvPr id="27" name="AutoShape 12"/>
            <p:cNvSpPr>
              <a:spLocks noChangeArrowheads="1"/>
            </p:cNvSpPr>
            <p:nvPr/>
          </p:nvSpPr>
          <p:spPr bwMode="gray">
            <a:xfrm>
              <a:off x="3964" y="2071"/>
              <a:ext cx="1484" cy="330"/>
            </a:xfrm>
            <a:prstGeom prst="roundRect">
              <a:avLst>
                <a:gd name="adj" fmla="val 16667"/>
              </a:avLst>
            </a:prstGeom>
            <a:solidFill>
              <a:schemeClr val="accent2"/>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8" name="AutoShape 13"/>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chemeClr val="accent2">
                    <a:alpha val="70000"/>
                  </a:scheme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grpSp>
        <p:nvGrpSpPr>
          <p:cNvPr id="32" name="Group 17"/>
          <p:cNvGrpSpPr>
            <a:grpSpLocks/>
          </p:cNvGrpSpPr>
          <p:nvPr/>
        </p:nvGrpSpPr>
        <p:grpSpPr bwMode="auto">
          <a:xfrm>
            <a:off x="207565" y="2578016"/>
            <a:ext cx="1711325" cy="809704"/>
            <a:chOff x="3964" y="2071"/>
            <a:chExt cx="1484" cy="330"/>
          </a:xfrm>
        </p:grpSpPr>
        <p:sp>
          <p:nvSpPr>
            <p:cNvPr id="33" name="AutoShape 18"/>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34" name="AutoShape 19"/>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grpSp>
        <p:nvGrpSpPr>
          <p:cNvPr id="35" name="Group 20"/>
          <p:cNvGrpSpPr>
            <a:grpSpLocks/>
          </p:cNvGrpSpPr>
          <p:nvPr/>
        </p:nvGrpSpPr>
        <p:grpSpPr bwMode="auto">
          <a:xfrm>
            <a:off x="3552877" y="1483837"/>
            <a:ext cx="2303462" cy="536575"/>
            <a:chOff x="3964" y="2071"/>
            <a:chExt cx="1484" cy="330"/>
          </a:xfrm>
        </p:grpSpPr>
        <p:sp>
          <p:nvSpPr>
            <p:cNvPr id="36"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37"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42" name="Text Box 28"/>
          <p:cNvSpPr txBox="1">
            <a:spLocks noChangeArrowheads="1"/>
          </p:cNvSpPr>
          <p:nvPr/>
        </p:nvSpPr>
        <p:spPr bwMode="black">
          <a:xfrm>
            <a:off x="3678289" y="1542575"/>
            <a:ext cx="1876425" cy="40005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a:solidFill>
                  <a:srgbClr val="003366"/>
                </a:solidFill>
                <a:latin typeface="Arial" panose="020B0604020202020204" pitchFamily="34" charset="0"/>
                <a:cs typeface="Arial" panose="020B0604020202020204" pitchFamily="34" charset="0"/>
              </a:rPr>
              <a:t>UBQGTKCN</a:t>
            </a:r>
          </a:p>
        </p:txBody>
      </p:sp>
      <p:sp>
        <p:nvSpPr>
          <p:cNvPr id="44" name="Text Box 30"/>
          <p:cNvSpPr txBox="1">
            <a:spLocks noChangeArrowheads="1"/>
          </p:cNvSpPr>
          <p:nvPr/>
        </p:nvSpPr>
        <p:spPr bwMode="white">
          <a:xfrm>
            <a:off x="7310950" y="2788028"/>
            <a:ext cx="1760123" cy="400110"/>
          </a:xfrm>
          <a:prstGeom prst="rect">
            <a:avLst/>
          </a:prstGeom>
          <a:noFill/>
          <a:ln>
            <a:noFill/>
          </a:ln>
          <a:effectLst>
            <a:outerShdw dist="17961" dir="2700000" algn="ctr" rotWithShape="0">
              <a:srgbClr val="1C1C1C">
                <a:alpha val="50000"/>
              </a:srgbClr>
            </a:outerShdw>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err="1">
                <a:solidFill>
                  <a:srgbClr val="F8F8F8"/>
                </a:solidFill>
              </a:rPr>
              <a:t>Cơ</a:t>
            </a:r>
            <a:r>
              <a:rPr lang="en-US" altLang="en-US" sz="2000" b="1" dirty="0">
                <a:solidFill>
                  <a:srgbClr val="F8F8F8"/>
                </a:solidFill>
              </a:rPr>
              <a:t> </a:t>
            </a:r>
            <a:r>
              <a:rPr lang="en-US" altLang="en-US" sz="2000" b="1" dirty="0" err="1">
                <a:solidFill>
                  <a:srgbClr val="F8F8F8"/>
                </a:solidFill>
              </a:rPr>
              <a:t>sở</a:t>
            </a:r>
            <a:endParaRPr lang="en-US" altLang="en-US" sz="2000" b="1" dirty="0">
              <a:solidFill>
                <a:srgbClr val="F8F8F8"/>
              </a:solidFill>
            </a:endParaRPr>
          </a:p>
        </p:txBody>
      </p:sp>
      <p:sp>
        <p:nvSpPr>
          <p:cNvPr id="45" name="Text Box 31"/>
          <p:cNvSpPr txBox="1">
            <a:spLocks noChangeArrowheads="1"/>
          </p:cNvSpPr>
          <p:nvPr/>
        </p:nvSpPr>
        <p:spPr bwMode="white">
          <a:xfrm>
            <a:off x="5004418" y="2782813"/>
            <a:ext cx="1761099" cy="400110"/>
          </a:xfrm>
          <a:prstGeom prst="rect">
            <a:avLst/>
          </a:prstGeom>
          <a:noFill/>
          <a:ln>
            <a:noFill/>
          </a:ln>
          <a:effectLst>
            <a:outerShdw dist="17961" dir="2700000" algn="ctr" rotWithShape="0">
              <a:srgbClr val="1C1C1C">
                <a:alpha val="50000"/>
              </a:srgbClr>
            </a:outerShdw>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a:solidFill>
                  <a:srgbClr val="F8F8F8"/>
                </a:solidFill>
              </a:rPr>
              <a:t>UBND </a:t>
            </a:r>
            <a:r>
              <a:rPr lang="en-US" altLang="en-US" sz="2000" b="1" dirty="0" err="1">
                <a:solidFill>
                  <a:srgbClr val="F8F8F8"/>
                </a:solidFill>
              </a:rPr>
              <a:t>Tỉnh</a:t>
            </a:r>
            <a:endParaRPr lang="en-US" altLang="en-US" sz="2000" b="1" dirty="0">
              <a:solidFill>
                <a:srgbClr val="F8F8F8"/>
              </a:solidFill>
            </a:endParaRPr>
          </a:p>
        </p:txBody>
      </p:sp>
      <p:sp>
        <p:nvSpPr>
          <p:cNvPr id="49" name="Text Box 41"/>
          <p:cNvSpPr txBox="1">
            <a:spLocks noChangeArrowheads="1"/>
          </p:cNvSpPr>
          <p:nvPr/>
        </p:nvSpPr>
        <p:spPr bwMode="black">
          <a:xfrm>
            <a:off x="362426" y="2774485"/>
            <a:ext cx="1460500" cy="40005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err="1">
                <a:solidFill>
                  <a:srgbClr val="000000"/>
                </a:solidFill>
              </a:rPr>
              <a:t>Bộ</a:t>
            </a:r>
            <a:r>
              <a:rPr lang="en-US" altLang="en-US" sz="2000" b="1" dirty="0">
                <a:solidFill>
                  <a:srgbClr val="000000"/>
                </a:solidFill>
              </a:rPr>
              <a:t> KH&amp;CN</a:t>
            </a:r>
          </a:p>
        </p:txBody>
      </p:sp>
      <p:sp>
        <p:nvSpPr>
          <p:cNvPr id="57" name="Oval 56"/>
          <p:cNvSpPr/>
          <p:nvPr/>
        </p:nvSpPr>
        <p:spPr>
          <a:xfrm>
            <a:off x="3333907" y="3906903"/>
            <a:ext cx="2620206" cy="113924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err="1"/>
              <a:t>Sở</a:t>
            </a:r>
            <a:r>
              <a:rPr lang="en-US" sz="2000" dirty="0"/>
              <a:t> </a:t>
            </a:r>
            <a:r>
              <a:rPr lang="en-US" sz="2000" dirty="0" err="1"/>
              <a:t>chỉ</a:t>
            </a:r>
            <a:r>
              <a:rPr lang="en-US" sz="2000" dirty="0"/>
              <a:t> </a:t>
            </a:r>
            <a:r>
              <a:rPr lang="en-US" sz="2000" dirty="0" err="1"/>
              <a:t>huy</a:t>
            </a:r>
            <a:r>
              <a:rPr lang="en-US" sz="2000" dirty="0"/>
              <a:t> </a:t>
            </a:r>
            <a:r>
              <a:rPr lang="en-US" sz="2000" dirty="0" err="1"/>
              <a:t>hiện</a:t>
            </a:r>
            <a:r>
              <a:rPr lang="en-US" sz="2000" dirty="0"/>
              <a:t> </a:t>
            </a:r>
            <a:r>
              <a:rPr lang="en-US" sz="2000" dirty="0" err="1"/>
              <a:t>trường</a:t>
            </a:r>
            <a:endParaRPr lang="en-US" sz="2000" dirty="0"/>
          </a:p>
        </p:txBody>
      </p:sp>
      <p:grpSp>
        <p:nvGrpSpPr>
          <p:cNvPr id="58" name="Group 17"/>
          <p:cNvGrpSpPr>
            <a:grpSpLocks/>
          </p:cNvGrpSpPr>
          <p:nvPr/>
        </p:nvGrpSpPr>
        <p:grpSpPr bwMode="auto">
          <a:xfrm>
            <a:off x="2575018" y="2599606"/>
            <a:ext cx="1711325" cy="788114"/>
            <a:chOff x="3964" y="2071"/>
            <a:chExt cx="1484" cy="330"/>
          </a:xfrm>
        </p:grpSpPr>
        <p:sp>
          <p:nvSpPr>
            <p:cNvPr id="59" name="AutoShape 18"/>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60" name="AutoShape 19"/>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61" name="Text Box 41"/>
          <p:cNvSpPr txBox="1">
            <a:spLocks noChangeArrowheads="1"/>
          </p:cNvSpPr>
          <p:nvPr/>
        </p:nvSpPr>
        <p:spPr bwMode="black">
          <a:xfrm>
            <a:off x="2725544" y="2628512"/>
            <a:ext cx="1460500" cy="70788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err="1">
                <a:solidFill>
                  <a:srgbClr val="000000"/>
                </a:solidFill>
              </a:rPr>
              <a:t>Bộ</a:t>
            </a:r>
            <a:r>
              <a:rPr lang="en-US" altLang="en-US" sz="2000" b="1" dirty="0">
                <a:solidFill>
                  <a:srgbClr val="000000"/>
                </a:solidFill>
              </a:rPr>
              <a:t> </a:t>
            </a:r>
            <a:r>
              <a:rPr lang="en-US" altLang="en-US" sz="2000" b="1" dirty="0" err="1" smtClean="0">
                <a:solidFill>
                  <a:srgbClr val="000000"/>
                </a:solidFill>
              </a:rPr>
              <a:t>ngành</a:t>
            </a:r>
            <a:r>
              <a:rPr lang="en-US" altLang="en-US" sz="2000" b="1" dirty="0" smtClean="0">
                <a:solidFill>
                  <a:srgbClr val="000000"/>
                </a:solidFill>
              </a:rPr>
              <a:t> </a:t>
            </a:r>
            <a:r>
              <a:rPr lang="en-US" altLang="en-US" sz="2000" b="1" dirty="0" err="1" smtClean="0">
                <a:solidFill>
                  <a:srgbClr val="000000"/>
                </a:solidFill>
              </a:rPr>
              <a:t>liên</a:t>
            </a:r>
            <a:r>
              <a:rPr lang="en-US" altLang="en-US" sz="2000" b="1" dirty="0" smtClean="0">
                <a:solidFill>
                  <a:srgbClr val="000000"/>
                </a:solidFill>
              </a:rPr>
              <a:t> </a:t>
            </a:r>
            <a:r>
              <a:rPr lang="en-US" altLang="en-US" sz="2000" b="1" dirty="0" err="1" smtClean="0">
                <a:solidFill>
                  <a:srgbClr val="000000"/>
                </a:solidFill>
              </a:rPr>
              <a:t>quan</a:t>
            </a:r>
            <a:endParaRPr lang="en-US" altLang="en-US" sz="2000" b="1" dirty="0">
              <a:solidFill>
                <a:srgbClr val="000000"/>
              </a:solidFill>
            </a:endParaRPr>
          </a:p>
        </p:txBody>
      </p:sp>
      <p:sp>
        <p:nvSpPr>
          <p:cNvPr id="67" name="Explosion 1 66"/>
          <p:cNvSpPr/>
          <p:nvPr/>
        </p:nvSpPr>
        <p:spPr>
          <a:xfrm>
            <a:off x="3689304" y="5384689"/>
            <a:ext cx="1909411" cy="119255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dirty="0" err="1" smtClean="0">
                <a:solidFill>
                  <a:srgbClr val="FF0000"/>
                </a:solidFill>
              </a:rPr>
              <a:t>Sự</a:t>
            </a:r>
            <a:r>
              <a:rPr lang="en-US" dirty="0" smtClean="0">
                <a:solidFill>
                  <a:srgbClr val="FF0000"/>
                </a:solidFill>
              </a:rPr>
              <a:t> </a:t>
            </a:r>
            <a:r>
              <a:rPr lang="en-US" dirty="0" err="1" smtClean="0">
                <a:solidFill>
                  <a:srgbClr val="FF0000"/>
                </a:solidFill>
              </a:rPr>
              <a:t>cố</a:t>
            </a:r>
            <a:endParaRPr lang="en-US" dirty="0">
              <a:solidFill>
                <a:srgbClr val="FF0000"/>
              </a:solidFill>
            </a:endParaRPr>
          </a:p>
        </p:txBody>
      </p:sp>
      <p:cxnSp>
        <p:nvCxnSpPr>
          <p:cNvPr id="69" name="Straight Connector 68"/>
          <p:cNvCxnSpPr/>
          <p:nvPr/>
        </p:nvCxnSpPr>
        <p:spPr>
          <a:xfrm>
            <a:off x="1287715" y="2348850"/>
            <a:ext cx="6713172" cy="0"/>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287715" y="2348850"/>
            <a:ext cx="0" cy="22916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427220" y="2348850"/>
            <a:ext cx="0" cy="22916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6041273" y="2348850"/>
            <a:ext cx="0" cy="22916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7989128" y="2348850"/>
            <a:ext cx="0" cy="229166"/>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644010" y="2020412"/>
            <a:ext cx="0" cy="1867633"/>
          </a:xfrm>
          <a:prstGeom prst="straightConnector1">
            <a:avLst/>
          </a:prstGeom>
          <a:ln w="2222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33" idx="2"/>
            <a:endCxn id="57" idx="2"/>
          </p:cNvCxnSpPr>
          <p:nvPr/>
        </p:nvCxnSpPr>
        <p:spPr>
          <a:xfrm>
            <a:off x="1063228" y="3387720"/>
            <a:ext cx="2270679" cy="1088805"/>
          </a:xfrm>
          <a:prstGeom prst="straightConnector1">
            <a:avLst/>
          </a:prstGeom>
          <a:ln w="7302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9" idx="3"/>
            <a:endCxn id="24" idx="1"/>
          </p:cNvCxnSpPr>
          <p:nvPr/>
        </p:nvCxnSpPr>
        <p:spPr>
          <a:xfrm>
            <a:off x="4286343" y="2993663"/>
            <a:ext cx="774437" cy="0"/>
          </a:xfrm>
          <a:prstGeom prst="straightConnector1">
            <a:avLst/>
          </a:prstGeom>
          <a:ln w="412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27" idx="2"/>
          </p:cNvCxnSpPr>
          <p:nvPr/>
        </p:nvCxnSpPr>
        <p:spPr>
          <a:xfrm flipV="1">
            <a:off x="6052660" y="3400940"/>
            <a:ext cx="2124616" cy="1104282"/>
          </a:xfrm>
          <a:prstGeom prst="straightConnector1">
            <a:avLst/>
          </a:prstGeom>
          <a:ln w="7302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57" idx="7"/>
            <a:endCxn id="24" idx="2"/>
          </p:cNvCxnSpPr>
          <p:nvPr/>
        </p:nvCxnSpPr>
        <p:spPr>
          <a:xfrm flipV="1">
            <a:off x="5570393" y="3387720"/>
            <a:ext cx="305098" cy="686021"/>
          </a:xfrm>
          <a:prstGeom prst="straightConnector1">
            <a:avLst/>
          </a:prstGeom>
          <a:ln w="7302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33" idx="3"/>
            <a:endCxn id="59" idx="1"/>
          </p:cNvCxnSpPr>
          <p:nvPr/>
        </p:nvCxnSpPr>
        <p:spPr>
          <a:xfrm>
            <a:off x="1918890" y="2982868"/>
            <a:ext cx="656128" cy="10795"/>
          </a:xfrm>
          <a:prstGeom prst="straightConnector1">
            <a:avLst/>
          </a:prstGeom>
          <a:ln w="412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57" idx="1"/>
          </p:cNvCxnSpPr>
          <p:nvPr/>
        </p:nvCxnSpPr>
        <p:spPr>
          <a:xfrm flipH="1" flipV="1">
            <a:off x="3375804" y="3398029"/>
            <a:ext cx="341823" cy="675712"/>
          </a:xfrm>
          <a:prstGeom prst="straightConnector1">
            <a:avLst/>
          </a:prstGeom>
          <a:ln w="7302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6732300" y="2991538"/>
            <a:ext cx="720100" cy="0"/>
          </a:xfrm>
          <a:prstGeom prst="straightConnector1">
            <a:avLst/>
          </a:prstGeom>
          <a:ln w="41275">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2831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7</a:t>
            </a:fld>
            <a:endParaRPr lang="en-US" dirty="0"/>
          </a:p>
        </p:txBody>
      </p:sp>
      <p:grpSp>
        <p:nvGrpSpPr>
          <p:cNvPr id="22" name="Group 21"/>
          <p:cNvGrpSpPr/>
          <p:nvPr/>
        </p:nvGrpSpPr>
        <p:grpSpPr>
          <a:xfrm>
            <a:off x="5366067" y="839286"/>
            <a:ext cx="3337835" cy="1375330"/>
            <a:chOff x="4651513" y="1473769"/>
            <a:chExt cx="4068417" cy="1441709"/>
          </a:xfrm>
        </p:grpSpPr>
        <p:sp>
          <p:nvSpPr>
            <p:cNvPr id="23" name="Rectangle 22"/>
            <p:cNvSpPr/>
            <p:nvPr/>
          </p:nvSpPr>
          <p:spPr>
            <a:xfrm>
              <a:off x="4651513" y="1496642"/>
              <a:ext cx="4068417" cy="1418836"/>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4" name="TextBox 23"/>
            <p:cNvSpPr txBox="1"/>
            <p:nvPr/>
          </p:nvSpPr>
          <p:spPr>
            <a:xfrm>
              <a:off x="6056242" y="1473769"/>
              <a:ext cx="2663688"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5. </a:t>
              </a:r>
              <a:r>
                <a:rPr lang="en-GB" sz="2000" dirty="0" err="1"/>
                <a:t>Quyết</a:t>
              </a:r>
              <a:r>
                <a:rPr lang="en-GB" sz="2000" dirty="0"/>
                <a:t> </a:t>
              </a:r>
              <a:r>
                <a:rPr lang="en-GB" sz="2000" dirty="0" err="1"/>
                <a:t>định</a:t>
              </a:r>
              <a:r>
                <a:rPr lang="en-GB" sz="2000" dirty="0"/>
                <a:t>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grpSp>
        <p:nvGrpSpPr>
          <p:cNvPr id="26" name="Group 25"/>
          <p:cNvGrpSpPr/>
          <p:nvPr/>
        </p:nvGrpSpPr>
        <p:grpSpPr>
          <a:xfrm>
            <a:off x="526926" y="832383"/>
            <a:ext cx="3287155" cy="1358131"/>
            <a:chOff x="477077" y="1496642"/>
            <a:chExt cx="4041913" cy="1418836"/>
          </a:xfrm>
        </p:grpSpPr>
        <p:sp>
          <p:nvSpPr>
            <p:cNvPr id="27" name="Rectangle 26"/>
            <p:cNvSpPr/>
            <p:nvPr/>
          </p:nvSpPr>
          <p:spPr>
            <a:xfrm>
              <a:off x="477077" y="1496642"/>
              <a:ext cx="4041913" cy="1418836"/>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8" name="TextBox 27"/>
            <p:cNvSpPr txBox="1"/>
            <p:nvPr/>
          </p:nvSpPr>
          <p:spPr>
            <a:xfrm>
              <a:off x="1669773" y="1640594"/>
              <a:ext cx="2663688"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4. </a:t>
              </a:r>
              <a:r>
                <a:rPr lang="en-GB" sz="2000" dirty="0" err="1"/>
                <a:t>Tiếp</a:t>
              </a:r>
              <a:r>
                <a:rPr lang="en-GB" sz="2000" dirty="0"/>
                <a:t> </a:t>
              </a:r>
              <a:r>
                <a:rPr lang="en-GB" sz="2000" dirty="0" err="1"/>
                <a:t>nhận</a:t>
              </a:r>
              <a:r>
                <a:rPr lang="en-GB" sz="2000" dirty="0"/>
                <a:t>, </a:t>
              </a:r>
              <a:r>
                <a:rPr lang="en-GB" sz="2000" dirty="0" err="1"/>
                <a:t>xử</a:t>
              </a:r>
              <a:r>
                <a:rPr lang="en-GB" sz="2000" dirty="0"/>
                <a:t> </a:t>
              </a:r>
              <a:r>
                <a:rPr lang="en-GB" sz="2000" dirty="0" err="1"/>
                <a:t>lý</a:t>
              </a:r>
              <a:r>
                <a:rPr lang="en-GB" sz="2000" dirty="0"/>
                <a:t> </a:t>
              </a:r>
              <a:r>
                <a:rPr lang="en-GB" sz="2000" dirty="0" err="1"/>
                <a:t>thông</a:t>
              </a:r>
              <a:r>
                <a:rPr lang="en-GB" sz="2000" dirty="0"/>
                <a:t> tin </a:t>
              </a:r>
              <a:r>
                <a:rPr lang="en-GB" sz="2000" dirty="0" err="1"/>
                <a:t>sự</a:t>
              </a:r>
              <a:r>
                <a:rPr lang="en-GB" sz="2000" dirty="0"/>
                <a:t> </a:t>
              </a:r>
              <a:r>
                <a:rPr lang="en-GB" sz="2000" dirty="0" err="1"/>
                <a:t>cố</a:t>
              </a:r>
              <a:endParaRPr lang="en-GB" sz="2000" dirty="0"/>
            </a:p>
          </p:txBody>
        </p:sp>
      </p:grpSp>
      <p:sp>
        <p:nvSpPr>
          <p:cNvPr id="29" name="TextBox 28"/>
          <p:cNvSpPr txBox="1"/>
          <p:nvPr/>
        </p:nvSpPr>
        <p:spPr>
          <a:xfrm>
            <a:off x="477078" y="413521"/>
            <a:ext cx="914400" cy="2092881"/>
          </a:xfrm>
          <a:prstGeom prst="rect">
            <a:avLst/>
          </a:prstGeom>
          <a:noFill/>
        </p:spPr>
        <p:txBody>
          <a:bodyPr wrap="square" rtlCol="0">
            <a:spAutoFit/>
          </a:bodyPr>
          <a:lstStyle/>
          <a:p>
            <a:pPr algn="ctr"/>
            <a:r>
              <a:rPr lang="en-US" sz="13000" b="1" dirty="0" smtClean="0">
                <a:solidFill>
                  <a:srgbClr val="F9F9F9"/>
                </a:solidFill>
              </a:rPr>
              <a:t>1</a:t>
            </a:r>
            <a:endParaRPr lang="en-PH" sz="13000" b="1" dirty="0">
              <a:solidFill>
                <a:srgbClr val="F9F9F9"/>
              </a:solidFill>
            </a:endParaRPr>
          </a:p>
        </p:txBody>
      </p:sp>
      <p:sp>
        <p:nvSpPr>
          <p:cNvPr id="30" name="TextBox 29"/>
          <p:cNvSpPr txBox="1"/>
          <p:nvPr/>
        </p:nvSpPr>
        <p:spPr>
          <a:xfrm>
            <a:off x="5493335" y="454030"/>
            <a:ext cx="914400" cy="2092881"/>
          </a:xfrm>
          <a:prstGeom prst="rect">
            <a:avLst/>
          </a:prstGeom>
          <a:noFill/>
        </p:spPr>
        <p:txBody>
          <a:bodyPr wrap="square" rtlCol="0">
            <a:spAutoFit/>
          </a:bodyPr>
          <a:lstStyle/>
          <a:p>
            <a:pPr algn="ctr"/>
            <a:r>
              <a:rPr lang="en-US" sz="13000" b="1" dirty="0" smtClean="0">
                <a:solidFill>
                  <a:srgbClr val="F9F9F9"/>
                </a:solidFill>
              </a:rPr>
              <a:t>2</a:t>
            </a:r>
            <a:endParaRPr lang="en-PH" sz="13000" b="1" dirty="0">
              <a:solidFill>
                <a:srgbClr val="F9F9F9"/>
              </a:solidFill>
            </a:endParaRPr>
          </a:p>
        </p:txBody>
      </p:sp>
      <p:grpSp>
        <p:nvGrpSpPr>
          <p:cNvPr id="31" name="Group 30"/>
          <p:cNvGrpSpPr/>
          <p:nvPr/>
        </p:nvGrpSpPr>
        <p:grpSpPr>
          <a:xfrm>
            <a:off x="2829470" y="3956325"/>
            <a:ext cx="4068417" cy="1263353"/>
            <a:chOff x="4651513" y="1496642"/>
            <a:chExt cx="4068417" cy="1418836"/>
          </a:xfrm>
        </p:grpSpPr>
        <p:sp>
          <p:nvSpPr>
            <p:cNvPr id="32" name="Rectangle 31"/>
            <p:cNvSpPr/>
            <p:nvPr/>
          </p:nvSpPr>
          <p:spPr>
            <a:xfrm>
              <a:off x="4651513" y="1496642"/>
              <a:ext cx="4068417" cy="1418836"/>
            </a:xfrm>
            <a:prstGeom prst="rect">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3" name="TextBox 32"/>
            <p:cNvSpPr txBox="1"/>
            <p:nvPr/>
          </p:nvSpPr>
          <p:spPr>
            <a:xfrm>
              <a:off x="5811077" y="1640594"/>
              <a:ext cx="2663688"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7. </a:t>
              </a:r>
              <a:r>
                <a:rPr lang="en-GB" sz="2000" dirty="0" err="1"/>
                <a:t>Chấm</a:t>
              </a:r>
              <a:r>
                <a:rPr lang="en-GB" sz="2000" dirty="0"/>
                <a:t> </a:t>
              </a:r>
              <a:r>
                <a:rPr lang="en-GB" sz="2000" dirty="0" err="1"/>
                <a:t>dứt</a:t>
              </a:r>
              <a:r>
                <a:rPr lang="en-GB" sz="2000" dirty="0"/>
                <a:t> </a:t>
              </a:r>
              <a:r>
                <a:rPr lang="en-GB" sz="2000" dirty="0" err="1"/>
                <a:t>hoạt</a:t>
              </a:r>
              <a:r>
                <a:rPr lang="en-GB" sz="2000" dirty="0"/>
                <a:t> </a:t>
              </a:r>
              <a:r>
                <a:rPr lang="en-GB" sz="2000" dirty="0" err="1"/>
                <a:t>động</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endParaRPr lang="en-GB" sz="2000" dirty="0"/>
            </a:p>
          </p:txBody>
        </p:sp>
      </p:grpSp>
      <p:grpSp>
        <p:nvGrpSpPr>
          <p:cNvPr id="34" name="Group 33"/>
          <p:cNvGrpSpPr/>
          <p:nvPr/>
        </p:nvGrpSpPr>
        <p:grpSpPr>
          <a:xfrm>
            <a:off x="2804330" y="2502341"/>
            <a:ext cx="4041913" cy="1312651"/>
            <a:chOff x="477077" y="1496642"/>
            <a:chExt cx="4041913" cy="1418836"/>
          </a:xfrm>
        </p:grpSpPr>
        <p:sp>
          <p:nvSpPr>
            <p:cNvPr id="35" name="Rectangle 34"/>
            <p:cNvSpPr/>
            <p:nvPr/>
          </p:nvSpPr>
          <p:spPr>
            <a:xfrm>
              <a:off x="477077" y="1496642"/>
              <a:ext cx="4041913" cy="1418836"/>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36" name="TextBox 35"/>
            <p:cNvSpPr txBox="1"/>
            <p:nvPr/>
          </p:nvSpPr>
          <p:spPr>
            <a:xfrm>
              <a:off x="1669773" y="1640594"/>
              <a:ext cx="2663688"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6.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37" name="TextBox 36"/>
          <p:cNvSpPr txBox="1"/>
          <p:nvPr/>
        </p:nvSpPr>
        <p:spPr>
          <a:xfrm>
            <a:off x="2809926" y="2054980"/>
            <a:ext cx="914400" cy="2092881"/>
          </a:xfrm>
          <a:prstGeom prst="rect">
            <a:avLst/>
          </a:prstGeom>
          <a:noFill/>
        </p:spPr>
        <p:txBody>
          <a:bodyPr wrap="square" rtlCol="0">
            <a:spAutoFit/>
          </a:bodyPr>
          <a:lstStyle/>
          <a:p>
            <a:pPr algn="ctr"/>
            <a:r>
              <a:rPr lang="en-US" sz="13000" b="1" dirty="0" smtClean="0">
                <a:solidFill>
                  <a:srgbClr val="F9F9F9"/>
                </a:solidFill>
              </a:rPr>
              <a:t>3</a:t>
            </a:r>
            <a:endParaRPr lang="en-PH" sz="13000" b="1" dirty="0">
              <a:solidFill>
                <a:srgbClr val="F9F9F9"/>
              </a:solidFill>
            </a:endParaRPr>
          </a:p>
        </p:txBody>
      </p:sp>
      <p:sp>
        <p:nvSpPr>
          <p:cNvPr id="38" name="TextBox 37"/>
          <p:cNvSpPr txBox="1"/>
          <p:nvPr/>
        </p:nvSpPr>
        <p:spPr>
          <a:xfrm>
            <a:off x="2907994" y="3566312"/>
            <a:ext cx="914400" cy="2092881"/>
          </a:xfrm>
          <a:prstGeom prst="rect">
            <a:avLst/>
          </a:prstGeom>
          <a:noFill/>
        </p:spPr>
        <p:txBody>
          <a:bodyPr wrap="square" rtlCol="0">
            <a:spAutoFit/>
          </a:bodyPr>
          <a:lstStyle/>
          <a:p>
            <a:pPr algn="ctr"/>
            <a:r>
              <a:rPr lang="en-US" sz="13000" b="1" dirty="0" smtClean="0">
                <a:solidFill>
                  <a:srgbClr val="F9F9F9"/>
                </a:solidFill>
              </a:rPr>
              <a:t>4</a:t>
            </a:r>
            <a:endParaRPr lang="en-PH" sz="13000" b="1" dirty="0">
              <a:solidFill>
                <a:srgbClr val="F9F9F9"/>
              </a:solidFill>
            </a:endParaRPr>
          </a:p>
        </p:txBody>
      </p:sp>
      <p:grpSp>
        <p:nvGrpSpPr>
          <p:cNvPr id="39" name="Group 38"/>
          <p:cNvGrpSpPr/>
          <p:nvPr/>
        </p:nvGrpSpPr>
        <p:grpSpPr>
          <a:xfrm>
            <a:off x="846437" y="5379426"/>
            <a:ext cx="2873686" cy="1418836"/>
            <a:chOff x="477077" y="1496642"/>
            <a:chExt cx="8521651" cy="1418836"/>
          </a:xfrm>
        </p:grpSpPr>
        <p:sp>
          <p:nvSpPr>
            <p:cNvPr id="40" name="Rectangle 39"/>
            <p:cNvSpPr/>
            <p:nvPr/>
          </p:nvSpPr>
          <p:spPr>
            <a:xfrm>
              <a:off x="477077" y="1496642"/>
              <a:ext cx="8242853" cy="1418836"/>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41" name="TextBox 40"/>
            <p:cNvSpPr txBox="1"/>
            <p:nvPr/>
          </p:nvSpPr>
          <p:spPr>
            <a:xfrm>
              <a:off x="3315521" y="1622224"/>
              <a:ext cx="5683207"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8. </a:t>
              </a:r>
              <a:r>
                <a:rPr lang="en-GB" sz="2000" dirty="0" err="1"/>
                <a:t>Khắc</a:t>
              </a:r>
              <a:r>
                <a:rPr lang="en-GB" sz="2000" dirty="0"/>
                <a:t> </a:t>
              </a:r>
              <a:r>
                <a:rPr lang="en-GB" sz="2000" dirty="0" err="1"/>
                <a:t>phục</a:t>
              </a:r>
              <a:r>
                <a:rPr lang="en-GB" sz="2000" dirty="0"/>
                <a:t> </a:t>
              </a:r>
              <a:r>
                <a:rPr lang="en-GB" sz="2000" dirty="0" err="1"/>
                <a:t>hậu</a:t>
              </a:r>
              <a:r>
                <a:rPr lang="en-GB" sz="2000" dirty="0"/>
                <a:t> </a:t>
              </a:r>
              <a:r>
                <a:rPr lang="en-GB" sz="2000" dirty="0" err="1"/>
                <a:t>quả</a:t>
              </a:r>
              <a:r>
                <a:rPr lang="en-GB" sz="2000" dirty="0"/>
                <a:t> </a:t>
              </a:r>
              <a:r>
                <a:rPr lang="en-GB" sz="2000" dirty="0" err="1"/>
                <a:t>sự</a:t>
              </a:r>
              <a:r>
                <a:rPr lang="en-GB" sz="2000" dirty="0"/>
                <a:t> </a:t>
              </a:r>
              <a:r>
                <a:rPr lang="en-GB" sz="2000" dirty="0" err="1" smtClean="0"/>
                <a:t>cố</a:t>
              </a:r>
              <a:endParaRPr lang="en-GB" sz="2000" dirty="0"/>
            </a:p>
          </p:txBody>
        </p:sp>
      </p:grpSp>
      <p:sp>
        <p:nvSpPr>
          <p:cNvPr id="62" name="TextBox 61"/>
          <p:cNvSpPr txBox="1"/>
          <p:nvPr/>
        </p:nvSpPr>
        <p:spPr>
          <a:xfrm>
            <a:off x="873403" y="5042403"/>
            <a:ext cx="914400" cy="2092881"/>
          </a:xfrm>
          <a:prstGeom prst="rect">
            <a:avLst/>
          </a:prstGeom>
          <a:noFill/>
        </p:spPr>
        <p:txBody>
          <a:bodyPr wrap="square" rtlCol="0">
            <a:spAutoFit/>
          </a:bodyPr>
          <a:lstStyle/>
          <a:p>
            <a:pPr algn="ctr"/>
            <a:r>
              <a:rPr lang="en-US" sz="13000" b="1" dirty="0" smtClean="0">
                <a:solidFill>
                  <a:srgbClr val="F9F9F9"/>
                </a:solidFill>
              </a:rPr>
              <a:t>5</a:t>
            </a:r>
            <a:endParaRPr lang="en-PH" sz="13000" b="1" dirty="0">
              <a:solidFill>
                <a:srgbClr val="F9F9F9"/>
              </a:solidFill>
            </a:endParaRPr>
          </a:p>
        </p:txBody>
      </p:sp>
      <p:grpSp>
        <p:nvGrpSpPr>
          <p:cNvPr id="63" name="Group 62"/>
          <p:cNvGrpSpPr/>
          <p:nvPr/>
        </p:nvGrpSpPr>
        <p:grpSpPr>
          <a:xfrm>
            <a:off x="5403835" y="5322624"/>
            <a:ext cx="2980829" cy="1418836"/>
            <a:chOff x="477077" y="1496642"/>
            <a:chExt cx="8242853" cy="1418836"/>
          </a:xfrm>
        </p:grpSpPr>
        <p:sp>
          <p:nvSpPr>
            <p:cNvPr id="64" name="Rectangle 63"/>
            <p:cNvSpPr/>
            <p:nvPr/>
          </p:nvSpPr>
          <p:spPr>
            <a:xfrm>
              <a:off x="477077" y="1496642"/>
              <a:ext cx="8242853" cy="1418836"/>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5" name="TextBox 64"/>
            <p:cNvSpPr txBox="1"/>
            <p:nvPr/>
          </p:nvSpPr>
          <p:spPr>
            <a:xfrm>
              <a:off x="3614455" y="1633367"/>
              <a:ext cx="5105475" cy="110799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a:t>
              </a:r>
              <a:r>
                <a:rPr lang="en-GB" sz="2000" dirty="0" smtClean="0"/>
                <a:t>9. </a:t>
              </a:r>
              <a:r>
                <a:rPr lang="en-GB" sz="2000" dirty="0" err="1" smtClean="0"/>
                <a:t>Điều</a:t>
              </a:r>
              <a:r>
                <a:rPr lang="en-GB" sz="2000" dirty="0" smtClean="0"/>
                <a:t> </a:t>
              </a:r>
              <a:r>
                <a:rPr lang="en-GB" sz="2000" dirty="0" err="1" smtClean="0"/>
                <a:t>tra</a:t>
              </a:r>
              <a:r>
                <a:rPr lang="en-GB" sz="2000" dirty="0" smtClean="0"/>
                <a:t> </a:t>
              </a:r>
              <a:r>
                <a:rPr lang="en-GB" sz="2000" dirty="0" err="1" smtClean="0"/>
                <a:t>và</a:t>
              </a:r>
              <a:r>
                <a:rPr lang="en-GB" sz="2000" dirty="0" smtClean="0"/>
                <a:t> </a:t>
              </a:r>
              <a:r>
                <a:rPr lang="en-GB" sz="2000" dirty="0" err="1" smtClean="0"/>
                <a:t>báo</a:t>
              </a:r>
              <a:r>
                <a:rPr lang="en-GB" sz="2000" dirty="0" smtClean="0"/>
                <a:t> </a:t>
              </a:r>
              <a:r>
                <a:rPr lang="en-GB" sz="2000" dirty="0" err="1" smtClean="0"/>
                <a:t>cáo</a:t>
              </a:r>
              <a:r>
                <a:rPr lang="en-GB" sz="2000" dirty="0" smtClean="0"/>
                <a:t> </a:t>
              </a:r>
              <a:r>
                <a:rPr lang="en-GB" sz="2000" dirty="0" err="1" smtClean="0"/>
                <a:t>tổng</a:t>
              </a:r>
              <a:r>
                <a:rPr lang="en-GB" sz="2000" dirty="0" smtClean="0"/>
                <a:t> </a:t>
              </a:r>
              <a:r>
                <a:rPr lang="en-GB" sz="2000" dirty="0" err="1" smtClean="0"/>
                <a:t>kết</a:t>
              </a:r>
              <a:endParaRPr lang="en-GB" sz="2000" dirty="0"/>
            </a:p>
          </p:txBody>
        </p:sp>
      </p:grpSp>
      <p:sp>
        <p:nvSpPr>
          <p:cNvPr id="66" name="TextBox 65"/>
          <p:cNvSpPr txBox="1"/>
          <p:nvPr/>
        </p:nvSpPr>
        <p:spPr>
          <a:xfrm>
            <a:off x="5440287" y="4985601"/>
            <a:ext cx="914400" cy="2092881"/>
          </a:xfrm>
          <a:prstGeom prst="rect">
            <a:avLst/>
          </a:prstGeom>
          <a:noFill/>
        </p:spPr>
        <p:txBody>
          <a:bodyPr wrap="square" rtlCol="0">
            <a:spAutoFit/>
          </a:bodyPr>
          <a:lstStyle/>
          <a:p>
            <a:pPr algn="ctr"/>
            <a:r>
              <a:rPr lang="en-US" sz="13000" b="1" dirty="0">
                <a:solidFill>
                  <a:srgbClr val="F9F9F9"/>
                </a:solidFill>
              </a:rPr>
              <a:t>6</a:t>
            </a:r>
            <a:endParaRPr lang="en-PH" sz="13000" b="1" dirty="0">
              <a:solidFill>
                <a:srgbClr val="F9F9F9"/>
              </a:solidFill>
            </a:endParaRPr>
          </a:p>
        </p:txBody>
      </p:sp>
      <p:sp>
        <p:nvSpPr>
          <p:cNvPr id="67" name="Title 1"/>
          <p:cNvSpPr>
            <a:spLocks noGrp="1"/>
          </p:cNvSpPr>
          <p:nvPr>
            <p:ph type="title"/>
          </p:nvPr>
        </p:nvSpPr>
        <p:spPr>
          <a:xfrm>
            <a:off x="251520" y="29546"/>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Tree>
    <p:extLst>
      <p:ext uri="{BB962C8B-B14F-4D97-AF65-F5344CB8AC3E}">
        <p14:creationId xmlns:p14="http://schemas.microsoft.com/office/powerpoint/2010/main" val="35488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8</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grpSp>
        <p:nvGrpSpPr>
          <p:cNvPr id="14" name="Group 13"/>
          <p:cNvGrpSpPr/>
          <p:nvPr/>
        </p:nvGrpSpPr>
        <p:grpSpPr>
          <a:xfrm>
            <a:off x="477078" y="895640"/>
            <a:ext cx="5535122" cy="759310"/>
            <a:chOff x="477077" y="1496642"/>
            <a:chExt cx="4220568" cy="1418836"/>
          </a:xfrm>
        </p:grpSpPr>
        <p:sp>
          <p:nvSpPr>
            <p:cNvPr id="15" name="Rectangle 14"/>
            <p:cNvSpPr/>
            <p:nvPr/>
          </p:nvSpPr>
          <p:spPr>
            <a:xfrm>
              <a:off x="477077" y="1496642"/>
              <a:ext cx="4041913" cy="1418836"/>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6" name="TextBox 15"/>
            <p:cNvSpPr txBox="1"/>
            <p:nvPr/>
          </p:nvSpPr>
          <p:spPr>
            <a:xfrm>
              <a:off x="846729" y="1717529"/>
              <a:ext cx="3850916" cy="920172"/>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4. </a:t>
              </a:r>
              <a:r>
                <a:rPr lang="en-GB" sz="2000" dirty="0" err="1"/>
                <a:t>Tiếp</a:t>
              </a:r>
              <a:r>
                <a:rPr lang="en-GB" sz="2000" dirty="0"/>
                <a:t> </a:t>
              </a:r>
              <a:r>
                <a:rPr lang="en-GB" sz="2000" dirty="0" err="1"/>
                <a:t>nhận</a:t>
              </a:r>
              <a:r>
                <a:rPr lang="en-GB" sz="2000" dirty="0"/>
                <a:t>, </a:t>
              </a:r>
              <a:r>
                <a:rPr lang="en-GB" sz="2000" dirty="0" err="1"/>
                <a:t>xử</a:t>
              </a:r>
              <a:r>
                <a:rPr lang="en-GB" sz="2000" dirty="0"/>
                <a:t> </a:t>
              </a:r>
              <a:r>
                <a:rPr lang="en-GB" sz="2000" dirty="0" err="1"/>
                <a:t>lý</a:t>
              </a:r>
              <a:r>
                <a:rPr lang="en-GB" sz="2000" dirty="0"/>
                <a:t> </a:t>
              </a:r>
              <a:r>
                <a:rPr lang="en-GB" sz="2000" dirty="0" err="1"/>
                <a:t>thông</a:t>
              </a:r>
              <a:r>
                <a:rPr lang="en-GB" sz="2000" dirty="0"/>
                <a:t> tin </a:t>
              </a:r>
              <a:r>
                <a:rPr lang="en-GB" sz="2000" dirty="0" err="1"/>
                <a:t>sự</a:t>
              </a:r>
              <a:r>
                <a:rPr lang="en-GB" sz="2000" dirty="0"/>
                <a:t> </a:t>
              </a:r>
              <a:r>
                <a:rPr lang="en-GB" sz="2000" dirty="0" err="1"/>
                <a:t>cố</a:t>
              </a:r>
              <a:endParaRPr lang="en-GB" sz="2000" dirty="0"/>
            </a:p>
          </p:txBody>
        </p:sp>
      </p:grpSp>
      <p:sp>
        <p:nvSpPr>
          <p:cNvPr id="17" name="TextBox 16"/>
          <p:cNvSpPr txBox="1"/>
          <p:nvPr/>
        </p:nvSpPr>
        <p:spPr>
          <a:xfrm>
            <a:off x="233107" y="829185"/>
            <a:ext cx="914400" cy="861774"/>
          </a:xfrm>
          <a:prstGeom prst="rect">
            <a:avLst/>
          </a:prstGeom>
          <a:noFill/>
        </p:spPr>
        <p:txBody>
          <a:bodyPr wrap="square" rtlCol="0">
            <a:spAutoFit/>
          </a:bodyPr>
          <a:lstStyle/>
          <a:p>
            <a:pPr algn="ctr"/>
            <a:r>
              <a:rPr lang="en-US" sz="5000" b="1" dirty="0" smtClean="0">
                <a:solidFill>
                  <a:srgbClr val="F9F9F9"/>
                </a:solidFill>
              </a:rPr>
              <a:t>1</a:t>
            </a:r>
            <a:endParaRPr lang="en-PH" sz="5000" b="1" dirty="0">
              <a:solidFill>
                <a:srgbClr val="F9F9F9"/>
              </a:solidFill>
            </a:endParaRPr>
          </a:p>
        </p:txBody>
      </p:sp>
      <p:sp>
        <p:nvSpPr>
          <p:cNvPr id="23" name="AutoShape 18"/>
          <p:cNvSpPr>
            <a:spLocks noChangeArrowheads="1"/>
          </p:cNvSpPr>
          <p:nvPr/>
        </p:nvSpPr>
        <p:spPr bwMode="gray">
          <a:xfrm>
            <a:off x="4090207" y="3451819"/>
            <a:ext cx="2930133" cy="2095573"/>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5" name="Text Box 41"/>
          <p:cNvSpPr txBox="1">
            <a:spLocks noChangeArrowheads="1"/>
          </p:cNvSpPr>
          <p:nvPr/>
        </p:nvSpPr>
        <p:spPr bwMode="black">
          <a:xfrm>
            <a:off x="4126163" y="3451819"/>
            <a:ext cx="2822167" cy="255454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None/>
            </a:pPr>
            <a:r>
              <a:rPr lang="en-US" altLang="en-US" sz="2000" b="1" dirty="0" err="1">
                <a:solidFill>
                  <a:srgbClr val="000000"/>
                </a:solidFill>
                <a:latin typeface="+mj-lt"/>
              </a:rPr>
              <a:t>Bộ</a:t>
            </a:r>
            <a:r>
              <a:rPr lang="en-US" altLang="en-US" sz="2000" b="1" dirty="0">
                <a:solidFill>
                  <a:srgbClr val="000000"/>
                </a:solidFill>
                <a:latin typeface="+mj-lt"/>
              </a:rPr>
              <a:t> </a:t>
            </a:r>
            <a:r>
              <a:rPr lang="en-US" altLang="en-US" sz="2000" b="1" dirty="0" smtClean="0">
                <a:solidFill>
                  <a:srgbClr val="000000"/>
                </a:solidFill>
                <a:latin typeface="+mj-lt"/>
              </a:rPr>
              <a:t>KH&amp;CN </a:t>
            </a:r>
          </a:p>
          <a:p>
            <a:pPr algn="just">
              <a:lnSpc>
                <a:spcPct val="100000"/>
              </a:lnSpc>
              <a:spcBef>
                <a:spcPct val="50000"/>
              </a:spcBef>
              <a:buNone/>
            </a:pPr>
            <a:r>
              <a:rPr lang="en-GB" sz="2000" dirty="0" err="1" smtClean="0">
                <a:solidFill>
                  <a:schemeClr val="bg1"/>
                </a:solidFill>
                <a:latin typeface="+mj-lt"/>
              </a:rPr>
              <a:t>xác</a:t>
            </a:r>
            <a:r>
              <a:rPr lang="en-GB" sz="2000" dirty="0" smtClean="0">
                <a:solidFill>
                  <a:schemeClr val="bg1"/>
                </a:solidFill>
                <a:latin typeface="+mj-lt"/>
              </a:rPr>
              <a:t> </a:t>
            </a:r>
            <a:r>
              <a:rPr lang="en-GB" sz="2000" dirty="0">
                <a:solidFill>
                  <a:schemeClr val="bg1"/>
                </a:solidFill>
                <a:latin typeface="+mj-lt"/>
              </a:rPr>
              <a:t>minh </a:t>
            </a:r>
            <a:r>
              <a:rPr lang="en-GB" sz="2000" dirty="0" err="1">
                <a:solidFill>
                  <a:schemeClr val="bg1"/>
                </a:solidFill>
                <a:latin typeface="+mj-lt"/>
              </a:rPr>
              <a:t>tính</a:t>
            </a:r>
            <a:r>
              <a:rPr lang="en-GB" sz="2000" dirty="0">
                <a:solidFill>
                  <a:schemeClr val="bg1"/>
                </a:solidFill>
                <a:latin typeface="+mj-lt"/>
              </a:rPr>
              <a:t> </a:t>
            </a:r>
            <a:r>
              <a:rPr lang="en-GB" sz="2000" dirty="0" err="1">
                <a:solidFill>
                  <a:schemeClr val="bg1"/>
                </a:solidFill>
                <a:latin typeface="+mj-lt"/>
              </a:rPr>
              <a:t>chính</a:t>
            </a:r>
            <a:r>
              <a:rPr lang="en-GB" sz="2000" dirty="0">
                <a:solidFill>
                  <a:schemeClr val="bg1"/>
                </a:solidFill>
                <a:latin typeface="+mj-lt"/>
              </a:rPr>
              <a:t> </a:t>
            </a:r>
            <a:r>
              <a:rPr lang="en-GB" sz="2000" dirty="0" err="1">
                <a:solidFill>
                  <a:schemeClr val="bg1"/>
                </a:solidFill>
                <a:latin typeface="+mj-lt"/>
              </a:rPr>
              <a:t>xác</a:t>
            </a:r>
            <a:r>
              <a:rPr lang="en-GB" sz="2000" dirty="0">
                <a:solidFill>
                  <a:schemeClr val="bg1"/>
                </a:solidFill>
                <a:latin typeface="+mj-lt"/>
              </a:rPr>
              <a:t> </a:t>
            </a:r>
            <a:r>
              <a:rPr lang="en-GB" sz="2000" dirty="0" err="1">
                <a:solidFill>
                  <a:schemeClr val="bg1"/>
                </a:solidFill>
                <a:latin typeface="+mj-lt"/>
              </a:rPr>
              <a:t>của</a:t>
            </a:r>
            <a:r>
              <a:rPr lang="en-GB" sz="2000" dirty="0">
                <a:solidFill>
                  <a:schemeClr val="bg1"/>
                </a:solidFill>
                <a:latin typeface="+mj-lt"/>
              </a:rPr>
              <a:t> </a:t>
            </a:r>
            <a:r>
              <a:rPr lang="en-GB" sz="2000" dirty="0" err="1">
                <a:solidFill>
                  <a:schemeClr val="bg1"/>
                </a:solidFill>
                <a:latin typeface="+mj-lt"/>
              </a:rPr>
              <a:t>thông</a:t>
            </a:r>
            <a:r>
              <a:rPr lang="en-GB" sz="2000" dirty="0">
                <a:solidFill>
                  <a:schemeClr val="bg1"/>
                </a:solidFill>
                <a:latin typeface="+mj-lt"/>
              </a:rPr>
              <a:t> tin, </a:t>
            </a:r>
            <a:r>
              <a:rPr lang="en-GB" sz="2000" dirty="0" err="1">
                <a:solidFill>
                  <a:schemeClr val="bg1"/>
                </a:solidFill>
                <a:latin typeface="+mj-lt"/>
              </a:rPr>
              <a:t>đánh</a:t>
            </a:r>
            <a:r>
              <a:rPr lang="en-GB" sz="2000" dirty="0">
                <a:solidFill>
                  <a:schemeClr val="bg1"/>
                </a:solidFill>
                <a:latin typeface="+mj-lt"/>
              </a:rPr>
              <a:t> </a:t>
            </a:r>
            <a:r>
              <a:rPr lang="en-GB" sz="2000" dirty="0" err="1">
                <a:solidFill>
                  <a:schemeClr val="bg1"/>
                </a:solidFill>
                <a:latin typeface="+mj-lt"/>
              </a:rPr>
              <a:t>giá</a:t>
            </a:r>
            <a:r>
              <a:rPr lang="en-GB" sz="2000" dirty="0">
                <a:solidFill>
                  <a:schemeClr val="bg1"/>
                </a:solidFill>
                <a:latin typeface="+mj-lt"/>
              </a:rPr>
              <a:t> </a:t>
            </a:r>
            <a:r>
              <a:rPr lang="en-GB" sz="2000" dirty="0" err="1">
                <a:solidFill>
                  <a:schemeClr val="bg1"/>
                </a:solidFill>
                <a:latin typeface="+mj-lt"/>
              </a:rPr>
              <a:t>tính</a:t>
            </a:r>
            <a:r>
              <a:rPr lang="en-GB" sz="2000" dirty="0">
                <a:solidFill>
                  <a:schemeClr val="bg1"/>
                </a:solidFill>
                <a:latin typeface="+mj-lt"/>
              </a:rPr>
              <a:t> </a:t>
            </a:r>
            <a:r>
              <a:rPr lang="en-GB" sz="2000" dirty="0" err="1">
                <a:solidFill>
                  <a:schemeClr val="bg1"/>
                </a:solidFill>
                <a:latin typeface="+mj-lt"/>
              </a:rPr>
              <a:t>chất</a:t>
            </a:r>
            <a:r>
              <a:rPr lang="en-GB" sz="2000" dirty="0">
                <a:solidFill>
                  <a:schemeClr val="bg1"/>
                </a:solidFill>
                <a:latin typeface="+mj-lt"/>
              </a:rPr>
              <a:t>, </a:t>
            </a:r>
            <a:r>
              <a:rPr lang="en-GB" sz="2000" dirty="0" err="1">
                <a:solidFill>
                  <a:schemeClr val="bg1"/>
                </a:solidFill>
                <a:latin typeface="+mj-lt"/>
              </a:rPr>
              <a:t>mức</a:t>
            </a:r>
            <a:r>
              <a:rPr lang="en-GB" sz="2000" dirty="0">
                <a:solidFill>
                  <a:schemeClr val="bg1"/>
                </a:solidFill>
                <a:latin typeface="+mj-lt"/>
              </a:rPr>
              <a:t> </a:t>
            </a:r>
            <a:r>
              <a:rPr lang="en-GB" sz="2000" dirty="0" err="1">
                <a:solidFill>
                  <a:schemeClr val="bg1"/>
                </a:solidFill>
                <a:latin typeface="+mj-lt"/>
              </a:rPr>
              <a:t>độ</a:t>
            </a:r>
            <a:r>
              <a:rPr lang="en-GB" sz="2000" dirty="0">
                <a:solidFill>
                  <a:schemeClr val="bg1"/>
                </a:solidFill>
                <a:latin typeface="+mj-lt"/>
              </a:rPr>
              <a:t> </a:t>
            </a:r>
            <a:r>
              <a:rPr lang="en-GB" sz="2000" dirty="0" err="1">
                <a:solidFill>
                  <a:schemeClr val="bg1"/>
                </a:solidFill>
                <a:latin typeface="+mj-lt"/>
              </a:rPr>
              <a:t>nghiêm</a:t>
            </a:r>
            <a:r>
              <a:rPr lang="en-GB" sz="2000" dirty="0">
                <a:solidFill>
                  <a:schemeClr val="bg1"/>
                </a:solidFill>
                <a:latin typeface="+mj-lt"/>
              </a:rPr>
              <a:t> </a:t>
            </a:r>
            <a:r>
              <a:rPr lang="en-GB" sz="2000" dirty="0" err="1">
                <a:solidFill>
                  <a:schemeClr val="bg1"/>
                </a:solidFill>
                <a:latin typeface="+mj-lt"/>
              </a:rPr>
              <a:t>trọng</a:t>
            </a:r>
            <a:r>
              <a:rPr lang="en-GB" sz="2000" dirty="0">
                <a:solidFill>
                  <a:schemeClr val="bg1"/>
                </a:solidFill>
                <a:latin typeface="+mj-lt"/>
              </a:rPr>
              <a:t> </a:t>
            </a:r>
            <a:r>
              <a:rPr lang="en-GB" sz="2000" dirty="0" err="1">
                <a:solidFill>
                  <a:schemeClr val="bg1"/>
                </a:solidFill>
                <a:latin typeface="+mj-lt"/>
              </a:rPr>
              <a:t>của</a:t>
            </a:r>
            <a:r>
              <a:rPr lang="en-GB" sz="2000" dirty="0">
                <a:solidFill>
                  <a:schemeClr val="bg1"/>
                </a:solidFill>
                <a:latin typeface="+mj-lt"/>
              </a:rPr>
              <a:t> </a:t>
            </a:r>
            <a:r>
              <a:rPr lang="en-GB" sz="2000" dirty="0" err="1">
                <a:solidFill>
                  <a:schemeClr val="bg1"/>
                </a:solidFill>
                <a:latin typeface="+mj-lt"/>
              </a:rPr>
              <a:t>sự</a:t>
            </a:r>
            <a:r>
              <a:rPr lang="en-GB" sz="2000" dirty="0">
                <a:solidFill>
                  <a:schemeClr val="bg1"/>
                </a:solidFill>
                <a:latin typeface="+mj-lt"/>
              </a:rPr>
              <a:t> </a:t>
            </a:r>
            <a:r>
              <a:rPr lang="en-GB" sz="2000" dirty="0" err="1">
                <a:solidFill>
                  <a:schemeClr val="bg1"/>
                </a:solidFill>
                <a:latin typeface="+mj-lt"/>
              </a:rPr>
              <a:t>cố</a:t>
            </a:r>
            <a:endParaRPr lang="en-GB" sz="2000" dirty="0">
              <a:solidFill>
                <a:schemeClr val="bg1"/>
              </a:solidFill>
              <a:latin typeface="+mj-lt"/>
            </a:endParaRPr>
          </a:p>
          <a:p>
            <a:pPr algn="ctr">
              <a:lnSpc>
                <a:spcPct val="100000"/>
              </a:lnSpc>
              <a:spcBef>
                <a:spcPct val="50000"/>
              </a:spcBef>
              <a:buFontTx/>
              <a:buNone/>
            </a:pPr>
            <a:endParaRPr lang="en-US" altLang="en-US" sz="2000" b="1" dirty="0">
              <a:solidFill>
                <a:srgbClr val="000000"/>
              </a:solidFill>
              <a:latin typeface="+mj-lt"/>
            </a:endParaRPr>
          </a:p>
        </p:txBody>
      </p:sp>
      <p:sp>
        <p:nvSpPr>
          <p:cNvPr id="34" name="AutoShape 5"/>
          <p:cNvSpPr>
            <a:spLocks noChangeArrowheads="1"/>
          </p:cNvSpPr>
          <p:nvPr/>
        </p:nvSpPr>
        <p:spPr bwMode="gray">
          <a:xfrm>
            <a:off x="293651" y="2934889"/>
            <a:ext cx="3598863" cy="736548"/>
          </a:xfrm>
          <a:prstGeom prst="homePlate">
            <a:avLst>
              <a:gd name="adj" fmla="val 42796"/>
            </a:avLst>
          </a:prstGeom>
          <a:solidFill>
            <a:srgbClr val="00B0F0"/>
          </a:solidFill>
          <a:ln w="28575" algn="ctr">
            <a:solidFill>
              <a:srgbClr val="F8F8F8"/>
            </a:solidFill>
            <a:miter lim="800000"/>
            <a:headEnd/>
            <a:tailEnd/>
          </a:ln>
          <a:effectLst>
            <a:outerShdw dist="107763" dir="2700000" algn="ctr" rotWithShape="0">
              <a:srgbClr val="000000">
                <a:alpha val="50000"/>
              </a:srgbClr>
            </a:outerShdw>
          </a:effectLst>
        </p:spPr>
        <p:txBody>
          <a:bodyPr wrap="none" anchor="ctr"/>
          <a:lstStyle/>
          <a:p>
            <a:endParaRPr lang="en-US"/>
          </a:p>
        </p:txBody>
      </p:sp>
      <p:sp>
        <p:nvSpPr>
          <p:cNvPr id="35" name="Rectangle 21"/>
          <p:cNvSpPr>
            <a:spLocks noChangeArrowheads="1"/>
          </p:cNvSpPr>
          <p:nvPr/>
        </p:nvSpPr>
        <p:spPr bwMode="auto">
          <a:xfrm>
            <a:off x="208955" y="2972873"/>
            <a:ext cx="35587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lvl="1" algn="ctr">
              <a:spcBef>
                <a:spcPts val="600"/>
              </a:spcBef>
              <a:spcAft>
                <a:spcPts val="600"/>
              </a:spcAft>
            </a:pPr>
            <a:r>
              <a:rPr lang="en-GB" sz="2000" dirty="0" err="1"/>
              <a:t>Tiếp</a:t>
            </a:r>
            <a:r>
              <a:rPr lang="en-GB" sz="2000" dirty="0"/>
              <a:t> </a:t>
            </a:r>
            <a:r>
              <a:rPr lang="en-GB" sz="2000" dirty="0" err="1"/>
              <a:t>nhận</a:t>
            </a:r>
            <a:r>
              <a:rPr lang="en-GB" sz="2000" dirty="0"/>
              <a:t> qua </a:t>
            </a:r>
            <a:r>
              <a:rPr lang="en-GB" sz="2000" dirty="0" err="1"/>
              <a:t>hệ</a:t>
            </a:r>
            <a:r>
              <a:rPr lang="en-GB" sz="2000" dirty="0"/>
              <a:t> </a:t>
            </a:r>
            <a:r>
              <a:rPr lang="en-GB" sz="2000" dirty="0" err="1"/>
              <a:t>thống</a:t>
            </a:r>
            <a:r>
              <a:rPr lang="en-GB" sz="2000" dirty="0"/>
              <a:t> 24/7 </a:t>
            </a:r>
            <a:r>
              <a:rPr lang="en-GB" sz="2000" dirty="0" err="1"/>
              <a:t>thuộc</a:t>
            </a:r>
            <a:r>
              <a:rPr lang="en-GB" sz="2000" dirty="0"/>
              <a:t> </a:t>
            </a:r>
            <a:r>
              <a:rPr lang="en-GB" sz="2000" dirty="0" err="1"/>
              <a:t>Bộ</a:t>
            </a:r>
            <a:r>
              <a:rPr lang="en-GB" sz="2000" dirty="0"/>
              <a:t> KH&amp;CN</a:t>
            </a:r>
          </a:p>
        </p:txBody>
      </p:sp>
      <p:sp>
        <p:nvSpPr>
          <p:cNvPr id="36" name="AutoShape 5"/>
          <p:cNvSpPr>
            <a:spLocks noChangeArrowheads="1"/>
          </p:cNvSpPr>
          <p:nvPr/>
        </p:nvSpPr>
        <p:spPr bwMode="gray">
          <a:xfrm>
            <a:off x="293650" y="4009076"/>
            <a:ext cx="3598863" cy="736548"/>
          </a:xfrm>
          <a:prstGeom prst="homePlate">
            <a:avLst>
              <a:gd name="adj" fmla="val 42796"/>
            </a:avLst>
          </a:prstGeom>
          <a:solidFill>
            <a:schemeClr val="accent6"/>
          </a:solidFill>
          <a:ln w="28575" algn="ctr">
            <a:solidFill>
              <a:srgbClr val="F8F8F8"/>
            </a:solidFill>
            <a:miter lim="800000"/>
            <a:headEnd/>
            <a:tailEnd/>
          </a:ln>
          <a:effectLst>
            <a:outerShdw dist="107763" dir="2700000" algn="ctr" rotWithShape="0">
              <a:srgbClr val="000000">
                <a:alpha val="50000"/>
              </a:srgbClr>
            </a:outerShdw>
          </a:effectLst>
        </p:spPr>
        <p:txBody>
          <a:bodyPr wrap="none" anchor="ctr"/>
          <a:lstStyle/>
          <a:p>
            <a:endParaRPr lang="en-US"/>
          </a:p>
        </p:txBody>
      </p:sp>
      <p:sp>
        <p:nvSpPr>
          <p:cNvPr id="37" name="Rectangle 21"/>
          <p:cNvSpPr>
            <a:spLocks noChangeArrowheads="1"/>
          </p:cNvSpPr>
          <p:nvPr/>
        </p:nvSpPr>
        <p:spPr bwMode="auto">
          <a:xfrm>
            <a:off x="60000" y="3999754"/>
            <a:ext cx="329188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lgn="just">
              <a:spcBef>
                <a:spcPts val="600"/>
              </a:spcBef>
              <a:spcAft>
                <a:spcPts val="600"/>
              </a:spcAft>
            </a:pPr>
            <a:r>
              <a:rPr lang="en-GB" sz="2000" dirty="0" err="1"/>
              <a:t>Thông</a:t>
            </a:r>
            <a:r>
              <a:rPr lang="en-GB" sz="2000" dirty="0"/>
              <a:t> qua IAEA, </a:t>
            </a:r>
            <a:r>
              <a:rPr lang="en-GB" sz="2000" dirty="0" err="1"/>
              <a:t>kênh</a:t>
            </a:r>
            <a:r>
              <a:rPr lang="en-GB" sz="2000" dirty="0"/>
              <a:t> </a:t>
            </a:r>
            <a:r>
              <a:rPr lang="en-GB" sz="2000" dirty="0" err="1"/>
              <a:t>trao</a:t>
            </a:r>
            <a:r>
              <a:rPr lang="en-GB" sz="2000" dirty="0"/>
              <a:t> </a:t>
            </a:r>
            <a:r>
              <a:rPr lang="en-GB" sz="2000" dirty="0" err="1"/>
              <a:t>đổi</a:t>
            </a:r>
            <a:r>
              <a:rPr lang="en-GB" sz="2000" dirty="0"/>
              <a:t> song </a:t>
            </a:r>
            <a:r>
              <a:rPr lang="en-GB" sz="2000" dirty="0" err="1" smtClean="0"/>
              <a:t>phương</a:t>
            </a:r>
            <a:endParaRPr lang="en-GB" sz="2000" dirty="0"/>
          </a:p>
        </p:txBody>
      </p:sp>
      <p:sp>
        <p:nvSpPr>
          <p:cNvPr id="38" name="AutoShape 5"/>
          <p:cNvSpPr>
            <a:spLocks noChangeArrowheads="1"/>
          </p:cNvSpPr>
          <p:nvPr/>
        </p:nvSpPr>
        <p:spPr bwMode="gray">
          <a:xfrm>
            <a:off x="293650" y="5087927"/>
            <a:ext cx="3598863" cy="736548"/>
          </a:xfrm>
          <a:prstGeom prst="homePlate">
            <a:avLst>
              <a:gd name="adj" fmla="val 42796"/>
            </a:avLst>
          </a:prstGeom>
          <a:solidFill>
            <a:schemeClr val="accent5">
              <a:lumMod val="40000"/>
              <a:lumOff val="60000"/>
            </a:schemeClr>
          </a:solidFill>
          <a:ln w="28575" algn="ctr">
            <a:solidFill>
              <a:srgbClr val="F8F8F8"/>
            </a:solidFill>
            <a:miter lim="800000"/>
            <a:headEnd/>
            <a:tailEnd/>
          </a:ln>
          <a:effectLst>
            <a:outerShdw dist="107763" dir="2700000" algn="ctr" rotWithShape="0">
              <a:srgbClr val="000000">
                <a:alpha val="50000"/>
              </a:srgbClr>
            </a:outerShdw>
          </a:effectLst>
        </p:spPr>
        <p:txBody>
          <a:bodyPr wrap="none" anchor="ctr"/>
          <a:lstStyle/>
          <a:p>
            <a:endParaRPr lang="en-US"/>
          </a:p>
        </p:txBody>
      </p:sp>
      <p:sp>
        <p:nvSpPr>
          <p:cNvPr id="39" name="Rectangle 21"/>
          <p:cNvSpPr>
            <a:spLocks noChangeArrowheads="1"/>
          </p:cNvSpPr>
          <p:nvPr/>
        </p:nvSpPr>
        <p:spPr bwMode="auto">
          <a:xfrm>
            <a:off x="-114735" y="5122050"/>
            <a:ext cx="380833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1" algn="just">
              <a:spcBef>
                <a:spcPts val="600"/>
              </a:spcBef>
              <a:spcAft>
                <a:spcPts val="600"/>
              </a:spcAft>
            </a:pPr>
            <a:r>
              <a:rPr lang="en-GB" sz="2000" dirty="0" err="1" smtClean="0"/>
              <a:t>Hệ</a:t>
            </a:r>
            <a:r>
              <a:rPr lang="en-GB" sz="2000" dirty="0" smtClean="0"/>
              <a:t> </a:t>
            </a:r>
            <a:r>
              <a:rPr lang="en-GB" sz="2000" dirty="0" err="1"/>
              <a:t>thống</a:t>
            </a:r>
            <a:r>
              <a:rPr lang="en-GB" sz="2000" dirty="0"/>
              <a:t> </a:t>
            </a:r>
            <a:r>
              <a:rPr lang="en-GB" sz="2000" dirty="0" err="1"/>
              <a:t>quan</a:t>
            </a:r>
            <a:r>
              <a:rPr lang="en-GB" sz="2000" dirty="0"/>
              <a:t> </a:t>
            </a:r>
            <a:r>
              <a:rPr lang="en-GB" sz="2000" dirty="0" err="1"/>
              <a:t>trắc</a:t>
            </a:r>
            <a:r>
              <a:rPr lang="en-GB" sz="2000" dirty="0"/>
              <a:t> </a:t>
            </a:r>
            <a:r>
              <a:rPr lang="en-GB" sz="2000" dirty="0" err="1"/>
              <a:t>và</a:t>
            </a:r>
            <a:r>
              <a:rPr lang="en-GB" sz="2000" dirty="0"/>
              <a:t> </a:t>
            </a:r>
            <a:r>
              <a:rPr lang="en-GB" sz="2000" dirty="0" err="1"/>
              <a:t>cảnh</a:t>
            </a:r>
            <a:r>
              <a:rPr lang="en-GB" sz="2000" dirty="0"/>
              <a:t> </a:t>
            </a:r>
            <a:r>
              <a:rPr lang="en-GB" sz="2000" dirty="0" err="1"/>
              <a:t>báo</a:t>
            </a:r>
            <a:r>
              <a:rPr lang="en-GB" sz="2000" dirty="0"/>
              <a:t> </a:t>
            </a:r>
            <a:r>
              <a:rPr lang="en-GB" sz="2000" dirty="0" err="1"/>
              <a:t>phóng</a:t>
            </a:r>
            <a:r>
              <a:rPr lang="en-GB" sz="2000" dirty="0"/>
              <a:t> </a:t>
            </a:r>
            <a:r>
              <a:rPr lang="en-GB" sz="2000" dirty="0" err="1"/>
              <a:t>xạ</a:t>
            </a:r>
            <a:r>
              <a:rPr lang="en-GB" sz="2000" dirty="0"/>
              <a:t> </a:t>
            </a:r>
            <a:r>
              <a:rPr lang="en-GB" sz="2000" dirty="0" err="1"/>
              <a:t>môi</a:t>
            </a:r>
            <a:r>
              <a:rPr lang="en-GB" sz="2000" dirty="0"/>
              <a:t> </a:t>
            </a:r>
            <a:r>
              <a:rPr lang="en-GB" sz="2000" dirty="0" err="1" smtClean="0"/>
              <a:t>trường</a:t>
            </a:r>
            <a:endParaRPr lang="en-GB" sz="2000" dirty="0"/>
          </a:p>
        </p:txBody>
      </p:sp>
      <p:sp>
        <p:nvSpPr>
          <p:cNvPr id="42" name="Bent Arrow 41"/>
          <p:cNvSpPr/>
          <p:nvPr/>
        </p:nvSpPr>
        <p:spPr>
          <a:xfrm rot="5400000" flipH="1">
            <a:off x="6805283" y="2997499"/>
            <a:ext cx="1485350" cy="1045544"/>
          </a:xfrm>
          <a:prstGeom prst="bentArrow">
            <a:avLst>
              <a:gd name="adj1" fmla="val 25000"/>
              <a:gd name="adj2" fmla="val 2431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3" name="Group 20"/>
          <p:cNvGrpSpPr>
            <a:grpSpLocks/>
          </p:cNvGrpSpPr>
          <p:nvPr/>
        </p:nvGrpSpPr>
        <p:grpSpPr bwMode="auto">
          <a:xfrm>
            <a:off x="6558520" y="1743915"/>
            <a:ext cx="2303462" cy="953191"/>
            <a:chOff x="3964" y="2071"/>
            <a:chExt cx="1484" cy="330"/>
          </a:xfrm>
        </p:grpSpPr>
        <p:sp>
          <p:nvSpPr>
            <p:cNvPr id="44"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5"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46" name="Text Box 28"/>
          <p:cNvSpPr txBox="1">
            <a:spLocks noChangeArrowheads="1"/>
          </p:cNvSpPr>
          <p:nvPr/>
        </p:nvSpPr>
        <p:spPr bwMode="black">
          <a:xfrm>
            <a:off x="6792273" y="1989640"/>
            <a:ext cx="1876425" cy="40005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000" b="1" dirty="0">
                <a:solidFill>
                  <a:srgbClr val="003366"/>
                </a:solidFill>
                <a:latin typeface="Arial" panose="020B0604020202020204" pitchFamily="34" charset="0"/>
                <a:cs typeface="Arial" panose="020B0604020202020204" pitchFamily="34" charset="0"/>
              </a:rPr>
              <a:t>UBQGTKCN</a:t>
            </a:r>
          </a:p>
        </p:txBody>
      </p:sp>
    </p:spTree>
    <p:extLst>
      <p:ext uri="{BB962C8B-B14F-4D97-AF65-F5344CB8AC3E}">
        <p14:creationId xmlns:p14="http://schemas.microsoft.com/office/powerpoint/2010/main" val="1497344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A0628E-C12F-4F8C-9895-BCD5E30100D3}" type="slidenum">
              <a:rPr lang="en-US" smtClean="0"/>
              <a:pPr/>
              <a:t>9</a:t>
            </a:fld>
            <a:endParaRPr lang="en-US" dirty="0"/>
          </a:p>
        </p:txBody>
      </p:sp>
      <p:sp>
        <p:nvSpPr>
          <p:cNvPr id="7" name="Title 1"/>
          <p:cNvSpPr>
            <a:spLocks noGrp="1"/>
          </p:cNvSpPr>
          <p:nvPr>
            <p:ph type="title"/>
          </p:nvPr>
        </p:nvSpPr>
        <p:spPr>
          <a:xfrm>
            <a:off x="251520" y="116632"/>
            <a:ext cx="6768820" cy="864096"/>
          </a:xfrm>
        </p:spPr>
        <p:txBody>
          <a:bodyPr>
            <a:normAutofit/>
          </a:bodyPr>
          <a:lstStyle/>
          <a:p>
            <a:r>
              <a:rPr lang="en-GB" dirty="0" err="1" smtClean="0"/>
              <a:t>Kế</a:t>
            </a:r>
            <a:r>
              <a:rPr lang="en-GB" dirty="0" smtClean="0"/>
              <a:t> </a:t>
            </a:r>
            <a:r>
              <a:rPr lang="en-GB" dirty="0" err="1" smtClean="0"/>
              <a:t>hoạch</a:t>
            </a:r>
            <a:r>
              <a:rPr lang="en-GB" dirty="0" smtClean="0"/>
              <a:t> UPSCQG – </a:t>
            </a:r>
            <a:r>
              <a:rPr lang="en-GB" dirty="0" err="1" smtClean="0"/>
              <a:t>Mục</a:t>
            </a:r>
            <a:r>
              <a:rPr lang="en-GB" dirty="0" smtClean="0"/>
              <a:t> 2</a:t>
            </a:r>
            <a:endParaRPr lang="en-GB" dirty="0"/>
          </a:p>
        </p:txBody>
      </p:sp>
      <p:sp>
        <p:nvSpPr>
          <p:cNvPr id="23" name="AutoShape 18"/>
          <p:cNvSpPr>
            <a:spLocks noChangeArrowheads="1"/>
          </p:cNvSpPr>
          <p:nvPr/>
        </p:nvSpPr>
        <p:spPr bwMode="gray">
          <a:xfrm>
            <a:off x="717160" y="3511489"/>
            <a:ext cx="2930133" cy="2095573"/>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5" name="Text Box 41"/>
          <p:cNvSpPr txBox="1">
            <a:spLocks noChangeArrowheads="1"/>
          </p:cNvSpPr>
          <p:nvPr/>
        </p:nvSpPr>
        <p:spPr bwMode="black">
          <a:xfrm>
            <a:off x="525663" y="3933070"/>
            <a:ext cx="2966187" cy="1006429"/>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lvl="1" indent="0" algn="just">
              <a:spcBef>
                <a:spcPts val="600"/>
              </a:spcBef>
              <a:spcAft>
                <a:spcPts val="600"/>
              </a:spcAft>
              <a:buNone/>
            </a:pPr>
            <a:r>
              <a:rPr lang="en-GB" sz="2200" dirty="0" err="1">
                <a:solidFill>
                  <a:schemeClr val="bg1"/>
                </a:solidFill>
                <a:latin typeface="+mj-lt"/>
              </a:rPr>
              <a:t>Quyết</a:t>
            </a:r>
            <a:r>
              <a:rPr lang="en-GB" sz="2200" dirty="0">
                <a:solidFill>
                  <a:schemeClr val="bg1"/>
                </a:solidFill>
                <a:latin typeface="+mj-lt"/>
              </a:rPr>
              <a:t> </a:t>
            </a:r>
            <a:r>
              <a:rPr lang="en-GB" sz="2200" dirty="0" err="1">
                <a:solidFill>
                  <a:schemeClr val="bg1"/>
                </a:solidFill>
                <a:latin typeface="+mj-lt"/>
              </a:rPr>
              <a:t>định</a:t>
            </a:r>
            <a:r>
              <a:rPr lang="en-GB" sz="2200" dirty="0">
                <a:solidFill>
                  <a:schemeClr val="bg1"/>
                </a:solidFill>
                <a:latin typeface="+mj-lt"/>
              </a:rPr>
              <a:t> </a:t>
            </a:r>
            <a:r>
              <a:rPr lang="en-GB" sz="2200" dirty="0" err="1">
                <a:solidFill>
                  <a:schemeClr val="bg1"/>
                </a:solidFill>
                <a:latin typeface="+mj-lt"/>
              </a:rPr>
              <a:t>triển</a:t>
            </a:r>
            <a:r>
              <a:rPr lang="en-GB" sz="2200" dirty="0">
                <a:solidFill>
                  <a:schemeClr val="bg1"/>
                </a:solidFill>
                <a:latin typeface="+mj-lt"/>
              </a:rPr>
              <a:t> </a:t>
            </a:r>
            <a:r>
              <a:rPr lang="en-GB" sz="2200" dirty="0" err="1">
                <a:solidFill>
                  <a:schemeClr val="bg1"/>
                </a:solidFill>
                <a:latin typeface="+mj-lt"/>
              </a:rPr>
              <a:t>khai</a:t>
            </a:r>
            <a:r>
              <a:rPr lang="en-GB" sz="2200" dirty="0">
                <a:solidFill>
                  <a:schemeClr val="bg1"/>
                </a:solidFill>
                <a:latin typeface="+mj-lt"/>
              </a:rPr>
              <a:t> </a:t>
            </a:r>
            <a:r>
              <a:rPr lang="en-GB" sz="2200" dirty="0" err="1">
                <a:solidFill>
                  <a:schemeClr val="bg1"/>
                </a:solidFill>
                <a:latin typeface="+mj-lt"/>
              </a:rPr>
              <a:t>ứng</a:t>
            </a:r>
            <a:r>
              <a:rPr lang="en-GB" sz="2200" dirty="0">
                <a:solidFill>
                  <a:schemeClr val="bg1"/>
                </a:solidFill>
                <a:latin typeface="+mj-lt"/>
              </a:rPr>
              <a:t> </a:t>
            </a:r>
            <a:r>
              <a:rPr lang="en-GB" sz="2200" dirty="0" err="1">
                <a:solidFill>
                  <a:schemeClr val="bg1"/>
                </a:solidFill>
                <a:latin typeface="+mj-lt"/>
              </a:rPr>
              <a:t>phó</a:t>
            </a:r>
            <a:r>
              <a:rPr lang="en-GB" sz="2200" dirty="0">
                <a:solidFill>
                  <a:schemeClr val="bg1"/>
                </a:solidFill>
                <a:latin typeface="+mj-lt"/>
              </a:rPr>
              <a:t> </a:t>
            </a:r>
            <a:r>
              <a:rPr lang="en-GB" sz="2200" dirty="0" err="1">
                <a:solidFill>
                  <a:schemeClr val="bg1"/>
                </a:solidFill>
                <a:latin typeface="+mj-lt"/>
              </a:rPr>
              <a:t>sự</a:t>
            </a:r>
            <a:r>
              <a:rPr lang="en-GB" sz="2200" dirty="0">
                <a:solidFill>
                  <a:schemeClr val="bg1"/>
                </a:solidFill>
                <a:latin typeface="+mj-lt"/>
              </a:rPr>
              <a:t> </a:t>
            </a:r>
            <a:r>
              <a:rPr lang="en-GB" sz="2200" dirty="0" err="1">
                <a:solidFill>
                  <a:schemeClr val="bg1"/>
                </a:solidFill>
                <a:latin typeface="+mj-lt"/>
              </a:rPr>
              <a:t>cố</a:t>
            </a:r>
            <a:r>
              <a:rPr lang="en-GB" sz="2200" dirty="0">
                <a:solidFill>
                  <a:schemeClr val="bg1"/>
                </a:solidFill>
                <a:latin typeface="+mj-lt"/>
              </a:rPr>
              <a:t> </a:t>
            </a:r>
            <a:r>
              <a:rPr lang="en-GB" sz="2200" dirty="0" err="1">
                <a:solidFill>
                  <a:schemeClr val="bg1"/>
                </a:solidFill>
                <a:latin typeface="+mj-lt"/>
              </a:rPr>
              <a:t>cấp</a:t>
            </a:r>
            <a:r>
              <a:rPr lang="en-GB" sz="2200" dirty="0">
                <a:solidFill>
                  <a:schemeClr val="bg1"/>
                </a:solidFill>
                <a:latin typeface="+mj-lt"/>
              </a:rPr>
              <a:t> </a:t>
            </a:r>
            <a:r>
              <a:rPr lang="en-GB" sz="2200" dirty="0" err="1">
                <a:solidFill>
                  <a:schemeClr val="bg1"/>
                </a:solidFill>
                <a:latin typeface="+mj-lt"/>
              </a:rPr>
              <a:t>quốc</a:t>
            </a:r>
            <a:r>
              <a:rPr lang="en-GB" sz="2200" dirty="0">
                <a:solidFill>
                  <a:schemeClr val="bg1"/>
                </a:solidFill>
                <a:latin typeface="+mj-lt"/>
              </a:rPr>
              <a:t> </a:t>
            </a:r>
            <a:r>
              <a:rPr lang="en-GB" sz="2200" dirty="0" err="1">
                <a:solidFill>
                  <a:schemeClr val="bg1"/>
                </a:solidFill>
                <a:latin typeface="+mj-lt"/>
              </a:rPr>
              <a:t>gia</a:t>
            </a:r>
            <a:endParaRPr lang="en-GB" sz="2200" dirty="0">
              <a:solidFill>
                <a:schemeClr val="bg1"/>
              </a:solidFill>
              <a:latin typeface="+mj-lt"/>
            </a:endParaRPr>
          </a:p>
        </p:txBody>
      </p:sp>
      <p:grpSp>
        <p:nvGrpSpPr>
          <p:cNvPr id="43" name="Group 20"/>
          <p:cNvGrpSpPr>
            <a:grpSpLocks/>
          </p:cNvGrpSpPr>
          <p:nvPr/>
        </p:nvGrpSpPr>
        <p:grpSpPr bwMode="auto">
          <a:xfrm>
            <a:off x="2987780" y="2161516"/>
            <a:ext cx="2663512" cy="1187091"/>
            <a:chOff x="3964" y="2071"/>
            <a:chExt cx="1484" cy="330"/>
          </a:xfrm>
        </p:grpSpPr>
        <p:sp>
          <p:nvSpPr>
            <p:cNvPr id="44" name="AutoShape 21"/>
            <p:cNvSpPr>
              <a:spLocks noChangeArrowheads="1"/>
            </p:cNvSpPr>
            <p:nvPr/>
          </p:nvSpPr>
          <p:spPr bwMode="gray">
            <a:xfrm>
              <a:off x="3964" y="2071"/>
              <a:ext cx="1484" cy="330"/>
            </a:xfrm>
            <a:prstGeom prst="roundRect">
              <a:avLst>
                <a:gd name="adj" fmla="val 16667"/>
              </a:avLst>
            </a:prstGeom>
            <a:solidFill>
              <a:srgbClr val="DDDDDD"/>
            </a:solidFill>
            <a:ln w="12700" algn="ctr">
              <a:solidFill>
                <a:srgbClr val="808080"/>
              </a:solid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45" name="AutoShape 22"/>
            <p:cNvSpPr>
              <a:spLocks noChangeArrowheads="1"/>
            </p:cNvSpPr>
            <p:nvPr/>
          </p:nvSpPr>
          <p:spPr bwMode="gray">
            <a:xfrm>
              <a:off x="3987" y="2091"/>
              <a:ext cx="1432" cy="134"/>
            </a:xfrm>
            <a:prstGeom prst="roundRect">
              <a:avLst>
                <a:gd name="adj" fmla="val 28356"/>
              </a:avLst>
            </a:prstGeom>
            <a:gradFill rotWithShape="1">
              <a:gsLst>
                <a:gs pos="0">
                  <a:srgbClr val="FFFFFF">
                    <a:alpha val="70000"/>
                  </a:srgbClr>
                </a:gs>
                <a:gs pos="100000">
                  <a:srgbClr val="DDDDDD">
                    <a:alpha val="70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7961" dir="13500000" algn="ctr" rotWithShape="0">
                      <a:srgbClr val="999999"/>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grpSp>
      <p:sp>
        <p:nvSpPr>
          <p:cNvPr id="46" name="Text Box 28"/>
          <p:cNvSpPr txBox="1">
            <a:spLocks noChangeArrowheads="1"/>
          </p:cNvSpPr>
          <p:nvPr/>
        </p:nvSpPr>
        <p:spPr bwMode="black">
          <a:xfrm>
            <a:off x="3289874" y="2552515"/>
            <a:ext cx="2048553"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172E">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50000"/>
              </a:spcBef>
              <a:buFontTx/>
              <a:buNone/>
            </a:pPr>
            <a:r>
              <a:rPr lang="en-US" altLang="en-US" sz="2400" b="1" dirty="0">
                <a:solidFill>
                  <a:srgbClr val="003366"/>
                </a:solidFill>
                <a:latin typeface="Arial" panose="020B0604020202020204" pitchFamily="34" charset="0"/>
                <a:cs typeface="Arial" panose="020B0604020202020204" pitchFamily="34" charset="0"/>
              </a:rPr>
              <a:t>UBQGTKCN</a:t>
            </a:r>
          </a:p>
        </p:txBody>
      </p:sp>
      <p:grpSp>
        <p:nvGrpSpPr>
          <p:cNvPr id="21" name="Group 20"/>
          <p:cNvGrpSpPr/>
          <p:nvPr/>
        </p:nvGrpSpPr>
        <p:grpSpPr>
          <a:xfrm>
            <a:off x="208955" y="908650"/>
            <a:ext cx="5947265" cy="856084"/>
            <a:chOff x="4651513" y="1442758"/>
            <a:chExt cx="4068417" cy="1472720"/>
          </a:xfrm>
        </p:grpSpPr>
        <p:sp>
          <p:nvSpPr>
            <p:cNvPr id="22" name="Rectangle 21"/>
            <p:cNvSpPr/>
            <p:nvPr/>
          </p:nvSpPr>
          <p:spPr>
            <a:xfrm>
              <a:off x="4651513" y="1496642"/>
              <a:ext cx="4068417" cy="1418836"/>
            </a:xfrm>
            <a:prstGeom prst="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24" name="TextBox 23"/>
            <p:cNvSpPr txBox="1"/>
            <p:nvPr/>
          </p:nvSpPr>
          <p:spPr>
            <a:xfrm>
              <a:off x="5087974" y="1442758"/>
              <a:ext cx="3631955" cy="1376616"/>
            </a:xfrm>
            <a:prstGeom prst="rect">
              <a:avLst/>
            </a:prstGeom>
            <a:noFill/>
            <a:effectLst>
              <a:outerShdw blurRad="50800" dist="38100" dir="2700000" algn="tl" rotWithShape="0">
                <a:prstClr val="black">
                  <a:alpha val="40000"/>
                </a:prstClr>
              </a:outerShdw>
            </a:effectLst>
          </p:spPr>
          <p:txBody>
            <a:bodyPr wrap="square" lIns="182880" tIns="91440" rIns="182880" bIns="91440" rtlCol="0">
              <a:spAutoFit/>
            </a:bodyPr>
            <a:lstStyle/>
            <a:p>
              <a:pPr>
                <a:spcBef>
                  <a:spcPts val="600"/>
                </a:spcBef>
                <a:spcAft>
                  <a:spcPts val="600"/>
                </a:spcAft>
              </a:pPr>
              <a:r>
                <a:rPr lang="en-GB" sz="2000" dirty="0" err="1"/>
                <a:t>Điều</a:t>
              </a:r>
              <a:r>
                <a:rPr lang="en-GB" sz="2000" dirty="0"/>
                <a:t> 5. </a:t>
              </a:r>
              <a:r>
                <a:rPr lang="en-GB" sz="2000" dirty="0" err="1"/>
                <a:t>Quyết</a:t>
              </a:r>
              <a:r>
                <a:rPr lang="en-GB" sz="2000" dirty="0"/>
                <a:t> </a:t>
              </a:r>
              <a:r>
                <a:rPr lang="en-GB" sz="2000" dirty="0" err="1"/>
                <a:t>định</a:t>
              </a:r>
              <a:r>
                <a:rPr lang="en-GB" sz="2000" dirty="0"/>
                <a:t> </a:t>
              </a:r>
              <a:r>
                <a:rPr lang="en-GB" sz="2000" dirty="0" err="1"/>
                <a:t>triển</a:t>
              </a:r>
              <a:r>
                <a:rPr lang="en-GB" sz="2000" dirty="0"/>
                <a:t> </a:t>
              </a:r>
              <a:r>
                <a:rPr lang="en-GB" sz="2000" dirty="0" err="1"/>
                <a:t>khai</a:t>
              </a:r>
              <a:r>
                <a:rPr lang="en-GB" sz="2000" dirty="0"/>
                <a:t> </a:t>
              </a:r>
              <a:r>
                <a:rPr lang="en-GB" sz="2000" dirty="0" err="1"/>
                <a:t>ứng</a:t>
              </a:r>
              <a:r>
                <a:rPr lang="en-GB" sz="2000" dirty="0"/>
                <a:t> </a:t>
              </a:r>
              <a:r>
                <a:rPr lang="en-GB" sz="2000" dirty="0" err="1"/>
                <a:t>phó</a:t>
              </a:r>
              <a:r>
                <a:rPr lang="en-GB" sz="2000" dirty="0"/>
                <a:t> </a:t>
              </a:r>
              <a:r>
                <a:rPr lang="en-GB" sz="2000" dirty="0" err="1"/>
                <a:t>sự</a:t>
              </a:r>
              <a:r>
                <a:rPr lang="en-GB" sz="2000" dirty="0"/>
                <a:t> </a:t>
              </a:r>
              <a:r>
                <a:rPr lang="en-GB" sz="2000" dirty="0" err="1"/>
                <a:t>cố</a:t>
              </a:r>
              <a:r>
                <a:rPr lang="en-GB" sz="2000" dirty="0"/>
                <a:t> </a:t>
              </a:r>
              <a:r>
                <a:rPr lang="en-GB" sz="2000" dirty="0" err="1"/>
                <a:t>cấp</a:t>
              </a:r>
              <a:r>
                <a:rPr lang="en-GB" sz="2000" dirty="0"/>
                <a:t> </a:t>
              </a:r>
              <a:r>
                <a:rPr lang="en-GB" sz="2000" dirty="0" err="1"/>
                <a:t>quốc</a:t>
              </a:r>
              <a:r>
                <a:rPr lang="en-GB" sz="2000" dirty="0"/>
                <a:t> </a:t>
              </a:r>
              <a:r>
                <a:rPr lang="en-GB" sz="2000" dirty="0" err="1"/>
                <a:t>gia</a:t>
              </a:r>
              <a:endParaRPr lang="en-GB" sz="2000" dirty="0"/>
            </a:p>
          </p:txBody>
        </p:sp>
      </p:grpSp>
      <p:sp>
        <p:nvSpPr>
          <p:cNvPr id="26" name="TextBox 25"/>
          <p:cNvSpPr txBox="1"/>
          <p:nvPr/>
        </p:nvSpPr>
        <p:spPr>
          <a:xfrm>
            <a:off x="204931" y="868836"/>
            <a:ext cx="914400" cy="861774"/>
          </a:xfrm>
          <a:prstGeom prst="rect">
            <a:avLst/>
          </a:prstGeom>
          <a:noFill/>
        </p:spPr>
        <p:txBody>
          <a:bodyPr wrap="square" rtlCol="0">
            <a:spAutoFit/>
          </a:bodyPr>
          <a:lstStyle/>
          <a:p>
            <a:pPr algn="ctr"/>
            <a:r>
              <a:rPr lang="en-US" sz="5000" b="1" dirty="0" smtClean="0">
                <a:solidFill>
                  <a:srgbClr val="F9F9F9"/>
                </a:solidFill>
              </a:rPr>
              <a:t>2</a:t>
            </a:r>
            <a:endParaRPr lang="en-PH" sz="5000" b="1" dirty="0">
              <a:solidFill>
                <a:srgbClr val="F9F9F9"/>
              </a:solidFill>
            </a:endParaRPr>
          </a:p>
        </p:txBody>
      </p:sp>
      <p:sp>
        <p:nvSpPr>
          <p:cNvPr id="27" name="AutoShape 18"/>
          <p:cNvSpPr>
            <a:spLocks noChangeArrowheads="1"/>
          </p:cNvSpPr>
          <p:nvPr/>
        </p:nvSpPr>
        <p:spPr bwMode="gray">
          <a:xfrm>
            <a:off x="4788030" y="3511489"/>
            <a:ext cx="2930133" cy="2095573"/>
          </a:xfrm>
          <a:prstGeom prst="roundRect">
            <a:avLst>
              <a:gd name="adj" fmla="val 16667"/>
            </a:avLst>
          </a:prstGeom>
          <a:solidFill>
            <a:schemeClr val="accent1"/>
          </a:solidFill>
          <a:ln w="12700" algn="ctr">
            <a:noFill/>
            <a:round/>
            <a:headEnd/>
            <a:tailEnd/>
          </a:ln>
          <a:effectLst/>
          <a:extLst>
            <a:ext uri="{AF507438-7753-43E0-B8FC-AC1667EBCBE1}">
              <a14:hiddenEffects xmlns:a14="http://schemas.microsoft.com/office/drawing/2010/main">
                <a:effectLst>
                  <a:outerShdw dist="35921" dir="2700000" algn="ctr" rotWithShape="0">
                    <a:schemeClr val="tx2">
                      <a:alpha val="50000"/>
                    </a:schemeClr>
                  </a:outerShdw>
                </a:effectLst>
              </a14:hiddenEffects>
            </a:ext>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n-US" sz="1800"/>
          </a:p>
        </p:txBody>
      </p:sp>
      <p:sp>
        <p:nvSpPr>
          <p:cNvPr id="28" name="Text Box 41"/>
          <p:cNvSpPr txBox="1">
            <a:spLocks noChangeArrowheads="1"/>
          </p:cNvSpPr>
          <p:nvPr/>
        </p:nvSpPr>
        <p:spPr bwMode="black">
          <a:xfrm>
            <a:off x="4499990" y="3599012"/>
            <a:ext cx="3096430" cy="192052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F29F67"/>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457200" lvl="1" indent="0" algn="just">
              <a:spcBef>
                <a:spcPts val="600"/>
              </a:spcBef>
              <a:spcAft>
                <a:spcPts val="600"/>
              </a:spcAft>
              <a:buNone/>
            </a:pPr>
            <a:r>
              <a:rPr lang="en-GB" sz="2200" dirty="0" err="1">
                <a:solidFill>
                  <a:schemeClr val="bg1"/>
                </a:solidFill>
                <a:latin typeface="+mj-lt"/>
              </a:rPr>
              <a:t>Báo</a:t>
            </a:r>
            <a:r>
              <a:rPr lang="en-GB" sz="2200" dirty="0">
                <a:solidFill>
                  <a:schemeClr val="bg1"/>
                </a:solidFill>
                <a:latin typeface="+mj-lt"/>
              </a:rPr>
              <a:t> </a:t>
            </a:r>
            <a:r>
              <a:rPr lang="en-GB" sz="2200" dirty="0" err="1">
                <a:solidFill>
                  <a:schemeClr val="bg1"/>
                </a:solidFill>
                <a:latin typeface="+mj-lt"/>
              </a:rPr>
              <a:t>cáo</a:t>
            </a:r>
            <a:r>
              <a:rPr lang="en-GB" sz="2200" dirty="0">
                <a:solidFill>
                  <a:schemeClr val="bg1"/>
                </a:solidFill>
                <a:latin typeface="+mj-lt"/>
              </a:rPr>
              <a:t> </a:t>
            </a:r>
            <a:r>
              <a:rPr lang="en-GB" sz="2200" dirty="0" err="1">
                <a:solidFill>
                  <a:schemeClr val="bg1"/>
                </a:solidFill>
                <a:latin typeface="+mj-lt"/>
              </a:rPr>
              <a:t>Thủ</a:t>
            </a:r>
            <a:r>
              <a:rPr lang="en-GB" sz="2200" dirty="0">
                <a:solidFill>
                  <a:schemeClr val="bg1"/>
                </a:solidFill>
                <a:latin typeface="+mj-lt"/>
              </a:rPr>
              <a:t> </a:t>
            </a:r>
            <a:r>
              <a:rPr lang="en-GB" sz="2200" dirty="0" err="1">
                <a:solidFill>
                  <a:schemeClr val="bg1"/>
                </a:solidFill>
                <a:latin typeface="+mj-lt"/>
              </a:rPr>
              <a:t>tướng</a:t>
            </a:r>
            <a:r>
              <a:rPr lang="en-GB" sz="2200" dirty="0">
                <a:solidFill>
                  <a:schemeClr val="bg1"/>
                </a:solidFill>
                <a:latin typeface="+mj-lt"/>
              </a:rPr>
              <a:t> </a:t>
            </a:r>
            <a:r>
              <a:rPr lang="en-GB" sz="2200" dirty="0" err="1">
                <a:solidFill>
                  <a:schemeClr val="bg1"/>
                </a:solidFill>
                <a:latin typeface="+mj-lt"/>
              </a:rPr>
              <a:t>Chính</a:t>
            </a:r>
            <a:r>
              <a:rPr lang="en-GB" sz="2200" dirty="0">
                <a:solidFill>
                  <a:schemeClr val="bg1"/>
                </a:solidFill>
                <a:latin typeface="+mj-lt"/>
              </a:rPr>
              <a:t> </a:t>
            </a:r>
            <a:r>
              <a:rPr lang="en-GB" sz="2200" dirty="0" err="1">
                <a:solidFill>
                  <a:schemeClr val="bg1"/>
                </a:solidFill>
                <a:latin typeface="+mj-lt"/>
              </a:rPr>
              <a:t>phủ</a:t>
            </a:r>
            <a:r>
              <a:rPr lang="en-GB" sz="2200" dirty="0">
                <a:solidFill>
                  <a:schemeClr val="bg1"/>
                </a:solidFill>
                <a:latin typeface="+mj-lt"/>
              </a:rPr>
              <a:t> </a:t>
            </a:r>
            <a:r>
              <a:rPr lang="en-GB" sz="2200" dirty="0" err="1">
                <a:solidFill>
                  <a:schemeClr val="bg1"/>
                </a:solidFill>
                <a:latin typeface="+mj-lt"/>
              </a:rPr>
              <a:t>quyết</a:t>
            </a:r>
            <a:r>
              <a:rPr lang="en-GB" sz="2200" dirty="0">
                <a:solidFill>
                  <a:schemeClr val="bg1"/>
                </a:solidFill>
                <a:latin typeface="+mj-lt"/>
              </a:rPr>
              <a:t> </a:t>
            </a:r>
            <a:r>
              <a:rPr lang="en-GB" sz="2200" dirty="0" err="1">
                <a:solidFill>
                  <a:schemeClr val="bg1"/>
                </a:solidFill>
                <a:latin typeface="+mj-lt"/>
              </a:rPr>
              <a:t>định</a:t>
            </a:r>
            <a:r>
              <a:rPr lang="en-GB" sz="2200" dirty="0">
                <a:solidFill>
                  <a:schemeClr val="bg1"/>
                </a:solidFill>
                <a:latin typeface="+mj-lt"/>
              </a:rPr>
              <a:t> </a:t>
            </a:r>
            <a:r>
              <a:rPr lang="en-GB" sz="2200" dirty="0" err="1">
                <a:solidFill>
                  <a:schemeClr val="bg1"/>
                </a:solidFill>
                <a:latin typeface="+mj-lt"/>
              </a:rPr>
              <a:t>các</a:t>
            </a:r>
            <a:r>
              <a:rPr lang="en-GB" sz="2200" dirty="0">
                <a:solidFill>
                  <a:schemeClr val="bg1"/>
                </a:solidFill>
                <a:latin typeface="+mj-lt"/>
              </a:rPr>
              <a:t> </a:t>
            </a:r>
            <a:r>
              <a:rPr lang="en-GB" sz="2200" dirty="0" err="1">
                <a:solidFill>
                  <a:schemeClr val="bg1"/>
                </a:solidFill>
                <a:latin typeface="+mj-lt"/>
              </a:rPr>
              <a:t>biện</a:t>
            </a:r>
            <a:r>
              <a:rPr lang="en-GB" sz="2200" dirty="0">
                <a:solidFill>
                  <a:schemeClr val="bg1"/>
                </a:solidFill>
                <a:latin typeface="+mj-lt"/>
              </a:rPr>
              <a:t> </a:t>
            </a:r>
            <a:r>
              <a:rPr lang="en-GB" sz="2200" dirty="0" err="1">
                <a:solidFill>
                  <a:schemeClr val="bg1"/>
                </a:solidFill>
                <a:latin typeface="+mj-lt"/>
              </a:rPr>
              <a:t>pháp</a:t>
            </a:r>
            <a:r>
              <a:rPr lang="en-GB" sz="2200" dirty="0">
                <a:solidFill>
                  <a:schemeClr val="bg1"/>
                </a:solidFill>
                <a:latin typeface="+mj-lt"/>
              </a:rPr>
              <a:t> </a:t>
            </a:r>
            <a:r>
              <a:rPr lang="en-GB" sz="2200" dirty="0" err="1">
                <a:solidFill>
                  <a:schemeClr val="bg1"/>
                </a:solidFill>
                <a:latin typeface="+mj-lt"/>
              </a:rPr>
              <a:t>ứng</a:t>
            </a:r>
            <a:r>
              <a:rPr lang="en-GB" sz="2200" dirty="0">
                <a:solidFill>
                  <a:schemeClr val="bg1"/>
                </a:solidFill>
                <a:latin typeface="+mj-lt"/>
              </a:rPr>
              <a:t> </a:t>
            </a:r>
            <a:r>
              <a:rPr lang="en-GB" sz="2200" dirty="0" err="1">
                <a:solidFill>
                  <a:schemeClr val="bg1"/>
                </a:solidFill>
                <a:latin typeface="+mj-lt"/>
              </a:rPr>
              <a:t>phó</a:t>
            </a:r>
            <a:r>
              <a:rPr lang="en-GB" sz="2200" dirty="0">
                <a:solidFill>
                  <a:schemeClr val="bg1"/>
                </a:solidFill>
                <a:latin typeface="+mj-lt"/>
              </a:rPr>
              <a:t> </a:t>
            </a:r>
            <a:r>
              <a:rPr lang="en-GB" sz="2200" dirty="0" err="1">
                <a:solidFill>
                  <a:schemeClr val="bg1"/>
                </a:solidFill>
                <a:latin typeface="+mj-lt"/>
              </a:rPr>
              <a:t>trong</a:t>
            </a:r>
            <a:r>
              <a:rPr lang="en-GB" sz="2200" dirty="0">
                <a:solidFill>
                  <a:schemeClr val="bg1"/>
                </a:solidFill>
                <a:latin typeface="+mj-lt"/>
              </a:rPr>
              <a:t> </a:t>
            </a:r>
            <a:r>
              <a:rPr lang="en-GB" sz="2200" dirty="0" err="1">
                <a:solidFill>
                  <a:schemeClr val="bg1"/>
                </a:solidFill>
                <a:latin typeface="+mj-lt"/>
              </a:rPr>
              <a:t>trường</a:t>
            </a:r>
            <a:r>
              <a:rPr lang="en-GB" sz="2200" dirty="0">
                <a:solidFill>
                  <a:schemeClr val="bg1"/>
                </a:solidFill>
                <a:latin typeface="+mj-lt"/>
              </a:rPr>
              <a:t> </a:t>
            </a:r>
            <a:r>
              <a:rPr lang="en-GB" sz="2200" dirty="0" err="1">
                <a:solidFill>
                  <a:schemeClr val="bg1"/>
                </a:solidFill>
                <a:latin typeface="+mj-lt"/>
              </a:rPr>
              <a:t>hợp</a:t>
            </a:r>
            <a:r>
              <a:rPr lang="en-GB" sz="2200" dirty="0">
                <a:solidFill>
                  <a:schemeClr val="bg1"/>
                </a:solidFill>
                <a:latin typeface="+mj-lt"/>
              </a:rPr>
              <a:t> </a:t>
            </a:r>
            <a:r>
              <a:rPr lang="en-GB" sz="2200" dirty="0" err="1">
                <a:solidFill>
                  <a:schemeClr val="bg1"/>
                </a:solidFill>
                <a:latin typeface="+mj-lt"/>
              </a:rPr>
              <a:t>vượt</a:t>
            </a:r>
            <a:r>
              <a:rPr lang="en-GB" sz="2200" dirty="0">
                <a:solidFill>
                  <a:schemeClr val="bg1"/>
                </a:solidFill>
                <a:latin typeface="+mj-lt"/>
              </a:rPr>
              <a:t> </a:t>
            </a:r>
            <a:r>
              <a:rPr lang="en-GB" sz="2200" dirty="0" err="1">
                <a:solidFill>
                  <a:schemeClr val="bg1"/>
                </a:solidFill>
                <a:latin typeface="+mj-lt"/>
              </a:rPr>
              <a:t>quá</a:t>
            </a:r>
            <a:r>
              <a:rPr lang="en-GB" sz="2200" dirty="0">
                <a:solidFill>
                  <a:schemeClr val="bg1"/>
                </a:solidFill>
                <a:latin typeface="+mj-lt"/>
              </a:rPr>
              <a:t> </a:t>
            </a:r>
            <a:r>
              <a:rPr lang="en-GB" sz="2200" dirty="0" err="1">
                <a:solidFill>
                  <a:schemeClr val="bg1"/>
                </a:solidFill>
                <a:latin typeface="+mj-lt"/>
              </a:rPr>
              <a:t>thẩm</a:t>
            </a:r>
            <a:r>
              <a:rPr lang="en-GB" sz="2200" dirty="0">
                <a:solidFill>
                  <a:schemeClr val="bg1"/>
                </a:solidFill>
                <a:latin typeface="+mj-lt"/>
              </a:rPr>
              <a:t> </a:t>
            </a:r>
            <a:r>
              <a:rPr lang="en-GB" sz="2200" dirty="0" err="1">
                <a:solidFill>
                  <a:schemeClr val="bg1"/>
                </a:solidFill>
                <a:latin typeface="+mj-lt"/>
              </a:rPr>
              <a:t>quyền</a:t>
            </a:r>
            <a:endParaRPr lang="en-GB" sz="2200" dirty="0">
              <a:solidFill>
                <a:schemeClr val="bg1"/>
              </a:solidFill>
              <a:latin typeface="+mj-lt"/>
            </a:endParaRPr>
          </a:p>
        </p:txBody>
      </p:sp>
    </p:spTree>
    <p:extLst>
      <p:ext uri="{BB962C8B-B14F-4D97-AF65-F5344CB8AC3E}">
        <p14:creationId xmlns:p14="http://schemas.microsoft.com/office/powerpoint/2010/main" val="2662519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60Years_Template">
  <a:themeElements>
    <a:clrScheme name="Custom 2">
      <a:dk1>
        <a:srgbClr val="003399"/>
      </a:dk1>
      <a:lt1>
        <a:sysClr val="window" lastClr="FFFFFF"/>
      </a:lt1>
      <a:dk2>
        <a:srgbClr val="3366CC"/>
      </a:dk2>
      <a:lt2>
        <a:srgbClr val="DBDBDD"/>
      </a:lt2>
      <a:accent1>
        <a:srgbClr val="6699CC"/>
      </a:accent1>
      <a:accent2>
        <a:srgbClr val="FF9900"/>
      </a:accent2>
      <a:accent3>
        <a:srgbClr val="99CC00"/>
      </a:accent3>
      <a:accent4>
        <a:srgbClr val="8681B8"/>
      </a:accent4>
      <a:accent5>
        <a:srgbClr val="32A14C"/>
      </a:accent5>
      <a:accent6>
        <a:srgbClr val="99CCFF"/>
      </a:accent6>
      <a:hlink>
        <a:srgbClr val="6699CC"/>
      </a:hlink>
      <a:folHlink>
        <a:srgbClr val="8681B8"/>
      </a:folHlink>
    </a:clrScheme>
    <a:fontScheme name="procur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60Years_Template</Template>
  <TotalTime>8501</TotalTime>
  <Words>3911</Words>
  <Application>Microsoft Office PowerPoint</Application>
  <PresentationFormat>On-screen Show (4:3)</PresentationFormat>
  <Paragraphs>258</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vt:lpstr>
      <vt:lpstr>Calibri</vt:lpstr>
      <vt:lpstr>Times</vt:lpstr>
      <vt:lpstr>Times New Roman</vt:lpstr>
      <vt:lpstr>60Years_Template</vt:lpstr>
      <vt:lpstr>Kế hoạch Ứng phó sự cố bức xạ và hạt nhân cấp quốc gia</vt:lpstr>
      <vt:lpstr>Nội dung</vt:lpstr>
      <vt:lpstr>Kế hoạch UPSCQG</vt:lpstr>
      <vt:lpstr>Kế hoạch UPSCQG – Mục 1</vt:lpstr>
      <vt:lpstr>Kế hoạch UPSCQG – Mục 1</vt:lpstr>
      <vt:lpstr>Kế hoạch UPSCQG – Mục 1</vt:lpstr>
      <vt:lpstr>Kế hoạch UPSCQG – Mục 2</vt:lpstr>
      <vt:lpstr>Kế hoạch UPSCQG – Mục 2</vt:lpstr>
      <vt:lpstr>Kế hoạch UPSCQG – Mục 2</vt:lpstr>
      <vt:lpstr>Kế hoạch UPSCQG – Mục 2</vt:lpstr>
      <vt:lpstr>Kế hoạch UPSCQG – Mục 2</vt:lpstr>
      <vt:lpstr>Kế hoạch UPSCQG – Mục 2</vt:lpstr>
      <vt:lpstr>Kế hoạch UPSCQG – Mục 2</vt:lpstr>
      <vt:lpstr>Kế hoạch UPSCQG – Mục 2</vt:lpstr>
      <vt:lpstr>Kế hoạch UPSCQG – Mục 2</vt:lpstr>
      <vt:lpstr>Kế hoạch UPSCQG – Mục 2</vt:lpstr>
      <vt:lpstr>Kế hoạch UPSCQG – Mục 2</vt:lpstr>
      <vt:lpstr>Những vấn đề còn hạn chế</vt:lpstr>
      <vt:lpstr>Công việc dự kiến cần sớm triển khai</vt:lpstr>
      <vt:lpstr>Công việc dự kiến triển khai  – liên Bộ</vt:lpstr>
      <vt:lpstr>Công việc dự kiến triển khai  – liên Bộ</vt:lpstr>
      <vt:lpstr>Công việc dự kiến triển khai  – liên Bộ</vt:lpstr>
      <vt:lpstr>Công việc dự kiến triển khai  – liên Bộ</vt:lpstr>
      <vt:lpstr>PowerPoint Presentation</vt:lpstr>
    </vt:vector>
  </TitlesOfParts>
  <Company>IAEA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SCHLOSMAN, Anna</dc:creator>
  <cp:lastModifiedBy>User</cp:lastModifiedBy>
  <cp:revision>353</cp:revision>
  <cp:lastPrinted>2016-06-21T09:31:20Z</cp:lastPrinted>
  <dcterms:created xsi:type="dcterms:W3CDTF">2014-07-03T09:13:58Z</dcterms:created>
  <dcterms:modified xsi:type="dcterms:W3CDTF">2018-06-18T03:34:16Z</dcterms:modified>
</cp:coreProperties>
</file>